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4" r:id="rId3"/>
    <p:sldId id="283" r:id="rId4"/>
    <p:sldId id="285" r:id="rId5"/>
    <p:sldId id="287" r:id="rId6"/>
    <p:sldId id="286" r:id="rId7"/>
    <p:sldId id="289" r:id="rId8"/>
    <p:sldId id="288" r:id="rId9"/>
    <p:sldId id="290" r:id="rId10"/>
    <p:sldId id="296" r:id="rId11"/>
    <p:sldId id="297" r:id="rId12"/>
    <p:sldId id="291" r:id="rId13"/>
    <p:sldId id="293" r:id="rId14"/>
    <p:sldId id="298" r:id="rId15"/>
    <p:sldId id="29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CCB7EF-7EDB-45F4-A808-F0D6D098A55B}" v="127" dt="2021-09-03T10:41:43.2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23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63B56-85E3-484F-A5A0-A00E522ABD63}" type="datetimeFigureOut">
              <a:rPr lang="en-AU" smtClean="0"/>
              <a:t>27/09/2021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0E6A5C-17A2-49C9-84DB-7424591142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549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A23540E-98C0-41CF-9A21-21BF93B89301}"/>
              </a:ext>
            </a:extLst>
          </p:cNvPr>
          <p:cNvSpPr/>
          <p:nvPr userDrawn="1"/>
        </p:nvSpPr>
        <p:spPr>
          <a:xfrm>
            <a:off x="-1" y="6492874"/>
            <a:ext cx="12192000" cy="36512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894CD-3D69-4A50-A1A8-2488E7991C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00676"/>
            <a:ext cx="2743200" cy="365125"/>
          </a:xfrm>
        </p:spPr>
        <p:txBody>
          <a:bodyPr/>
          <a:lstStyle/>
          <a:p>
            <a:fld id="{FC5F0A84-9A55-4906-B99F-D647ED16B20C}" type="datetime1">
              <a:rPr lang="en-AU" smtClean="0"/>
              <a:t>27/09/2021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96E18-EFAB-4B9D-A5A1-3D2975652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err="1"/>
              <a:t>QFin</a:t>
            </a:r>
            <a:r>
              <a:rPr lang="en-AU" dirty="0"/>
              <a:t> UWA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A96C5-2AEA-4205-AB38-2411AC40C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492874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86D22F3-A0EE-4EA1-A692-A562B6D71238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1D12A9E-A975-4C03-9EDE-D50E91FC6DD5}"/>
              </a:ext>
            </a:extLst>
          </p:cNvPr>
          <p:cNvSpPr/>
          <p:nvPr userDrawn="1"/>
        </p:nvSpPr>
        <p:spPr>
          <a:xfrm>
            <a:off x="367811" y="940776"/>
            <a:ext cx="11456377" cy="1975036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86D2FC0-E6C4-40D5-83FF-FE9344EEB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5416"/>
            <a:ext cx="9144000" cy="977778"/>
          </a:xfrm>
        </p:spPr>
        <p:txBody>
          <a:bodyPr>
            <a:normAutofit/>
          </a:bodyPr>
          <a:lstStyle>
            <a:lvl1pPr algn="ctr">
              <a:defRPr/>
            </a:lvl1pPr>
          </a:lstStyle>
          <a:p>
            <a:r>
              <a:rPr lang="en-AU" sz="5400" dirty="0">
                <a:solidFill>
                  <a:schemeClr val="bg1"/>
                </a:solidFill>
              </a:rPr>
              <a:t>Intro to Quant Trading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673DF18-F257-430A-88EF-C969EBA2D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48327"/>
            <a:ext cx="9144000" cy="5238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AU" dirty="0"/>
              <a:t>April 8, 2021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E7BA2AAB-1DC9-4ACA-BA15-5F2AFF613B88}"/>
              </a:ext>
            </a:extLst>
          </p:cNvPr>
          <p:cNvSpPr txBox="1">
            <a:spLocks/>
          </p:cNvSpPr>
          <p:nvPr userDrawn="1"/>
        </p:nvSpPr>
        <p:spPr>
          <a:xfrm>
            <a:off x="1524000" y="2168464"/>
            <a:ext cx="9144000" cy="1049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200" dirty="0">
                <a:solidFill>
                  <a:schemeClr val="bg1"/>
                </a:solidFill>
              </a:rPr>
              <a:t>Quantitative Finance, UWA</a:t>
            </a:r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D26B94E0-1C66-4C3E-8751-32E0554906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666" y="3182560"/>
            <a:ext cx="1448665" cy="196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822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BFA4D-E684-4A41-B16A-3EF43AD51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4137B0-6BDA-48ED-8C45-10624C1DF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FF92A-57C4-44C1-95D3-7CB5DC203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42E1-D414-42F1-BDA2-66ED3C7CC602}" type="datetime1">
              <a:rPr lang="en-AU" smtClean="0"/>
              <a:t>27/09/2021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9B76B-B3DC-4942-AC22-1B1AC28FA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F2785-615A-4BB3-ADD1-2160B054B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343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4E708E-EAEB-45E0-8BE3-253645E728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0F2F2A-CD5F-427C-B1CA-7A806A93C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52251-CA3C-4F65-A4F9-8A9CBAE62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2367D-23C9-4F41-B03F-FF5E91F95371}" type="datetime1">
              <a:rPr lang="en-AU" smtClean="0"/>
              <a:t>27/09/2021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06370-EF1C-483E-8808-5CD1AC75B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5D832-5824-4116-AF8C-F71BD4847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7209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DEAD09A-22F6-4C3E-B122-434AD50F5A16}"/>
              </a:ext>
            </a:extLst>
          </p:cNvPr>
          <p:cNvSpPr/>
          <p:nvPr userDrawn="1"/>
        </p:nvSpPr>
        <p:spPr>
          <a:xfrm>
            <a:off x="1" y="-1"/>
            <a:ext cx="12192000" cy="1292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8971CB-C24D-4006-961D-26145B515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AU" dirty="0">
                <a:solidFill>
                  <a:schemeClr val="bg1"/>
                </a:solidFill>
              </a:rPr>
              <a:t>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B6FF8-0E6F-4E82-97B0-EFFB07A43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76A4F-0810-4D9A-B8D9-F449E9DDC5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67C8177D-C1F7-4936-989E-239237F03C96}" type="datetime1">
              <a:rPr lang="en-AU" smtClean="0"/>
              <a:t>27/09/2021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C49F9-411D-46D0-925E-8D806B2E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4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err="1"/>
              <a:t>QFin</a:t>
            </a:r>
            <a:r>
              <a:rPr lang="en-AU" dirty="0"/>
              <a:t> UWA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EAA08-966F-484A-B816-B1153BDC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3337" y="649287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86D22F3-A0EE-4EA1-A692-A562B6D71238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6B78C-3921-4AF8-9545-2899E3DD2E15}"/>
              </a:ext>
            </a:extLst>
          </p:cNvPr>
          <p:cNvSpPr/>
          <p:nvPr userDrawn="1"/>
        </p:nvSpPr>
        <p:spPr>
          <a:xfrm>
            <a:off x="0" y="6501582"/>
            <a:ext cx="12192000" cy="36512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" name="Footer Placeholder 9">
            <a:extLst>
              <a:ext uri="{FF2B5EF4-FFF2-40B4-BE49-F238E27FC236}">
                <a16:creationId xmlns:a16="http://schemas.microsoft.com/office/drawing/2014/main" id="{250345E9-9C9F-430B-A135-B7F79ACE7197}"/>
              </a:ext>
            </a:extLst>
          </p:cNvPr>
          <p:cNvSpPr txBox="1">
            <a:spLocks/>
          </p:cNvSpPr>
          <p:nvPr userDrawn="1"/>
        </p:nvSpPr>
        <p:spPr>
          <a:xfrm>
            <a:off x="4038601" y="649287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err="1">
                <a:solidFill>
                  <a:schemeClr val="bg1"/>
                </a:solidFill>
              </a:rPr>
              <a:t>QFin</a:t>
            </a:r>
            <a:r>
              <a:rPr lang="en-AU" dirty="0">
                <a:solidFill>
                  <a:schemeClr val="bg1"/>
                </a:solidFill>
              </a:rPr>
              <a:t> UWA</a:t>
            </a:r>
          </a:p>
        </p:txBody>
      </p:sp>
      <p:sp>
        <p:nvSpPr>
          <p:cNvPr id="12" name="Slide Number Placeholder 10">
            <a:extLst>
              <a:ext uri="{FF2B5EF4-FFF2-40B4-BE49-F238E27FC236}">
                <a16:creationId xmlns:a16="http://schemas.microsoft.com/office/drawing/2014/main" id="{C5BA9D7E-F9B9-4236-A57F-98EC4D12C3F3}"/>
              </a:ext>
            </a:extLst>
          </p:cNvPr>
          <p:cNvSpPr txBox="1">
            <a:spLocks/>
          </p:cNvSpPr>
          <p:nvPr userDrawn="1"/>
        </p:nvSpPr>
        <p:spPr>
          <a:xfrm>
            <a:off x="9283338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86D22F3-A0EE-4EA1-A692-A562B6D71238}" type="slidenum">
              <a:rPr lang="en-AU" smtClean="0">
                <a:solidFill>
                  <a:schemeClr val="bg1"/>
                </a:solidFill>
              </a:rPr>
              <a:pPr/>
              <a:t>‹#›</a:t>
            </a:fld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28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3C842-E368-4800-8EA6-7CBFD8A5B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BC4FA-06F7-4872-847C-2B11C3110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0E11E-A225-4576-A05D-CDD207647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8E06-1B95-4EF7-93C9-95DFE22AD9F4}" type="datetime1">
              <a:rPr lang="en-AU" smtClean="0"/>
              <a:t>27/09/2021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E2E0D-C732-44E2-B1D1-E11862F9D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CC0DB-5876-4D1B-92D7-DD0AB64F9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7032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241E8-0681-431D-9A0B-A23CC486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8C977-8E5F-4A91-8758-B7B5EE5DA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E11B49-A165-4970-89E2-79B74B17C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4ABFB-1AD0-4B78-8D69-1AD3E494B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9010-B850-4B0F-9AAF-4297EB9A770A}" type="datetime1">
              <a:rPr lang="en-AU" smtClean="0"/>
              <a:t>27/09/2021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1B306-9586-43BF-93BA-80C2BCD82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EB55D-C773-4EC9-BB93-F5AAE7D39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7542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030D7-C89F-4215-BFD6-CADDC262B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43D7D-7085-490E-88BD-FE99D1EBD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5C905-B467-427E-B9D6-E6FD4F19A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225B4A-A434-43EA-9E7F-43F9720B56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62EB1-D763-40E7-9B0E-C13B49C902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EE3800-1AC0-4E0C-9ED5-D8C230B39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94AA-375D-418A-8074-4D399211EB81}" type="datetime1">
              <a:rPr lang="en-AU" smtClean="0"/>
              <a:t>27/09/2021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070A19-D087-4FF9-BAB3-BCBBF188E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19DDF9-0533-4670-AF7F-691AEC712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8818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BE1FC-5F12-4F88-97F2-76257BF09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88EA8B-66E9-486C-AB74-1C64BA65D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00A83-8181-4B8F-A458-BAC0FC04AB94}" type="datetime1">
              <a:rPr lang="en-AU" smtClean="0"/>
              <a:t>27/09/2021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9A597-F015-459A-9E1C-74F547C66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3C5FD-32C3-4239-88A7-8F1CE01C9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6788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3510EB-E917-44BD-8949-49F677621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3EC5-F297-4035-B223-3A0CFEF52632}" type="datetime1">
              <a:rPr lang="en-AU" smtClean="0"/>
              <a:t>27/09/2021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36FA06-010F-4FFE-8219-5B1EE5D25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B21CAC-E25A-4DE6-AC5B-54BE2B166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5754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AD32D-C5F6-4DA1-A597-91D46B167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4C3BF-5D13-4D8E-BA7F-3BD8B483D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994F9-1286-485B-8D94-EC089D154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C55B6-5CE6-43D7-AFEA-A5E4D864E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1AC3B-9FA8-403F-B4BB-F51A8533CF18}" type="datetime1">
              <a:rPr lang="en-AU" smtClean="0"/>
              <a:t>27/09/2021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9D55B-21A9-4E30-90D0-A5857949D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DEF6E-3111-4D12-BA14-7A5D8285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591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A8178-DEC1-404E-82D4-C00BE7F75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1B940D-25B6-4847-B1A5-BEDD9B54C2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BC0026-441B-42BF-A44C-3C6A0ED3B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7C66C-EB1F-426B-A751-9310CE0AB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4FD30-296E-4BF4-B729-A043AA2D0377}" type="datetime1">
              <a:rPr lang="en-AU" smtClean="0"/>
              <a:t>27/09/2021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81720-91E9-4B24-9618-49AF23BDE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A8DB5-3B94-43D6-9D97-F3756819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0852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8B644E-F12B-42BB-A4F7-D2A8F10B7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A8F0C-8DF5-4E94-8AF7-BEBC6B0FF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75990-12B3-4244-8FBF-798734DE5F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C1F8F-383A-466F-ABE3-726576E37AC0}" type="datetime1">
              <a:rPr lang="en-AU" smtClean="0"/>
              <a:t>27/09/2021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E3AFA-51EF-4E4B-8BE1-D9D1C6FB6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QFin UWA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EF813-56A2-4004-A286-F7EFDB6876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D22F3-A0EE-4EA1-A692-A562B6D712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609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C7844-9307-4C24-8363-40094B214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4193"/>
            <a:ext cx="9144000" cy="977778"/>
          </a:xfrm>
        </p:spPr>
        <p:txBody>
          <a:bodyPr>
            <a:normAutofit/>
          </a:bodyPr>
          <a:lstStyle/>
          <a:p>
            <a:r>
              <a:rPr lang="en-AU" sz="5400" dirty="0">
                <a:solidFill>
                  <a:schemeClr val="bg1"/>
                </a:solidFill>
              </a:rPr>
              <a:t>Quantitative Trading: The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B3D24-91AD-46C4-9F06-7309907720D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5321803"/>
            <a:ext cx="9144000" cy="659424"/>
          </a:xfrm>
        </p:spPr>
        <p:txBody>
          <a:bodyPr/>
          <a:lstStyle/>
          <a:p>
            <a:pPr marL="0" indent="0" algn="ctr">
              <a:buNone/>
            </a:pPr>
            <a:r>
              <a:rPr lang="en-AU" dirty="0"/>
              <a:t>April 8, 2021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9394A7-27AD-4238-BA0B-192D23205E0F}"/>
              </a:ext>
            </a:extLst>
          </p:cNvPr>
          <p:cNvSpPr/>
          <p:nvPr/>
        </p:nvSpPr>
        <p:spPr>
          <a:xfrm>
            <a:off x="-1" y="6492874"/>
            <a:ext cx="12192000" cy="36512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0EB4EFAC-3ED2-4D87-8974-5BCAF203A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t>1</a:t>
            </a:fld>
            <a:endParaRPr lang="en-AU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34920E18-F824-4EE4-9F45-F9D6C502C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err="1"/>
              <a:t>QFin</a:t>
            </a:r>
            <a:r>
              <a:rPr lang="en-AU"/>
              <a:t> UWA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99408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B70A5-8FE8-49C3-893C-71FB80A5C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 Graphing Module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688F1E-A347-4B54-AF41-2C643490B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641EAD-D745-487E-961B-B5D3B11F2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pPr/>
              <a:t>10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D197C7-996F-46DA-8265-2D3BF72A9E30}"/>
              </a:ext>
            </a:extLst>
          </p:cNvPr>
          <p:cNvSpPr txBox="1"/>
          <p:nvPr/>
        </p:nvSpPr>
        <p:spPr>
          <a:xfrm>
            <a:off x="990600" y="1554891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/>
              <a:t>Import </a:t>
            </a:r>
            <a:r>
              <a:rPr lang="en-US" b="1" dirty="0" err="1"/>
              <a:t>matplotlib.pyplot</a:t>
            </a:r>
            <a:r>
              <a:rPr lang="en-US" b="1" dirty="0"/>
              <a:t> as </a:t>
            </a:r>
            <a:r>
              <a:rPr lang="en-US" b="1" dirty="0" err="1"/>
              <a:t>plt</a:t>
            </a:r>
            <a:r>
              <a:rPr lang="en-US" b="1" dirty="0"/>
              <a:t> (import the module)</a:t>
            </a:r>
          </a:p>
          <a:p>
            <a:pPr marL="342900" indent="-342900">
              <a:buAutoNum type="arabicPeriod"/>
            </a:pPr>
            <a:r>
              <a:rPr lang="en-US" b="1" dirty="0"/>
              <a:t>Set the data</a:t>
            </a:r>
          </a:p>
          <a:p>
            <a:pPr marL="342900" indent="-342900">
              <a:buAutoNum type="arabicPeriod"/>
            </a:pPr>
            <a:r>
              <a:rPr lang="en-US" b="1" dirty="0"/>
              <a:t>Plot the data and give it a </a:t>
            </a:r>
            <a:r>
              <a:rPr lang="en-US" b="1" dirty="0" err="1"/>
              <a:t>colour</a:t>
            </a:r>
            <a:endParaRPr lang="en-US" b="1" dirty="0"/>
          </a:p>
          <a:p>
            <a:pPr marL="342900" indent="-342900">
              <a:buAutoNum type="arabicPeriod"/>
            </a:pPr>
            <a:r>
              <a:rPr lang="en-US" b="1" dirty="0"/>
              <a:t>Display the plot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79C95CD-15C9-4C96-97A7-609813ED9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126" y="1492687"/>
            <a:ext cx="3448050" cy="13525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F3F9849-C63C-4EA6-853F-1646C265E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120" y="3315261"/>
            <a:ext cx="5937589" cy="261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473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66E5F-5841-4BA2-9829-671755695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Graphing Multiple Datasets</a:t>
            </a:r>
            <a:endParaRPr lang="en-AU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955A5C5-D296-4141-BC45-6C59705D9B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32360"/>
            <a:ext cx="3196973" cy="179556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DD0F06-836F-4BC1-9F17-CB93232FE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E23ABE-90CF-49D0-A668-3890A036A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pPr/>
              <a:t>11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0D4721-053B-446F-B84C-0E3FAB3EF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723" y="2241739"/>
            <a:ext cx="5990642" cy="30813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5A2EF2-1386-437E-A9C8-32F3A36DA8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6426" y="2241739"/>
            <a:ext cx="6478560" cy="29896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DFF2AFD-4006-491A-B8D6-F2FAD45811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768123"/>
            <a:ext cx="3196973" cy="181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02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E8A31-F49C-4DEF-B462-EB2491C9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Window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0E8D6-E6A7-4DAF-965F-95FE6A3D7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650" y="1411444"/>
            <a:ext cx="10515600" cy="80327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With trading we don’t usually want averages over all the data, just over a specified period (maybe last 3 days or 3 months </a:t>
            </a:r>
            <a:r>
              <a:rPr lang="en-US" dirty="0" err="1"/>
              <a:t>ect</a:t>
            </a:r>
            <a:r>
              <a:rPr lang="en-US" dirty="0"/>
              <a:t>).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4C0AF5-F494-4F60-A669-810025D10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C360A5-8F58-4FE9-9C3A-A7AAC8ED8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pPr/>
              <a:t>12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E99A26-8F9A-4DF6-A3AC-78F6619518A6}"/>
              </a:ext>
            </a:extLst>
          </p:cNvPr>
          <p:cNvSpPr txBox="1"/>
          <p:nvPr/>
        </p:nvSpPr>
        <p:spPr>
          <a:xfrm>
            <a:off x="3917950" y="218401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Pandas rolling() function is built for this!</a:t>
            </a:r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95C007-FF66-4910-BF6D-D31A0AEBD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152" y="3325912"/>
            <a:ext cx="3024187" cy="16335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06D80D-E098-46A3-9784-0C21F004A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999" y="2930188"/>
            <a:ext cx="4217987" cy="3260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52F03E-0508-474C-8444-F809DEC59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4663" y="3367715"/>
            <a:ext cx="3024187" cy="16335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D20002-3DAD-4EFC-8E39-486EEF1E8A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014" y="2960668"/>
            <a:ext cx="4706937" cy="31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18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FE323-1D47-4C7E-9769-757D81259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Averages Applied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A231AE-3A7D-4862-A396-B248AF10E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805321-4DA1-4ACF-92DF-249944329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pPr/>
              <a:t>13</a:t>
            </a:fld>
            <a:endParaRPr lang="en-AU" dirty="0"/>
          </a:p>
        </p:txBody>
      </p:sp>
      <p:pic>
        <p:nvPicPr>
          <p:cNvPr id="15" name="Content Placeholder 14" descr="Chart, line chart&#10;&#10;Description automatically generated">
            <a:extLst>
              <a:ext uri="{FF2B5EF4-FFF2-40B4-BE49-F238E27FC236}">
                <a16:creationId xmlns:a16="http://schemas.microsoft.com/office/drawing/2014/main" id="{B02B187B-9878-4F79-8095-8D92983DA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355" y="1426368"/>
            <a:ext cx="8581596" cy="4351338"/>
          </a:xfrm>
        </p:spPr>
      </p:pic>
      <p:pic>
        <p:nvPicPr>
          <p:cNvPr id="25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27302880-1FB3-4612-88CE-F7AF08EB5F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355" y="1426368"/>
            <a:ext cx="8611708" cy="4351338"/>
          </a:xfrm>
          <a:prstGeom prst="rect">
            <a:avLst/>
          </a:prstGeom>
        </p:spPr>
      </p:pic>
      <p:pic>
        <p:nvPicPr>
          <p:cNvPr id="29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76CBCBBE-7AAE-40B3-9B24-501290C65F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936" y="1426368"/>
            <a:ext cx="86041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76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342B1-6B5E-467C-8804-06ECC34BE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73"/>
            <a:ext cx="10515600" cy="1325563"/>
          </a:xfrm>
        </p:spPr>
        <p:txBody>
          <a:bodyPr/>
          <a:lstStyle/>
          <a:p>
            <a:r>
              <a:rPr lang="en-US" dirty="0"/>
              <a:t>Final Set: Practice Questions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F8D0E-2456-47B8-BA50-365ECC790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73589"/>
            <a:ext cx="10515600" cy="197581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Plot the “close” price against a 100-interval rolling average.</a:t>
            </a:r>
          </a:p>
          <a:p>
            <a:pPr marL="0" indent="0">
              <a:buNone/>
            </a:pPr>
            <a:r>
              <a:rPr lang="en-US" b="1" dirty="0"/>
              <a:t>Challenge</a:t>
            </a:r>
          </a:p>
          <a:p>
            <a:pPr marL="0" indent="0">
              <a:buNone/>
            </a:pPr>
            <a:r>
              <a:rPr lang="en-US" dirty="0"/>
              <a:t>Plot the “close” price against a 100-interval rolling average and a 10-interval rolling average (select timeframe .loc[100:150]).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8DD2D-9AE2-47CA-ABB8-0D8108E77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C66D5-AF2B-4744-87B4-C7B5103A5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pPr/>
              <a:t>14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69409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6CD88-2AC6-4912-B5BB-79DE7E0E3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coming!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2B24D4-00C5-4B8C-8BC3-91732FFCF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A18062-0E78-4329-96BA-D3F0404FA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pPr/>
              <a:t>15</a:t>
            </a:fld>
            <a:endParaRPr lang="en-AU" dirty="0"/>
          </a:p>
        </p:txBody>
      </p:sp>
      <p:pic>
        <p:nvPicPr>
          <p:cNvPr id="1026" name="Picture 2" descr="Quantitative Finance UWA | UWA Student Guild">
            <a:extLst>
              <a:ext uri="{FF2B5EF4-FFF2-40B4-BE49-F238E27FC236}">
                <a16:creationId xmlns:a16="http://schemas.microsoft.com/office/drawing/2014/main" id="{04A7D02D-E0C7-44F7-89AB-7071093162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004" y="2443665"/>
            <a:ext cx="4943914" cy="217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F1EF90-A7E1-4FAC-8B78-7582BAA89149}"/>
              </a:ext>
            </a:extLst>
          </p:cNvPr>
          <p:cNvSpPr txBox="1"/>
          <p:nvPr/>
        </p:nvSpPr>
        <p:spPr>
          <a:xfrm>
            <a:off x="1020148" y="2749421"/>
            <a:ext cx="457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Next Session: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5/10 2:00 PM (Same time next week)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pandas to create actual trading strategies.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84411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F2209-7714-4A7A-8341-BF614335C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Finance, what is it?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7407E-0C41-455D-86AB-CEAAC44F6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137386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“Quantitative finance is the use of mathematical models and extremely large datasets to analyze financial markets and securities.” </a:t>
            </a:r>
          </a:p>
          <a:p>
            <a:pPr marL="0" indent="0" algn="ctr">
              <a:buNone/>
            </a:pPr>
            <a:r>
              <a:rPr lang="en-US" dirty="0"/>
              <a:t>–CFI (Corporate Finance Institute)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75DC2E-AF80-455D-A400-157B7EA10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err="1"/>
              <a:t>QFin</a:t>
            </a:r>
            <a:r>
              <a:rPr lang="en-AU" dirty="0"/>
              <a:t> UWA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42C721-C527-40E8-A357-46BA19B62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pPr/>
              <a:t>2</a:t>
            </a:fld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7B5746-2A75-4CD0-956D-0837C9FA5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279" y="2669381"/>
            <a:ext cx="2051945" cy="20305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737039-D3E4-44BF-9CD5-825876214B77}"/>
              </a:ext>
            </a:extLst>
          </p:cNvPr>
          <p:cNvSpPr txBox="1"/>
          <p:nvPr/>
        </p:nvSpPr>
        <p:spPr>
          <a:xfrm>
            <a:off x="7964949" y="2952124"/>
            <a:ext cx="2425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Classic Fundamentals</a:t>
            </a:r>
            <a:endParaRPr lang="en-AU" b="1" dirty="0"/>
          </a:p>
        </p:txBody>
      </p:sp>
      <p:pic>
        <p:nvPicPr>
          <p:cNvPr id="1030" name="Picture 6" descr="Clipart green tick and red cross">
            <a:extLst>
              <a:ext uri="{FF2B5EF4-FFF2-40B4-BE49-F238E27FC236}">
                <a16:creationId xmlns:a16="http://schemas.microsoft.com/office/drawing/2014/main" id="{6BA7046E-3B8B-4DC2-9044-DEF6CC169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397" y="2964292"/>
            <a:ext cx="322294" cy="32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ownload tick cross icon png download - check mark png - Free PNG Images |  TOPpng">
            <a:extLst>
              <a:ext uri="{FF2B5EF4-FFF2-40B4-BE49-F238E27FC236}">
                <a16:creationId xmlns:a16="http://schemas.microsoft.com/office/drawing/2014/main" id="{2EE558C7-F139-41F4-9B07-8973E228A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003" y="3347207"/>
            <a:ext cx="356688" cy="32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7FF4B95-F402-4782-B34D-97C1EA892538}"/>
              </a:ext>
            </a:extLst>
          </p:cNvPr>
          <p:cNvSpPr txBox="1"/>
          <p:nvPr/>
        </p:nvSpPr>
        <p:spPr>
          <a:xfrm>
            <a:off x="7964949" y="3300169"/>
            <a:ext cx="2425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Mathematic Models</a:t>
            </a:r>
            <a:endParaRPr lang="en-AU" b="1" dirty="0"/>
          </a:p>
        </p:txBody>
      </p:sp>
      <p:pic>
        <p:nvPicPr>
          <p:cNvPr id="14" name="Picture 8" descr="Download tick cross icon png download - check mark png - Free PNG Images |  TOPpng">
            <a:extLst>
              <a:ext uri="{FF2B5EF4-FFF2-40B4-BE49-F238E27FC236}">
                <a16:creationId xmlns:a16="http://schemas.microsoft.com/office/drawing/2014/main" id="{D6F4DEDC-B1D0-403E-BFA6-364860DF1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003" y="3716539"/>
            <a:ext cx="356688" cy="32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CEC9DF0-FD25-46E5-B753-DD622D18CCA9}"/>
              </a:ext>
            </a:extLst>
          </p:cNvPr>
          <p:cNvSpPr txBox="1"/>
          <p:nvPr/>
        </p:nvSpPr>
        <p:spPr>
          <a:xfrm>
            <a:off x="7964949" y="3669501"/>
            <a:ext cx="2425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Finance Models</a:t>
            </a:r>
            <a:endParaRPr lang="en-AU" b="1" dirty="0"/>
          </a:p>
        </p:txBody>
      </p:sp>
      <p:pic>
        <p:nvPicPr>
          <p:cNvPr id="16" name="Picture 8" descr="Download tick cross icon png download - check mark png - Free PNG Images |  TOPpng">
            <a:extLst>
              <a:ext uri="{FF2B5EF4-FFF2-40B4-BE49-F238E27FC236}">
                <a16:creationId xmlns:a16="http://schemas.microsoft.com/office/drawing/2014/main" id="{C6EA86E6-B179-4D72-955C-BB99BFF80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332" y="4100938"/>
            <a:ext cx="356688" cy="32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3DFBF11-2A37-4EB3-90A3-7EFE37BD1D23}"/>
              </a:ext>
            </a:extLst>
          </p:cNvPr>
          <p:cNvSpPr txBox="1"/>
          <p:nvPr/>
        </p:nvSpPr>
        <p:spPr>
          <a:xfrm>
            <a:off x="7957278" y="4053900"/>
            <a:ext cx="2425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Computer Models</a:t>
            </a:r>
            <a:endParaRPr lang="en-AU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218890-8902-4766-B06A-99ABD0C151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5446" y="2767849"/>
            <a:ext cx="2487444" cy="193205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250917B-11D7-44FA-9C17-B3999A14C114}"/>
              </a:ext>
            </a:extLst>
          </p:cNvPr>
          <p:cNvSpPr txBox="1"/>
          <p:nvPr/>
        </p:nvSpPr>
        <p:spPr>
          <a:xfrm>
            <a:off x="1370975" y="5312591"/>
            <a:ext cx="94500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Base trades and make money off purely quantitative decisions, remove all qualitative inputs- almost impossible to achieve.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5469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3F829-62AC-4CB8-B7DD-0E8BA4AB8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Semesters Project: Pairs Trading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0519E5-EF1A-48AE-B4B9-6B9847319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232894-59CE-4BBE-8CCB-890787C2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pPr/>
              <a:t>3</a:t>
            </a:fld>
            <a:endParaRPr lang="en-AU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8EBD9F9-242D-40CB-91BD-8C55FB09A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01" y="1168339"/>
            <a:ext cx="9993604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Based on historical correlations between two securities.</a:t>
            </a:r>
            <a:endParaRPr kumimoji="0" lang="en-US" altLang="en-US" sz="27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Noto Sans Symbol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When two securities deviate, take an alternate position in each.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Long underperforming, short outperforming.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Expect mean reversion– profits come from convergence of prices.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2054" name="Picture 6" descr="Trading Strategies: Pairs Trading | Contracts-For-Difference.com">
            <a:extLst>
              <a:ext uri="{FF2B5EF4-FFF2-40B4-BE49-F238E27FC236}">
                <a16:creationId xmlns:a16="http://schemas.microsoft.com/office/drawing/2014/main" id="{30CF0C5E-B344-496E-B4C7-5A3F71839B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4"/>
          <a:stretch/>
        </p:blipFill>
        <p:spPr bwMode="auto">
          <a:xfrm>
            <a:off x="1012372" y="3380803"/>
            <a:ext cx="4337180" cy="254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7193EA-F10E-48B7-935F-DD5305E3D953}"/>
              </a:ext>
            </a:extLst>
          </p:cNvPr>
          <p:cNvSpPr txBox="1"/>
          <p:nvPr/>
        </p:nvSpPr>
        <p:spPr>
          <a:xfrm>
            <a:off x="5771243" y="4014890"/>
            <a:ext cx="5270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How would you employ this strategy?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Manually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Automation (Coding)</a:t>
            </a:r>
            <a:r>
              <a:rPr lang="en-US" b="1" dirty="0"/>
              <a:t>	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32030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5467B-29B1-44AA-A999-B3ABC6A41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Todays Session: Coding in Python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45522-543A-480D-B84C-2D2A71560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115" y="1508382"/>
            <a:ext cx="10515600" cy="18008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Pandas </a:t>
            </a:r>
            <a:r>
              <a:rPr lang="en-US" dirty="0"/>
              <a:t>is a software library written for the Python programming language for data manipulation and analysis.</a:t>
            </a:r>
            <a:endParaRPr lang="en-US" b="1" dirty="0"/>
          </a:p>
          <a:p>
            <a:pPr lvl="1"/>
            <a:r>
              <a:rPr lang="en-US" sz="2000" b="1" dirty="0"/>
              <a:t>Pandas </a:t>
            </a:r>
            <a:r>
              <a:rPr lang="en-US" sz="2000" b="1" dirty="0" err="1"/>
              <a:t>Dataframes</a:t>
            </a:r>
            <a:r>
              <a:rPr lang="en-US" sz="2000" b="1" dirty="0"/>
              <a:t> </a:t>
            </a:r>
            <a:r>
              <a:rPr lang="en-US" sz="2000" dirty="0"/>
              <a:t>contain all the information we need to make trades.</a:t>
            </a:r>
            <a:r>
              <a:rPr lang="en-US" sz="2000" b="1" dirty="0"/>
              <a:t> </a:t>
            </a:r>
          </a:p>
          <a:p>
            <a:pPr lvl="1"/>
            <a:r>
              <a:rPr lang="en-US" sz="2000" dirty="0"/>
              <a:t>Perfect for Quantitative needs</a:t>
            </a:r>
          </a:p>
          <a:p>
            <a:pPr lvl="1"/>
            <a:r>
              <a:rPr lang="en-US" sz="2000" dirty="0"/>
              <a:t>Example is BTC (Bitcoin)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endParaRPr lang="en-AU" sz="24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C30B45-1434-4609-A3B1-4B7CBD348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6EB91B-D306-4910-8A87-A685A398C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pPr/>
              <a:t>4</a:t>
            </a:fld>
            <a:endParaRPr lang="en-AU" dirty="0"/>
          </a:p>
        </p:txBody>
      </p:sp>
      <p:pic>
        <p:nvPicPr>
          <p:cNvPr id="3074" name="Picture 2" descr="pandas (software) - Wikipedia">
            <a:extLst>
              <a:ext uri="{FF2B5EF4-FFF2-40B4-BE49-F238E27FC236}">
                <a16:creationId xmlns:a16="http://schemas.microsoft.com/office/drawing/2014/main" id="{861B11BB-05D7-43AF-920C-ACE36347A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245" y="18255"/>
            <a:ext cx="3320453" cy="134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52B9B3-5582-40EB-91EA-89E247099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023" y="2452884"/>
            <a:ext cx="3924862" cy="1632121"/>
          </a:xfrm>
          <a:prstGeom prst="rect">
            <a:avLst/>
          </a:prstGeom>
        </p:spPr>
      </p:pic>
      <p:pic>
        <p:nvPicPr>
          <p:cNvPr id="3076" name="Picture 4" descr="Sector Buy/Sell Signals - Week of December 16, 2019 - ETF Focus on  TheStreet: ETF research and Trade Ideas">
            <a:extLst>
              <a:ext uri="{FF2B5EF4-FFF2-40B4-BE49-F238E27FC236}">
                <a16:creationId xmlns:a16="http://schemas.microsoft.com/office/drawing/2014/main" id="{A19964A7-2E72-4794-8BD4-0EBB10A05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273" y="4220875"/>
            <a:ext cx="2136128" cy="213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90C555-77DF-44D2-870F-3FA4CEAF82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7336" y="3061698"/>
            <a:ext cx="5858783" cy="308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16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E454F-1AA8-4A84-8813-764298599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Subsets of Data</a:t>
            </a:r>
            <a:endParaRPr lang="en-AU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29A97B8-C434-4867-A378-5BFC98A31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4055" y="2576481"/>
            <a:ext cx="3211587" cy="207436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F4FE30-7C48-436E-9F21-801C9F294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D54142-BBDC-4064-AE34-D4A28170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pPr/>
              <a:t>5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B9E4F0-0923-4CEB-9D88-8C43632FB9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550"/>
          <a:stretch/>
        </p:blipFill>
        <p:spPr>
          <a:xfrm>
            <a:off x="5262661" y="2614111"/>
            <a:ext cx="1660654" cy="13255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5BFBA7C-55BB-4031-A090-20DF89123EAB}"/>
              </a:ext>
            </a:extLst>
          </p:cNvPr>
          <p:cNvSpPr txBox="1"/>
          <p:nvPr/>
        </p:nvSpPr>
        <p:spPr>
          <a:xfrm>
            <a:off x="701351" y="3244334"/>
            <a:ext cx="62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Df =</a:t>
            </a:r>
            <a:endParaRPr lang="en-AU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471707C-19D7-43BD-9F40-A967298AD8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7011"/>
          <a:stretch/>
        </p:blipFill>
        <p:spPr>
          <a:xfrm>
            <a:off x="8875574" y="2608230"/>
            <a:ext cx="1473771" cy="12029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12086AA-5BCE-4C99-BD52-F4440189935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" r="50243"/>
          <a:stretch/>
        </p:blipFill>
        <p:spPr>
          <a:xfrm>
            <a:off x="8798245" y="3805272"/>
            <a:ext cx="1473772" cy="12763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C285189-3C4D-4E2D-9A64-FAEAE0099BA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6524"/>
          <a:stretch/>
        </p:blipFill>
        <p:spPr>
          <a:xfrm>
            <a:off x="5349823" y="3846022"/>
            <a:ext cx="1573492" cy="127632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A8DF8BA-7B26-460C-891F-79912A0A1456}"/>
              </a:ext>
            </a:extLst>
          </p:cNvPr>
          <p:cNvSpPr txBox="1"/>
          <p:nvPr/>
        </p:nvSpPr>
        <p:spPr>
          <a:xfrm>
            <a:off x="8798243" y="224477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Selecting Rows </a:t>
            </a:r>
            <a:r>
              <a:rPr lang="en-US" b="1" dirty="0" err="1"/>
              <a:t>df.loc</a:t>
            </a:r>
            <a:r>
              <a:rPr lang="en-US" b="1" dirty="0"/>
              <a:t>[number]</a:t>
            </a:r>
            <a:endParaRPr lang="en-AU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C3BA0F-5B2F-4911-B69B-2580D5783888}"/>
              </a:ext>
            </a:extLst>
          </p:cNvPr>
          <p:cNvSpPr txBox="1"/>
          <p:nvPr/>
        </p:nvSpPr>
        <p:spPr>
          <a:xfrm>
            <a:off x="5349823" y="2231845"/>
            <a:ext cx="3019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Selecting Columns df[“row”]</a:t>
            </a:r>
            <a:endParaRPr lang="en-AU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B3A94F-0D12-465B-A41D-1CDE7107BF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12601" y="3129969"/>
            <a:ext cx="853638" cy="2667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1F4F23-81C5-42B7-92EF-9768C08E5B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23315" y="4387328"/>
            <a:ext cx="1340526" cy="2635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19DDAB-D7D5-4A81-9E94-FBB70A26A32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09635" y="3055212"/>
            <a:ext cx="912255" cy="2702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22F5B93-94DA-4D45-B7ED-B3F85F39A1D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99375" y="4307207"/>
            <a:ext cx="994757" cy="27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379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E4DD0-E302-47BF-9A02-3B18F434B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get started!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5BBEBE-3633-48F5-B3F5-1068E7A56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C0A462-63F3-408F-8D55-AB926D673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pPr/>
              <a:t>6</a:t>
            </a:fld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408B4B-7531-4D08-83C3-0FC8539025DD}"/>
              </a:ext>
            </a:extLst>
          </p:cNvPr>
          <p:cNvSpPr txBox="1"/>
          <p:nvPr/>
        </p:nvSpPr>
        <p:spPr>
          <a:xfrm>
            <a:off x="516294" y="1579794"/>
            <a:ext cx="60524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Create a new folder</a:t>
            </a:r>
          </a:p>
          <a:p>
            <a:pPr marL="342900" indent="-342900">
              <a:buAutoNum type="arabicPeriod"/>
            </a:pPr>
            <a:r>
              <a:rPr lang="en-US" dirty="0"/>
              <a:t>Copy the data (“BTC.csv”) into this folder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Data is typically sourced directly from an exchange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For simplicity today we will be using the data provided</a:t>
            </a:r>
          </a:p>
          <a:p>
            <a:pPr marL="342900" indent="-342900">
              <a:buAutoNum type="arabicPeriod" startAt="3"/>
            </a:pPr>
            <a:r>
              <a:rPr lang="en-US" dirty="0"/>
              <a:t>Create a python file called “quant.py”</a:t>
            </a:r>
          </a:p>
          <a:p>
            <a:pPr marL="342900" indent="-342900">
              <a:buAutoNum type="arabicPeriod" startAt="3"/>
            </a:pPr>
            <a:r>
              <a:rPr lang="en-US" dirty="0"/>
              <a:t>Import the data into Pandas. 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Open the python file and import pandas 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Read the data into a variable called “df”</a:t>
            </a:r>
          </a:p>
          <a:p>
            <a:pPr marL="342900" indent="-342900">
              <a:buAutoNum type="arabicPeriod" startAt="3"/>
            </a:pPr>
            <a:r>
              <a:rPr lang="en-US" dirty="0"/>
              <a:t>Print the contents of this “df” variable.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3A0BFF3-EB31-45B1-9B28-53594D9B8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137" y="2719387"/>
            <a:ext cx="2971800" cy="14192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45D8B28-2393-4695-ABCA-00A3FDF78CA1}"/>
              </a:ext>
            </a:extLst>
          </p:cNvPr>
          <p:cNvSpPr txBox="1"/>
          <p:nvPr/>
        </p:nvSpPr>
        <p:spPr>
          <a:xfrm>
            <a:off x="390331" y="4401091"/>
            <a:ext cx="77630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Practice!</a:t>
            </a:r>
          </a:p>
          <a:p>
            <a:r>
              <a:rPr lang="en-US" dirty="0"/>
              <a:t>Select and print just the “close” column of the data frame.</a:t>
            </a:r>
          </a:p>
          <a:p>
            <a:r>
              <a:rPr lang="en-US" dirty="0"/>
              <a:t>Select and print the 19</a:t>
            </a:r>
            <a:r>
              <a:rPr lang="en-US" baseline="30000" dirty="0"/>
              <a:t>th</a:t>
            </a:r>
            <a:r>
              <a:rPr lang="en-US" dirty="0"/>
              <a:t> row of the data frame.</a:t>
            </a:r>
          </a:p>
          <a:p>
            <a:r>
              <a:rPr lang="en-US" b="1" dirty="0"/>
              <a:t>Challenge:</a:t>
            </a:r>
          </a:p>
          <a:p>
            <a:r>
              <a:rPr lang="en-US" dirty="0"/>
              <a:t>Select and print just the 17</a:t>
            </a:r>
            <a:r>
              <a:rPr lang="en-US" baseline="30000" dirty="0"/>
              <a:t>th</a:t>
            </a:r>
            <a:r>
              <a:rPr lang="en-US" dirty="0"/>
              <a:t>,18</a:t>
            </a:r>
            <a:r>
              <a:rPr lang="en-US" baseline="30000" dirty="0"/>
              <a:t>th</a:t>
            </a:r>
            <a:r>
              <a:rPr lang="en-US" dirty="0"/>
              <a:t> and 19</a:t>
            </a:r>
            <a:r>
              <a:rPr lang="en-US" baseline="30000" dirty="0"/>
              <a:t>th</a:t>
            </a:r>
            <a:r>
              <a:rPr lang="en-US" dirty="0"/>
              <a:t> rows of just the “open” column. </a:t>
            </a:r>
          </a:p>
          <a:p>
            <a:r>
              <a:rPr lang="en-US" dirty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892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A34C8-1402-430B-B82D-A591486B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6F8AE2-DB25-41BD-868E-978DC8C06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4C4EA8-3C46-473C-9717-299C530E6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pPr/>
              <a:t>7</a:t>
            </a:fld>
            <a:endParaRPr lang="en-A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3218401-8D15-4016-9DA4-90C4765A0150}"/>
              </a:ext>
            </a:extLst>
          </p:cNvPr>
          <p:cNvSpPr txBox="1">
            <a:spLocks/>
          </p:cNvSpPr>
          <p:nvPr/>
        </p:nvSpPr>
        <p:spPr>
          <a:xfrm>
            <a:off x="399228" y="3045075"/>
            <a:ext cx="730250" cy="4032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Df =</a:t>
            </a:r>
            <a:endParaRPr lang="en-AU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C5F9E0-99CE-4473-A8BC-95CE5D024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478" y="2182006"/>
            <a:ext cx="2928937" cy="19699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545227-D165-4D3F-8EA6-B4BE6904EEAD}"/>
              </a:ext>
            </a:extLst>
          </p:cNvPr>
          <p:cNvSpPr txBox="1"/>
          <p:nvPr/>
        </p:nvSpPr>
        <p:spPr>
          <a:xfrm>
            <a:off x="4438521" y="2036552"/>
            <a:ext cx="18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Mean: </a:t>
            </a:r>
            <a:r>
              <a:rPr lang="en-US" dirty="0" err="1"/>
              <a:t>df.mean</a:t>
            </a:r>
            <a:r>
              <a:rPr lang="en-US" dirty="0"/>
              <a:t>()</a:t>
            </a:r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FF1D33-B78E-4077-9990-2503CACB0B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16" t="4929" r="1416"/>
          <a:stretch/>
        </p:blipFill>
        <p:spPr>
          <a:xfrm>
            <a:off x="6107430" y="1675494"/>
            <a:ext cx="2469787" cy="9318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7534C9-2662-4BC1-82BA-177BE08E38CA}"/>
              </a:ext>
            </a:extLst>
          </p:cNvPr>
          <p:cNvSpPr txBox="1"/>
          <p:nvPr/>
        </p:nvSpPr>
        <p:spPr>
          <a:xfrm>
            <a:off x="4488038" y="3127866"/>
            <a:ext cx="14376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Min: </a:t>
            </a:r>
            <a:r>
              <a:rPr lang="en-US" dirty="0" err="1"/>
              <a:t>df.min</a:t>
            </a:r>
            <a:r>
              <a:rPr lang="en-US" dirty="0"/>
              <a:t>()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72891A-ABA7-40A0-9D02-4769F02C7346}"/>
              </a:ext>
            </a:extLst>
          </p:cNvPr>
          <p:cNvSpPr txBox="1"/>
          <p:nvPr/>
        </p:nvSpPr>
        <p:spPr>
          <a:xfrm>
            <a:off x="4488038" y="4341494"/>
            <a:ext cx="1717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Max: </a:t>
            </a:r>
            <a:r>
              <a:rPr lang="en-US" dirty="0" err="1"/>
              <a:t>df.max</a:t>
            </a:r>
            <a:r>
              <a:rPr lang="en-US" dirty="0"/>
              <a:t>()</a:t>
            </a:r>
            <a:endParaRPr lang="en-AU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F0C878B-0B55-482D-9510-4DD7E3A0E8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57" r="2299"/>
          <a:stretch/>
        </p:blipFill>
        <p:spPr>
          <a:xfrm>
            <a:off x="6107431" y="2860113"/>
            <a:ext cx="2469786" cy="9537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B14CB29-EC2A-40D3-ADA5-EFBB0FAA3CC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073" r="1340" b="-637"/>
          <a:stretch/>
        </p:blipFill>
        <p:spPr>
          <a:xfrm>
            <a:off x="6107430" y="4125656"/>
            <a:ext cx="2481217" cy="95378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B6CE6-9E9D-4E54-B8B8-B9AC95F8CF54}"/>
              </a:ext>
            </a:extLst>
          </p:cNvPr>
          <p:cNvSpPr txBox="1"/>
          <p:nvPr/>
        </p:nvSpPr>
        <p:spPr>
          <a:xfrm>
            <a:off x="8736318" y="1922252"/>
            <a:ext cx="354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Mean of A: </a:t>
            </a:r>
            <a:r>
              <a:rPr lang="en-US" dirty="0"/>
              <a:t>df[“A”].mean() = 51.875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DC8F68-7AE9-404A-8D08-EDD65D3F1605}"/>
              </a:ext>
            </a:extLst>
          </p:cNvPr>
          <p:cNvSpPr txBox="1"/>
          <p:nvPr/>
        </p:nvSpPr>
        <p:spPr>
          <a:xfrm>
            <a:off x="8758944" y="3059668"/>
            <a:ext cx="374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Min of B: </a:t>
            </a:r>
            <a:r>
              <a:rPr lang="en-US" dirty="0"/>
              <a:t>df[“B”].min() = 3 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2A9023-E49A-4B5A-A3B1-732811A0C651}"/>
              </a:ext>
            </a:extLst>
          </p:cNvPr>
          <p:cNvSpPr txBox="1"/>
          <p:nvPr/>
        </p:nvSpPr>
        <p:spPr>
          <a:xfrm>
            <a:off x="8725030" y="4279382"/>
            <a:ext cx="374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Max of C: </a:t>
            </a:r>
            <a:r>
              <a:rPr lang="en-US" dirty="0"/>
              <a:t>df[“C”].max() = 80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1032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561DF-7705-4361-93AC-62E28EE4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1D7154-AB79-4629-B116-D0B3CCC85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614213-3877-4291-AAE5-A2162AF7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pPr/>
              <a:t>8</a:t>
            </a:fld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FEF74E-F963-49C0-8227-5F2741EDF2AB}"/>
              </a:ext>
            </a:extLst>
          </p:cNvPr>
          <p:cNvSpPr txBox="1"/>
          <p:nvPr/>
        </p:nvSpPr>
        <p:spPr>
          <a:xfrm>
            <a:off x="44450" y="3977376"/>
            <a:ext cx="833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EXAMPLE: Sum all the values AB and put them into a fourth column called “sum”.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FEBF0C-AE12-4B26-A7FA-6EC559E091CF}"/>
              </a:ext>
            </a:extLst>
          </p:cNvPr>
          <p:cNvSpPr txBox="1"/>
          <p:nvPr/>
        </p:nvSpPr>
        <p:spPr>
          <a:xfrm>
            <a:off x="666750" y="4273567"/>
            <a:ext cx="735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Create a new column: </a:t>
            </a:r>
            <a:r>
              <a:rPr lang="en-US" b="1" dirty="0"/>
              <a:t>df[“sum”]</a:t>
            </a:r>
          </a:p>
          <a:p>
            <a:pPr marL="342900" indent="-342900">
              <a:buAutoNum type="arabicPeriod"/>
            </a:pPr>
            <a:r>
              <a:rPr lang="en-US" dirty="0"/>
              <a:t>Make it equal to column A + column B: </a:t>
            </a:r>
            <a:r>
              <a:rPr lang="en-US" b="1" dirty="0"/>
              <a:t>df["A"] +  df["B"]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82C176-D14E-4F68-AD2D-91BDF3157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3925151"/>
            <a:ext cx="3394825" cy="17812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5E18847-C3C8-4236-B36A-061FFA657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823" y="4966729"/>
            <a:ext cx="3153553" cy="53638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EC10741-2B7E-4F93-AE89-6BC2C04E8674}"/>
              </a:ext>
            </a:extLst>
          </p:cNvPr>
          <p:cNvSpPr txBox="1"/>
          <p:nvPr/>
        </p:nvSpPr>
        <p:spPr>
          <a:xfrm>
            <a:off x="666750" y="1796092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Creating new columns: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D4143B-A719-45E4-9E8D-9BB0E8F2A1D8}"/>
              </a:ext>
            </a:extLst>
          </p:cNvPr>
          <p:cNvSpPr txBox="1"/>
          <p:nvPr/>
        </p:nvSpPr>
        <p:spPr>
          <a:xfrm>
            <a:off x="666750" y="216542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Referencing columns that don’t exist makes new ones!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0DD2E79-1C38-4BA1-8F38-676A77A15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1753563"/>
            <a:ext cx="2615031" cy="175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703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C8AAD-D449-4536-9CFA-CE4340BA8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6CA30-33F9-490A-986C-07EB1DE39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450" y="1851025"/>
            <a:ext cx="10701462" cy="3940175"/>
          </a:xfrm>
        </p:spPr>
        <p:txBody>
          <a:bodyPr>
            <a:normAutofit fontScale="92500"/>
          </a:bodyPr>
          <a:lstStyle/>
          <a:p>
            <a:pPr marL="514350" indent="-514350">
              <a:buAutoNum type="arabicPeriod"/>
            </a:pPr>
            <a:r>
              <a:rPr lang="en-US" dirty="0"/>
              <a:t>Find the maximum and minimum “close” price in the first 101 rows.</a:t>
            </a:r>
          </a:p>
          <a:p>
            <a:pPr marL="514350" indent="-514350">
              <a:buAutoNum type="arabicPeriod"/>
            </a:pPr>
            <a:r>
              <a:rPr lang="en-US" dirty="0"/>
              <a:t>What is the average volume moved of BTC moved per day? (remember each line of the data is a 30-minute interval).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AU" dirty="0"/>
              <a:t>Create a column that is the total $ amount of BTC sold for that time period called “</a:t>
            </a:r>
            <a:r>
              <a:rPr lang="en-AU" dirty="0" err="1"/>
              <a:t>dollar_amount</a:t>
            </a:r>
            <a:r>
              <a:rPr lang="en-AU" dirty="0"/>
              <a:t>” (assume every coin was traded at “close” price).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US" b="1" dirty="0"/>
              <a:t>Challenge</a:t>
            </a:r>
          </a:p>
          <a:p>
            <a:pPr marL="0" indent="0">
              <a:buNone/>
            </a:pPr>
            <a:r>
              <a:rPr lang="en-AU" dirty="0"/>
              <a:t>What is the largest increase between the open and close prices in a single row?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0C5340-42E1-48B4-8C8F-A23E0295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E0FB55-1688-426D-8DAF-664BDCB0E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pPr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95129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1939</TotalTime>
  <Words>717</Words>
  <Application>Microsoft Office PowerPoint</Application>
  <PresentationFormat>Widescreen</PresentationFormat>
  <Paragraphs>116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Noto Sans Symbols</vt:lpstr>
      <vt:lpstr>Office Theme</vt:lpstr>
      <vt:lpstr>Quantitative Trading: The Basics</vt:lpstr>
      <vt:lpstr>Quantitative Finance, what is it?</vt:lpstr>
      <vt:lpstr>Last Semesters Project: Pairs Trading</vt:lpstr>
      <vt:lpstr>Todays Session: Coding in Python</vt:lpstr>
      <vt:lpstr>Selecting Subsets of Data</vt:lpstr>
      <vt:lpstr>Let's get started!</vt:lpstr>
      <vt:lpstr>Data Analysis</vt:lpstr>
      <vt:lpstr>Data Manipulation</vt:lpstr>
      <vt:lpstr>Practice Questions</vt:lpstr>
      <vt:lpstr>Matplotlib Graphing Module</vt:lpstr>
      <vt:lpstr>Graphing Multiple Datasets</vt:lpstr>
      <vt:lpstr>Rolling Window</vt:lpstr>
      <vt:lpstr>Rolling Averages Applied</vt:lpstr>
      <vt:lpstr>Final Set: Practice Questions</vt:lpstr>
      <vt:lpstr>Thank you for coming!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Quant Trading</dc:title>
  <dc:creator>Domenico Sauta</dc:creator>
  <cp:lastModifiedBy>Kane</cp:lastModifiedBy>
  <cp:revision>34</cp:revision>
  <dcterms:created xsi:type="dcterms:W3CDTF">2021-04-06T05:42:39Z</dcterms:created>
  <dcterms:modified xsi:type="dcterms:W3CDTF">2021-09-27T12:49:19Z</dcterms:modified>
</cp:coreProperties>
</file>