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3" r:id="rId4"/>
    <p:sldId id="285" r:id="rId5"/>
    <p:sldId id="287" r:id="rId6"/>
    <p:sldId id="286" r:id="rId7"/>
    <p:sldId id="289" r:id="rId8"/>
    <p:sldId id="288" r:id="rId9"/>
    <p:sldId id="290" r:id="rId10"/>
    <p:sldId id="296" r:id="rId11"/>
    <p:sldId id="297" r:id="rId12"/>
    <p:sldId id="291" r:id="rId13"/>
    <p:sldId id="293" r:id="rId14"/>
    <p:sldId id="298" r:id="rId15"/>
    <p:sldId id="29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CB7EF-7EDB-45F4-A808-F0D6D098A55B}" v="127" dt="2021-09-03T10:41:43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540E-98C0-41CF-9A21-21BF93B89301}"/>
              </a:ext>
            </a:extLst>
          </p:cNvPr>
          <p:cNvSpPr/>
          <p:nvPr userDrawn="1"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4CD-3D69-4A50-A1A8-2488E799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676"/>
            <a:ext cx="2743200" cy="365125"/>
          </a:xfrm>
        </p:spPr>
        <p:txBody>
          <a:bodyPr/>
          <a:lstStyle/>
          <a:p>
            <a:fld id="{FC5F0A84-9A55-4906-B99F-D647ED16B20C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6E18-EFAB-4B9D-A5A1-3D297565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6C5-2AEA-4205-AB38-2411AC4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12A9E-A975-4C03-9EDE-D50E91FC6DD5}"/>
              </a:ext>
            </a:extLst>
          </p:cNvPr>
          <p:cNvSpPr/>
          <p:nvPr userDrawn="1"/>
        </p:nvSpPr>
        <p:spPr>
          <a:xfrm>
            <a:off x="367811" y="940776"/>
            <a:ext cx="11456377" cy="19750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16"/>
            <a:ext cx="9144000" cy="97777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8327"/>
            <a:ext cx="9144000" cy="5238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AU" dirty="0"/>
              <a:t>April 8, 2021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A2AAB-1DC9-4ACA-BA15-5F2AFF613B88}"/>
              </a:ext>
            </a:extLst>
          </p:cNvPr>
          <p:cNvSpPr txBox="1">
            <a:spLocks/>
          </p:cNvSpPr>
          <p:nvPr userDrawn="1"/>
        </p:nvSpPr>
        <p:spPr>
          <a:xfrm>
            <a:off x="1524000" y="2168464"/>
            <a:ext cx="9144000" cy="104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solidFill>
                  <a:schemeClr val="bg1"/>
                </a:solidFill>
              </a:rPr>
              <a:t>Quantitative Finance, UWA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6B94E0-1C66-4C3E-8751-32E05549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66" y="3182560"/>
            <a:ext cx="1448665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42E1-D414-42F1-BDA2-66ED3C7CC602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367D-23C9-4F41-B03F-FF5E91F95371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AD09A-22F6-4C3E-B122-434AD50F5A16}"/>
              </a:ext>
            </a:extLst>
          </p:cNvPr>
          <p:cNvSpPr/>
          <p:nvPr userDrawn="1"/>
        </p:nvSpPr>
        <p:spPr>
          <a:xfrm>
            <a:off x="1" y="-1"/>
            <a:ext cx="12192000" cy="129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7C8177D-C1F7-4936-989E-239237F03C96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9F9-411D-46D0-925E-8D806B2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A08-966F-484A-B816-B1153BDC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33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6B78C-3921-4AF8-9545-2899E3DD2E15}"/>
              </a:ext>
            </a:extLst>
          </p:cNvPr>
          <p:cNvSpPr/>
          <p:nvPr userDrawn="1"/>
        </p:nvSpPr>
        <p:spPr>
          <a:xfrm>
            <a:off x="0" y="6501582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4038601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9283338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/>
                </a:solidFill>
              </a:rPr>
              <a:pPr/>
              <a:t>‹#›</a:t>
            </a:fld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8E06-1B95-4EF7-93C9-95DFE22AD9F4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9010-B850-4B0F-9AAF-4297EB9A770A}" type="datetime1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4AA-375D-418A-8074-4D399211EB81}" type="datetime1">
              <a:rPr lang="en-AU" smtClean="0"/>
              <a:t>28/09/2021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0A83-8181-4B8F-A458-BAC0FC04AB94}" type="datetime1">
              <a:rPr lang="en-AU" smtClean="0"/>
              <a:t>28/09/2021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EC5-F297-4035-B223-3A0CFEF52632}" type="datetime1">
              <a:rPr lang="en-AU" smtClean="0"/>
              <a:t>28/09/2021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AC3B-9FA8-403F-B4BB-F51A8533CF18}" type="datetime1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FD30-296E-4BF4-B729-A043AA2D0377}" type="datetime1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1F8F-383A-466F-ABE3-726576E37AC0}" type="datetime1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193"/>
            <a:ext cx="9144000" cy="977778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Quantitative Trading: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321803"/>
            <a:ext cx="9144000" cy="65942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September 28</a:t>
            </a:r>
            <a:r>
              <a:rPr lang="en-AU" baseline="30000" dirty="0"/>
              <a:t>th</a:t>
            </a:r>
            <a:r>
              <a:rPr lang="en-AU" dirty="0"/>
              <a:t>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94A7-27AD-4238-BA0B-192D23205E0F}"/>
              </a:ext>
            </a:extLst>
          </p:cNvPr>
          <p:cNvSpPr/>
          <p:nvPr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B4EFAC-3ED2-4D87-8974-5BCAF20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1</a:t>
            </a:fld>
            <a:endParaRPr lang="en-AU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920E18-F824-4EE4-9F45-F9D6C502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/>
              <a:t> UWA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0A5-8FE8-49C3-893C-71FB80A5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Graphing Module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8F1E-A347-4B54-AF41-2C643490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41EAD-D745-487E-961B-B5D3B11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97C7-996F-46DA-8265-2D3BF72A9E30}"/>
              </a:ext>
            </a:extLst>
          </p:cNvPr>
          <p:cNvSpPr txBox="1"/>
          <p:nvPr/>
        </p:nvSpPr>
        <p:spPr>
          <a:xfrm>
            <a:off x="990600" y="15548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r>
              <a:rPr lang="en-US" b="1" dirty="0"/>
              <a:t> (import the module)</a:t>
            </a:r>
          </a:p>
          <a:p>
            <a:pPr marL="342900" indent="-342900">
              <a:buAutoNum type="arabicPeriod"/>
            </a:pPr>
            <a:r>
              <a:rPr lang="en-US" b="1" dirty="0"/>
              <a:t>Set the data</a:t>
            </a:r>
          </a:p>
          <a:p>
            <a:pPr marL="342900" indent="-342900">
              <a:buAutoNum type="arabicPeriod"/>
            </a:pPr>
            <a:r>
              <a:rPr lang="en-US" b="1" dirty="0"/>
              <a:t>Plot the data and give it a </a:t>
            </a:r>
            <a:r>
              <a:rPr lang="en-US" b="1" dirty="0" err="1"/>
              <a:t>colour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Display the plot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C95CD-15C9-4C96-97A7-609813ED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26" y="1492687"/>
            <a:ext cx="3448050" cy="1352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3F9849-C63C-4EA6-853F-1646C265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20" y="3315261"/>
            <a:ext cx="5937589" cy="26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7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E5F-5841-4BA2-9829-67175569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Multiple Datasets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55A5C5-D296-4141-BC45-6C59705D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360"/>
            <a:ext cx="3196973" cy="17955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D0F06-836F-4BC1-9F17-CB93232F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23ABE-90CF-49D0-A668-3890A0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D4721-053B-446F-B84C-0E3FAB3E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2241739"/>
            <a:ext cx="5990642" cy="3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A2EF2-1386-437E-A9C8-32F3A36D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26" y="2241739"/>
            <a:ext cx="6478560" cy="2989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FF2AFD-4006-491A-B8D6-F2FAD458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68123"/>
            <a:ext cx="3196973" cy="18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A31-F49C-4DEF-B462-EB2491C9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Window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E8D6-E6A7-4DAF-965F-95FE6A3D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411444"/>
            <a:ext cx="10515600" cy="803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 trading we don’t usually want averages over all the data, just over a specified period (maybe last 3 days or 3 months </a:t>
            </a:r>
            <a:r>
              <a:rPr lang="en-US" dirty="0" err="1"/>
              <a:t>ect</a:t>
            </a:r>
            <a:r>
              <a:rPr lang="en-US" dirty="0"/>
              <a:t>).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0AF5-F494-4F60-A669-810025D1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360A5-8F58-4FE9-9C3A-A7AAC8ED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99A26-8F9A-4DF6-A3AC-78F6619518A6}"/>
              </a:ext>
            </a:extLst>
          </p:cNvPr>
          <p:cNvSpPr txBox="1"/>
          <p:nvPr/>
        </p:nvSpPr>
        <p:spPr>
          <a:xfrm>
            <a:off x="3917950" y="2184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Pandas rolling() function is built for this!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5C007-FF66-4910-BF6D-D31A0AEB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2" y="3325912"/>
            <a:ext cx="3024187" cy="1633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6D80D-E098-46A3-9784-0C21F004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9" y="2930188"/>
            <a:ext cx="4217987" cy="326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2F03E-0508-474C-8444-F809DEC59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663" y="3367715"/>
            <a:ext cx="3024187" cy="1633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20002-3DAD-4EFC-8E39-486EEF1E8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4" y="2960668"/>
            <a:ext cx="4706937" cy="3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Averages Applied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02B187B-9878-4F79-8095-8D92983D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55" y="1426368"/>
            <a:ext cx="8581596" cy="4351338"/>
          </a:xfrm>
        </p:spPr>
      </p:pic>
      <p:pic>
        <p:nvPicPr>
          <p:cNvPr id="25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7302880-1FB3-4612-88CE-F7AF08EB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55" y="1426368"/>
            <a:ext cx="8611708" cy="4351338"/>
          </a:xfrm>
          <a:prstGeom prst="rect">
            <a:avLst/>
          </a:prstGeom>
        </p:spPr>
      </p:pic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36" y="142636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42B1-6B5E-467C-8804-06ECC34B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73"/>
            <a:ext cx="10515600" cy="1325563"/>
          </a:xfrm>
        </p:spPr>
        <p:txBody>
          <a:bodyPr/>
          <a:lstStyle/>
          <a:p>
            <a:r>
              <a:rPr lang="en-US" dirty="0"/>
              <a:t>Final Set: Practice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8D0E-2456-47B8-BA50-365ECC79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Plot the “close” price against a 100-interval rolling average.</a:t>
            </a:r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marL="0" indent="0">
              <a:buNone/>
            </a:pPr>
            <a:r>
              <a:rPr lang="en-US" dirty="0"/>
              <a:t>Plot the “close” price against a 100-interval rolling average and a 10-interval rolling average (select timeframe .loc[100:150]).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DD2D-9AE2-47CA-ABB8-0D8108E7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C66D5-AF2B-4744-87B4-C7B5103A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5DE6F-C1FD-41AE-AA09-4B478E9F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133256"/>
            <a:ext cx="5067300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61D92-E005-4F0D-9293-981F8043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39" y="4133256"/>
            <a:ext cx="513246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1A41A3-E875-45E6-B9A0-EB887AC03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079" y="2113920"/>
            <a:ext cx="5730723" cy="30879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3431-1947-4930-8406-2F5D8C56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8A567-702E-4761-9F97-A2E92DD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73BFA-E7BF-4BBE-8089-88A777E0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649"/>
            <a:ext cx="6110287" cy="3159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2E38BF-2BDE-452A-BF06-68BB0F5F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7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05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88-2AC6-4912-B5BB-79DE7E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4D4-00C5-4B8C-8BC3-91732FFC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8062-0E78-4329-96BA-D3F0404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26" name="Picture 2" descr="Quantitative Finance UWA | UWA Student Guild">
            <a:extLst>
              <a:ext uri="{FF2B5EF4-FFF2-40B4-BE49-F238E27FC236}">
                <a16:creationId xmlns:a16="http://schemas.microsoft.com/office/drawing/2014/main" id="{04A7D02D-E0C7-44F7-89AB-707109316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04" y="2443665"/>
            <a:ext cx="4943914" cy="21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1EF90-A7E1-4FAC-8B78-7582BAA89149}"/>
              </a:ext>
            </a:extLst>
          </p:cNvPr>
          <p:cNvSpPr txBox="1"/>
          <p:nvPr/>
        </p:nvSpPr>
        <p:spPr>
          <a:xfrm>
            <a:off x="1020148" y="2749421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Session: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5/10 2:00 PM (Same time next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pandas to create actual trading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2209-7714-4A7A-8341-BF61433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Finance, what is it?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7E-0C41-455D-86AB-CEAAC44F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13738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“Quantitative finance is the use of mathematical models and extremely large datasets to analyze financial markets and securities.” </a:t>
            </a:r>
          </a:p>
          <a:p>
            <a:pPr marL="0" indent="0" algn="ctr">
              <a:buNone/>
            </a:pPr>
            <a:r>
              <a:rPr lang="en-US" dirty="0"/>
              <a:t>–CFI (Corporate Finance Institute)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5DC2E-AF80-455D-A400-157B7EA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C721-C527-40E8-A357-46BA19B6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B5746-2A75-4CD0-956D-0837C9FA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79" y="2669381"/>
            <a:ext cx="2051945" cy="2030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37039-D3E4-44BF-9CD5-825876214B77}"/>
              </a:ext>
            </a:extLst>
          </p:cNvPr>
          <p:cNvSpPr txBox="1"/>
          <p:nvPr/>
        </p:nvSpPr>
        <p:spPr>
          <a:xfrm>
            <a:off x="7964949" y="2952124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Classic Fundamentals</a:t>
            </a:r>
            <a:endParaRPr lang="en-AU" b="1" dirty="0"/>
          </a:p>
        </p:txBody>
      </p:sp>
      <p:pic>
        <p:nvPicPr>
          <p:cNvPr id="1030" name="Picture 6" descr="Clipart green tick and red cross">
            <a:extLst>
              <a:ext uri="{FF2B5EF4-FFF2-40B4-BE49-F238E27FC236}">
                <a16:creationId xmlns:a16="http://schemas.microsoft.com/office/drawing/2014/main" id="{6BA7046E-3B8B-4DC2-9044-DEF6CC1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97" y="2964292"/>
            <a:ext cx="322294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2EE558C7-F139-41F4-9B07-8973E228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03" y="3347207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FF4B95-F402-4782-B34D-97C1EA892538}"/>
              </a:ext>
            </a:extLst>
          </p:cNvPr>
          <p:cNvSpPr txBox="1"/>
          <p:nvPr/>
        </p:nvSpPr>
        <p:spPr>
          <a:xfrm>
            <a:off x="7964949" y="3300169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Mathematic Models</a:t>
            </a:r>
            <a:endParaRPr lang="en-AU" b="1" dirty="0"/>
          </a:p>
        </p:txBody>
      </p:sp>
      <p:pic>
        <p:nvPicPr>
          <p:cNvPr id="14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D6F4DEDC-B1D0-403E-BFA6-364860D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03" y="3716539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EC9DF0-FD25-46E5-B753-DD622D18CCA9}"/>
              </a:ext>
            </a:extLst>
          </p:cNvPr>
          <p:cNvSpPr txBox="1"/>
          <p:nvPr/>
        </p:nvSpPr>
        <p:spPr>
          <a:xfrm>
            <a:off x="7964949" y="3669501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Finance Models</a:t>
            </a:r>
            <a:endParaRPr lang="en-AU" b="1" dirty="0"/>
          </a:p>
        </p:txBody>
      </p:sp>
      <p:pic>
        <p:nvPicPr>
          <p:cNvPr id="16" name="Picture 8" descr="Download tick cross icon png download - check mark png - Free PNG Images |  TOPpng">
            <a:extLst>
              <a:ext uri="{FF2B5EF4-FFF2-40B4-BE49-F238E27FC236}">
                <a16:creationId xmlns:a16="http://schemas.microsoft.com/office/drawing/2014/main" id="{C6EA86E6-B179-4D72-955C-BB99BFF8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32" y="4100938"/>
            <a:ext cx="356688" cy="3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DFBF11-2A37-4EB3-90A3-7EFE37BD1D23}"/>
              </a:ext>
            </a:extLst>
          </p:cNvPr>
          <p:cNvSpPr txBox="1"/>
          <p:nvPr/>
        </p:nvSpPr>
        <p:spPr>
          <a:xfrm>
            <a:off x="7957278" y="4053900"/>
            <a:ext cx="242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Computer Models</a:t>
            </a:r>
            <a:endParaRPr lang="en-AU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18890-8902-4766-B06A-99ABD0C1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446" y="2767849"/>
            <a:ext cx="2487444" cy="1932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50917B-11D7-44FA-9C17-B3999A14C114}"/>
              </a:ext>
            </a:extLst>
          </p:cNvPr>
          <p:cNvSpPr txBox="1"/>
          <p:nvPr/>
        </p:nvSpPr>
        <p:spPr>
          <a:xfrm>
            <a:off x="1370975" y="5312591"/>
            <a:ext cx="9450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 trades and make money off purely quantitative decisions, remove all qualitative inputs- almost impossible to achieve.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829-62AC-4CB8-B7DD-0E8BA4AB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Semesters Project: Pairs Trading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19E5-EF1A-48AE-B4B9-6B98473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32894-59CE-4BBE-8CCB-890787C2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EBD9F9-242D-40CB-91BD-8C55FB09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1" y="1168339"/>
            <a:ext cx="99936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on historical correlations between two securities.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two securities deviate, take an alternate position in each.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 underperforming, short outperforming.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Expect mean reversion– profits come from convergence of prices.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4" name="Picture 6" descr="Trading Strategies: Pairs Trading | Contracts-For-Difference.com">
            <a:extLst>
              <a:ext uri="{FF2B5EF4-FFF2-40B4-BE49-F238E27FC236}">
                <a16:creationId xmlns:a16="http://schemas.microsoft.com/office/drawing/2014/main" id="{30CF0C5E-B344-496E-B4C7-5A3F71839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/>
          <a:stretch/>
        </p:blipFill>
        <p:spPr bwMode="auto">
          <a:xfrm>
            <a:off x="1012372" y="3380803"/>
            <a:ext cx="4337180" cy="254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7193EA-F10E-48B7-935F-DD5305E3D953}"/>
              </a:ext>
            </a:extLst>
          </p:cNvPr>
          <p:cNvSpPr txBox="1"/>
          <p:nvPr/>
        </p:nvSpPr>
        <p:spPr>
          <a:xfrm>
            <a:off x="5771243" y="4014890"/>
            <a:ext cx="527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would you employ this strategy?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Automation (Coding)</a:t>
            </a:r>
            <a:r>
              <a:rPr lang="en-US" b="1" dirty="0"/>
              <a:t>	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20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467B-29B1-44AA-A999-B3ABC6A4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Session: Coding in Python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5522-543A-480D-B84C-2D2A7156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508382"/>
            <a:ext cx="10515600" cy="1800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Pandas </a:t>
            </a:r>
            <a:r>
              <a:rPr lang="en-US" dirty="0"/>
              <a:t>is a software library written for the Python programming language for data manipulation and analysis.</a:t>
            </a:r>
            <a:endParaRPr lang="en-US" b="1" dirty="0"/>
          </a:p>
          <a:p>
            <a:pPr lvl="1"/>
            <a:r>
              <a:rPr lang="en-US" sz="2000" b="1" dirty="0"/>
              <a:t>Pandas </a:t>
            </a:r>
            <a:r>
              <a:rPr lang="en-US" sz="2000" b="1" dirty="0" err="1"/>
              <a:t>Dataframes</a:t>
            </a:r>
            <a:r>
              <a:rPr lang="en-US" sz="2000" b="1" dirty="0"/>
              <a:t> </a:t>
            </a:r>
            <a:r>
              <a:rPr lang="en-US" sz="2000" dirty="0"/>
              <a:t>contain all the information we need to make trades.</a:t>
            </a:r>
            <a:r>
              <a:rPr lang="en-US" sz="2000" b="1" dirty="0"/>
              <a:t> </a:t>
            </a:r>
          </a:p>
          <a:p>
            <a:pPr lvl="1"/>
            <a:r>
              <a:rPr lang="en-US" sz="2000" dirty="0"/>
              <a:t>Perfect for Quantitative needs</a:t>
            </a:r>
          </a:p>
          <a:p>
            <a:pPr lvl="1"/>
            <a:r>
              <a:rPr lang="en-US" sz="2000" dirty="0"/>
              <a:t>Example is BTC (Bitcoin)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AU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0B45-1434-4609-A3B1-4B7CBD34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B91B-D306-4910-8A87-A685A39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3074" name="Picture 2" descr="pandas (software) - Wikipedia">
            <a:extLst>
              <a:ext uri="{FF2B5EF4-FFF2-40B4-BE49-F238E27FC236}">
                <a16:creationId xmlns:a16="http://schemas.microsoft.com/office/drawing/2014/main" id="{861B11BB-05D7-43AF-920C-ACE36347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45" y="18255"/>
            <a:ext cx="3320453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52B9B3-5582-40EB-91EA-89E2470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23" y="2452884"/>
            <a:ext cx="3924862" cy="1632121"/>
          </a:xfrm>
          <a:prstGeom prst="rect">
            <a:avLst/>
          </a:prstGeom>
        </p:spPr>
      </p:pic>
      <p:pic>
        <p:nvPicPr>
          <p:cNvPr id="3076" name="Picture 4" descr="Sector Buy/Sell Signals - Week of December 16, 2019 - ETF Focus on  TheStreet: ETF research and Trade Ideas">
            <a:extLst>
              <a:ext uri="{FF2B5EF4-FFF2-40B4-BE49-F238E27FC236}">
                <a16:creationId xmlns:a16="http://schemas.microsoft.com/office/drawing/2014/main" id="{A19964A7-2E72-4794-8BD4-0EBB10A0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73" y="4220875"/>
            <a:ext cx="2136128" cy="213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0C555-77DF-44D2-870F-3FA4CEAF8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36" y="3061698"/>
            <a:ext cx="5858783" cy="30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54F-1AA8-4A84-8813-7642985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Subsets of Data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9A97B8-C434-4867-A378-5BFC98A3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055" y="2576481"/>
            <a:ext cx="3211587" cy="20743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FE30-7C48-436E-9F21-801C9F29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54142-BBDC-4064-AE34-D4A2817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9E4F0-0923-4CEB-9D88-8C43632FB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50"/>
          <a:stretch/>
        </p:blipFill>
        <p:spPr>
          <a:xfrm>
            <a:off x="5262661" y="2614111"/>
            <a:ext cx="1660654" cy="132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FBA7C-55BB-4031-A090-20DF89123EAB}"/>
              </a:ext>
            </a:extLst>
          </p:cNvPr>
          <p:cNvSpPr txBox="1"/>
          <p:nvPr/>
        </p:nvSpPr>
        <p:spPr>
          <a:xfrm>
            <a:off x="701351" y="3244334"/>
            <a:ext cx="6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 =</a:t>
            </a:r>
            <a:endParaRPr lang="en-AU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71707C-19D7-43BD-9F40-A967298AD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11"/>
          <a:stretch/>
        </p:blipFill>
        <p:spPr>
          <a:xfrm>
            <a:off x="8875574" y="2608230"/>
            <a:ext cx="1473771" cy="120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086AA-5BCE-4C99-BD52-F444018993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0243"/>
          <a:stretch/>
        </p:blipFill>
        <p:spPr>
          <a:xfrm>
            <a:off x="8798245" y="3805272"/>
            <a:ext cx="1473772" cy="127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285189-3C4D-4E2D-9A64-FAEAE0099B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524"/>
          <a:stretch/>
        </p:blipFill>
        <p:spPr>
          <a:xfrm>
            <a:off x="5349823" y="3846022"/>
            <a:ext cx="1573492" cy="1276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8DF8BA-7B26-460C-891F-79912A0A1456}"/>
              </a:ext>
            </a:extLst>
          </p:cNvPr>
          <p:cNvSpPr txBox="1"/>
          <p:nvPr/>
        </p:nvSpPr>
        <p:spPr>
          <a:xfrm>
            <a:off x="8798243" y="2244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Rows </a:t>
            </a:r>
            <a:r>
              <a:rPr lang="en-US" b="1" dirty="0" err="1"/>
              <a:t>df.loc</a:t>
            </a:r>
            <a:r>
              <a:rPr lang="en-US" b="1" dirty="0"/>
              <a:t>[number]</a:t>
            </a:r>
            <a:endParaRPr lang="en-A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3BA0F-5B2F-4911-B69B-2580D5783888}"/>
              </a:ext>
            </a:extLst>
          </p:cNvPr>
          <p:cNvSpPr txBox="1"/>
          <p:nvPr/>
        </p:nvSpPr>
        <p:spPr>
          <a:xfrm>
            <a:off x="5349823" y="2231845"/>
            <a:ext cx="301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Columns df[“row”]</a:t>
            </a:r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3A94F-0D12-465B-A41D-1CDE7107B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601" y="3129969"/>
            <a:ext cx="853638" cy="266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F4F23-81C5-42B7-92EF-9768C08E5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315" y="4387328"/>
            <a:ext cx="1340526" cy="263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DDAB-D7D5-4A81-9E94-FBB70A26A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9635" y="3055212"/>
            <a:ext cx="912255" cy="27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F5B93-94DA-4D45-B7ED-B3F85F39A1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9375" y="4307207"/>
            <a:ext cx="994757" cy="2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4DD0-E302-47BF-9A02-3B18F434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started!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BEBE-3633-48F5-B3F5-1068E7A5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A462-63F3-408F-8D55-AB926D67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8B4B-7531-4D08-83C3-0FC8539025DD}"/>
              </a:ext>
            </a:extLst>
          </p:cNvPr>
          <p:cNvSpPr txBox="1"/>
          <p:nvPr/>
        </p:nvSpPr>
        <p:spPr>
          <a:xfrm>
            <a:off x="516294" y="1579794"/>
            <a:ext cx="6052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folder</a:t>
            </a:r>
          </a:p>
          <a:p>
            <a:pPr marL="342900" indent="-342900">
              <a:buAutoNum type="arabicPeriod"/>
            </a:pPr>
            <a:r>
              <a:rPr lang="en-US" dirty="0"/>
              <a:t>Copy the data (“BTC.csv”) into this folder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is typically sourced directly from an exchange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 simplicity today we will be using the data provided</a:t>
            </a:r>
          </a:p>
          <a:p>
            <a:pPr marL="342900" indent="-342900">
              <a:buAutoNum type="arabicPeriod" startAt="3"/>
            </a:pPr>
            <a:r>
              <a:rPr lang="en-US" dirty="0"/>
              <a:t>Create a python file called “quant.py”</a:t>
            </a:r>
          </a:p>
          <a:p>
            <a:pPr marL="342900" indent="-342900">
              <a:buAutoNum type="arabicPeriod" startAt="3"/>
            </a:pPr>
            <a:r>
              <a:rPr lang="en-US" dirty="0"/>
              <a:t>Import the data into Pandas.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Open the python file and import pandas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Read the data into a variable called “df”</a:t>
            </a:r>
          </a:p>
          <a:p>
            <a:pPr marL="342900" indent="-342900">
              <a:buAutoNum type="arabicPeriod" startAt="3"/>
            </a:pPr>
            <a:r>
              <a:rPr lang="en-US" dirty="0"/>
              <a:t>Print the contents of this “df” variable.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0BFF3-EB31-45B1-9B28-53594D9B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51" y="1681275"/>
            <a:ext cx="2971800" cy="1419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D8B28-2393-4695-ABCA-00A3FDF78CA1}"/>
              </a:ext>
            </a:extLst>
          </p:cNvPr>
          <p:cNvSpPr txBox="1"/>
          <p:nvPr/>
        </p:nvSpPr>
        <p:spPr>
          <a:xfrm>
            <a:off x="390331" y="4401091"/>
            <a:ext cx="7763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Practice!</a:t>
            </a:r>
          </a:p>
          <a:p>
            <a:r>
              <a:rPr lang="en-US" dirty="0"/>
              <a:t>Select and print just the “close” column of the data frame.</a:t>
            </a:r>
          </a:p>
          <a:p>
            <a:r>
              <a:rPr lang="en-US" dirty="0"/>
              <a:t>Select and print the 18</a:t>
            </a:r>
            <a:r>
              <a:rPr lang="en-US" baseline="30000" dirty="0"/>
              <a:t>th</a:t>
            </a:r>
            <a:r>
              <a:rPr lang="en-US" dirty="0"/>
              <a:t> row of the data frame.</a:t>
            </a:r>
          </a:p>
          <a:p>
            <a:r>
              <a:rPr lang="en-US" b="1" dirty="0"/>
              <a:t>Challenge:</a:t>
            </a:r>
          </a:p>
          <a:p>
            <a:r>
              <a:rPr lang="en-US" dirty="0"/>
              <a:t>Select and print just the 17</a:t>
            </a:r>
            <a:r>
              <a:rPr lang="en-US" baseline="30000" dirty="0"/>
              <a:t>th</a:t>
            </a:r>
            <a:r>
              <a:rPr lang="en-US" dirty="0"/>
              <a:t>,18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rows of just the “open” column. </a:t>
            </a:r>
          </a:p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EDF55-4A52-4762-9360-45FA0BA96AB6}"/>
              </a:ext>
            </a:extLst>
          </p:cNvPr>
          <p:cNvSpPr txBox="1"/>
          <p:nvPr/>
        </p:nvSpPr>
        <p:spPr>
          <a:xfrm>
            <a:off x="8611036" y="4165117"/>
            <a:ext cx="1053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BDF21-45A1-4808-A0E1-15805331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138" y="4534449"/>
            <a:ext cx="2750713" cy="17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34C8-1402-430B-B82D-A591486B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F8AE2-DB25-41BD-868E-978DC8C0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C4EA8-3C46-473C-9717-299C530E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218401-8D15-4016-9DA4-90C4765A0150}"/>
              </a:ext>
            </a:extLst>
          </p:cNvPr>
          <p:cNvSpPr txBox="1">
            <a:spLocks/>
          </p:cNvSpPr>
          <p:nvPr/>
        </p:nvSpPr>
        <p:spPr>
          <a:xfrm>
            <a:off x="399228" y="3045075"/>
            <a:ext cx="730250" cy="403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Df =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5F9E0-99CE-4473-A8BC-95CE5D02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78" y="2182006"/>
            <a:ext cx="2928937" cy="1969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45227-D165-4D3F-8EA6-B4BE6904EEAD}"/>
              </a:ext>
            </a:extLst>
          </p:cNvPr>
          <p:cNvSpPr txBox="1"/>
          <p:nvPr/>
        </p:nvSpPr>
        <p:spPr>
          <a:xfrm>
            <a:off x="4438521" y="2036552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Mean: </a:t>
            </a:r>
            <a:r>
              <a:rPr lang="en-US" dirty="0" err="1"/>
              <a:t>df.mean</a:t>
            </a:r>
            <a:r>
              <a:rPr lang="en-US" dirty="0"/>
              <a:t>()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FF1D33-B78E-4077-9990-2503CACB0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" t="4929" r="1416"/>
          <a:stretch/>
        </p:blipFill>
        <p:spPr>
          <a:xfrm>
            <a:off x="6107430" y="1675494"/>
            <a:ext cx="2469787" cy="931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534C9-2662-4BC1-82BA-177BE08E38CA}"/>
              </a:ext>
            </a:extLst>
          </p:cNvPr>
          <p:cNvSpPr txBox="1"/>
          <p:nvPr/>
        </p:nvSpPr>
        <p:spPr>
          <a:xfrm>
            <a:off x="4488038" y="3127866"/>
            <a:ext cx="143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Min: </a:t>
            </a:r>
            <a:r>
              <a:rPr lang="en-US" dirty="0" err="1"/>
              <a:t>df.min</a:t>
            </a:r>
            <a:r>
              <a:rPr lang="en-US" dirty="0"/>
              <a:t>()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2891A-ABA7-40A0-9D02-4769F02C7346}"/>
              </a:ext>
            </a:extLst>
          </p:cNvPr>
          <p:cNvSpPr txBox="1"/>
          <p:nvPr/>
        </p:nvSpPr>
        <p:spPr>
          <a:xfrm>
            <a:off x="4488038" y="4341494"/>
            <a:ext cx="171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Max: </a:t>
            </a:r>
            <a:r>
              <a:rPr lang="en-US" dirty="0" err="1"/>
              <a:t>df.max</a:t>
            </a:r>
            <a:r>
              <a:rPr lang="en-US" dirty="0"/>
              <a:t>()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C878B-0B55-482D-9510-4DD7E3A0E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7" r="2299"/>
          <a:stretch/>
        </p:blipFill>
        <p:spPr>
          <a:xfrm>
            <a:off x="6107431" y="2860113"/>
            <a:ext cx="2469786" cy="953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14CB29-EC2A-40D3-ADA5-EFBB0FAA3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73" r="1340" b="-637"/>
          <a:stretch/>
        </p:blipFill>
        <p:spPr>
          <a:xfrm>
            <a:off x="6107430" y="4125656"/>
            <a:ext cx="2481217" cy="9537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B6CE6-9E9D-4E54-B8B8-B9AC95F8CF54}"/>
              </a:ext>
            </a:extLst>
          </p:cNvPr>
          <p:cNvSpPr txBox="1"/>
          <p:nvPr/>
        </p:nvSpPr>
        <p:spPr>
          <a:xfrm>
            <a:off x="8736318" y="1922252"/>
            <a:ext cx="35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of A: </a:t>
            </a:r>
            <a:r>
              <a:rPr lang="en-US" dirty="0"/>
              <a:t>df[“A”].mean() = 51.875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C8F68-7AE9-404A-8D08-EDD65D3F1605}"/>
              </a:ext>
            </a:extLst>
          </p:cNvPr>
          <p:cNvSpPr txBox="1"/>
          <p:nvPr/>
        </p:nvSpPr>
        <p:spPr>
          <a:xfrm>
            <a:off x="8758944" y="3059668"/>
            <a:ext cx="374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 of B: </a:t>
            </a:r>
            <a:r>
              <a:rPr lang="en-US" dirty="0"/>
              <a:t>df[“B”].min() = 3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A9023-E49A-4B5A-A3B1-732811A0C651}"/>
              </a:ext>
            </a:extLst>
          </p:cNvPr>
          <p:cNvSpPr txBox="1"/>
          <p:nvPr/>
        </p:nvSpPr>
        <p:spPr>
          <a:xfrm>
            <a:off x="8725030" y="4279382"/>
            <a:ext cx="374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 of C: </a:t>
            </a:r>
            <a:r>
              <a:rPr lang="en-US" dirty="0"/>
              <a:t>df[“C”].max() = 80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0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61DF-7705-4361-93AC-62E28EE4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D7154-AB79-4629-B116-D0B3CCC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4213-3877-4291-AAE5-A2162AF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EF74E-F963-49C0-8227-5F2741EDF2AB}"/>
              </a:ext>
            </a:extLst>
          </p:cNvPr>
          <p:cNvSpPr txBox="1"/>
          <p:nvPr/>
        </p:nvSpPr>
        <p:spPr>
          <a:xfrm>
            <a:off x="44450" y="3977376"/>
            <a:ext cx="83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 Sum all the values AB and put them into a fourth column called “sum”.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EBF0C-AE12-4B26-A7FA-6EC559E091CF}"/>
              </a:ext>
            </a:extLst>
          </p:cNvPr>
          <p:cNvSpPr txBox="1"/>
          <p:nvPr/>
        </p:nvSpPr>
        <p:spPr>
          <a:xfrm>
            <a:off x="666750" y="4273567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column: </a:t>
            </a:r>
            <a:r>
              <a:rPr lang="en-US" b="1" dirty="0"/>
              <a:t>df[“sum”]</a:t>
            </a:r>
          </a:p>
          <a:p>
            <a:pPr marL="342900" indent="-342900">
              <a:buAutoNum type="arabicPeriod"/>
            </a:pPr>
            <a:r>
              <a:rPr lang="en-US" dirty="0"/>
              <a:t>Make it equal to column A + column B: </a:t>
            </a:r>
            <a:r>
              <a:rPr lang="en-US" b="1" dirty="0"/>
              <a:t>df["A"] +  df["B"]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2C176-D14E-4F68-AD2D-91BDF315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925151"/>
            <a:ext cx="3394825" cy="1781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E18847-C3C8-4236-B36A-061FFA65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23" y="4966729"/>
            <a:ext cx="3153553" cy="536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C10741-2B7E-4F93-AE89-6BC2C04E8674}"/>
              </a:ext>
            </a:extLst>
          </p:cNvPr>
          <p:cNvSpPr txBox="1"/>
          <p:nvPr/>
        </p:nvSpPr>
        <p:spPr>
          <a:xfrm>
            <a:off x="666750" y="179609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new columns: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4143B-A719-45E4-9E8D-9BB0E8F2A1D8}"/>
              </a:ext>
            </a:extLst>
          </p:cNvPr>
          <p:cNvSpPr txBox="1"/>
          <p:nvPr/>
        </p:nvSpPr>
        <p:spPr>
          <a:xfrm>
            <a:off x="666750" y="21654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Referencing columns that don’t exist makes new ones!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DD2E79-1C38-4BA1-8F38-676A77A1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753563"/>
            <a:ext cx="2615031" cy="17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8AAD-D449-4536-9CFA-CE4340BA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A30-33F9-490A-986C-07EB1DE3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851025"/>
            <a:ext cx="7181850" cy="39401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maximum and minimum “close” price in the first 100 rows.</a:t>
            </a:r>
          </a:p>
          <a:p>
            <a:pPr marL="514350" indent="-514350">
              <a:buAutoNum type="arabicPeriod"/>
            </a:pPr>
            <a:r>
              <a:rPr lang="en-US" dirty="0"/>
              <a:t>What is the average volume moved of BTC moved per day? (remember each line of the data is a 30-minute interval).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Create a column that is the total $ amount of BTC sold for that time period called “</a:t>
            </a:r>
            <a:r>
              <a:rPr lang="en-AU" dirty="0" err="1"/>
              <a:t>dollar_amount</a:t>
            </a:r>
            <a:r>
              <a:rPr lang="en-AU" dirty="0"/>
              <a:t>” (assume every coin was traded at “close” price).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marL="0" indent="0">
              <a:buNone/>
            </a:pPr>
            <a:r>
              <a:rPr lang="en-AU" dirty="0"/>
              <a:t>What is the largest increase between the open and close prices in a single row?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5340-42E1-48B4-8C8F-A23E0295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0FB55-1688-426D-8DAF-664BDCB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EA46A-8780-42F6-B076-A78D54D240C7}"/>
              </a:ext>
            </a:extLst>
          </p:cNvPr>
          <p:cNvSpPr txBox="1"/>
          <p:nvPr/>
        </p:nvSpPr>
        <p:spPr>
          <a:xfrm>
            <a:off x="7607300" y="1595326"/>
            <a:ext cx="669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Solutions:</a:t>
            </a:r>
          </a:p>
          <a:p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9AF96-6A0A-42E4-BBC7-82DACF6D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0" y="2045492"/>
            <a:ext cx="4423634" cy="30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724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Office Theme</vt:lpstr>
      <vt:lpstr>Quantitative Trading: The Basics</vt:lpstr>
      <vt:lpstr>Quantitative Finance, what is it?</vt:lpstr>
      <vt:lpstr>Last Semesters Project: Pairs Trading</vt:lpstr>
      <vt:lpstr>Todays Session: Coding in Python</vt:lpstr>
      <vt:lpstr>Selecting Subsets of Data</vt:lpstr>
      <vt:lpstr>Let's get started!</vt:lpstr>
      <vt:lpstr>Data Analysis</vt:lpstr>
      <vt:lpstr>Data Manipulation</vt:lpstr>
      <vt:lpstr>Practice Questions</vt:lpstr>
      <vt:lpstr>Matplotlib Graphing Module</vt:lpstr>
      <vt:lpstr>Graphing Multiple Datasets</vt:lpstr>
      <vt:lpstr>Rolling Window</vt:lpstr>
      <vt:lpstr>Rolling Averages Applied</vt:lpstr>
      <vt:lpstr>Final Set: Practice Questions</vt:lpstr>
      <vt:lpstr>Results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Kane</cp:lastModifiedBy>
  <cp:revision>36</cp:revision>
  <dcterms:created xsi:type="dcterms:W3CDTF">2021-04-06T05:42:39Z</dcterms:created>
  <dcterms:modified xsi:type="dcterms:W3CDTF">2021-09-28T10:05:08Z</dcterms:modified>
</cp:coreProperties>
</file>