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88" r:id="rId3"/>
    <p:sldId id="277" r:id="rId4"/>
    <p:sldId id="296" r:id="rId5"/>
    <p:sldId id="297" r:id="rId6"/>
    <p:sldId id="289" r:id="rId7"/>
    <p:sldId id="286" r:id="rId8"/>
    <p:sldId id="281" r:id="rId9"/>
    <p:sldId id="282" r:id="rId10"/>
    <p:sldId id="280" r:id="rId11"/>
    <p:sldId id="300" r:id="rId12"/>
    <p:sldId id="301" r:id="rId13"/>
    <p:sldId id="298" r:id="rId14"/>
    <p:sldId id="293" r:id="rId15"/>
    <p:sldId id="299" r:id="rId16"/>
    <p:sldId id="29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ne Alexander" initials="KA" lastIdx="1" clrIdx="0">
    <p:extLst>
      <p:ext uri="{19B8F6BF-5375-455C-9EA6-DF929625EA0E}">
        <p15:presenceInfo xmlns:p15="http://schemas.microsoft.com/office/powerpoint/2012/main" userId="623cf141f9d0451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CD08F0-7DA7-4380-9F03-48A3ED007011}" v="265" dt="2021-09-03T04:54:44.0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02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8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63B56-85E3-484F-A5A0-A00E522ABD63}" type="datetimeFigureOut">
              <a:rPr lang="en-AU" smtClean="0"/>
              <a:t>5/10/2021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0E6A5C-17A2-49C9-84DB-7424591142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549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A23540E-98C0-41CF-9A21-21BF93B89301}"/>
              </a:ext>
            </a:extLst>
          </p:cNvPr>
          <p:cNvSpPr/>
          <p:nvPr userDrawn="1"/>
        </p:nvSpPr>
        <p:spPr>
          <a:xfrm>
            <a:off x="-1" y="6492874"/>
            <a:ext cx="12192000" cy="36512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894CD-3D69-4A50-A1A8-2488E7991C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00676"/>
            <a:ext cx="2743200" cy="365125"/>
          </a:xfrm>
        </p:spPr>
        <p:txBody>
          <a:bodyPr/>
          <a:lstStyle/>
          <a:p>
            <a:fld id="{FC5F0A84-9A55-4906-B99F-D647ED16B20C}" type="datetime1">
              <a:rPr lang="en-AU" smtClean="0"/>
              <a:t>5/10/2021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96E18-EFAB-4B9D-A5A1-3D2975652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err="1"/>
              <a:t>QFin</a:t>
            </a:r>
            <a:r>
              <a:rPr lang="en-AU" dirty="0"/>
              <a:t> UWA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A96C5-2AEA-4205-AB38-2411AC40C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492874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86D22F3-A0EE-4EA1-A692-A562B6D71238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1D12A9E-A975-4C03-9EDE-D50E91FC6DD5}"/>
              </a:ext>
            </a:extLst>
          </p:cNvPr>
          <p:cNvSpPr/>
          <p:nvPr userDrawn="1"/>
        </p:nvSpPr>
        <p:spPr>
          <a:xfrm>
            <a:off x="367811" y="940776"/>
            <a:ext cx="11456377" cy="1975036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86D2FC0-E6C4-40D5-83FF-FE9344EEB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5416"/>
            <a:ext cx="9144000" cy="977778"/>
          </a:xfrm>
        </p:spPr>
        <p:txBody>
          <a:bodyPr>
            <a:normAutofit/>
          </a:bodyPr>
          <a:lstStyle>
            <a:lvl1pPr algn="ctr">
              <a:defRPr/>
            </a:lvl1pPr>
          </a:lstStyle>
          <a:p>
            <a:r>
              <a:rPr lang="en-AU" sz="5400" dirty="0">
                <a:solidFill>
                  <a:schemeClr val="bg1"/>
                </a:solidFill>
              </a:rPr>
              <a:t>Intro to Quant Trading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673DF18-F257-430A-88EF-C969EBA2D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48327"/>
            <a:ext cx="9144000" cy="5238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AU" dirty="0"/>
              <a:t>April 8, 2021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E7BA2AAB-1DC9-4ACA-BA15-5F2AFF613B88}"/>
              </a:ext>
            </a:extLst>
          </p:cNvPr>
          <p:cNvSpPr txBox="1">
            <a:spLocks/>
          </p:cNvSpPr>
          <p:nvPr userDrawn="1"/>
        </p:nvSpPr>
        <p:spPr>
          <a:xfrm>
            <a:off x="1524000" y="2168464"/>
            <a:ext cx="9144000" cy="1049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200" dirty="0">
                <a:solidFill>
                  <a:schemeClr val="bg1"/>
                </a:solidFill>
              </a:rPr>
              <a:t>Quantitative Finance, UWA</a:t>
            </a:r>
          </a:p>
        </p:txBody>
      </p: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D26B94E0-1C66-4C3E-8751-32E0554906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666" y="3182560"/>
            <a:ext cx="1448665" cy="196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822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BFA4D-E684-4A41-B16A-3EF43AD51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4137B0-6BDA-48ED-8C45-10624C1DF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FF92A-57C4-44C1-95D3-7CB5DC203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42E1-D414-42F1-BDA2-66ED3C7CC602}" type="datetime1">
              <a:rPr lang="en-AU" smtClean="0"/>
              <a:t>5/10/2021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9B76B-B3DC-4942-AC22-1B1AC28FA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F2785-615A-4BB3-ADD1-2160B054B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343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4E708E-EAEB-45E0-8BE3-253645E728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0F2F2A-CD5F-427C-B1CA-7A806A93C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52251-CA3C-4F65-A4F9-8A9CBAE62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2367D-23C9-4F41-B03F-FF5E91F95371}" type="datetime1">
              <a:rPr lang="en-AU" smtClean="0"/>
              <a:t>5/10/2021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06370-EF1C-483E-8808-5CD1AC75B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5D832-5824-4116-AF8C-F71BD4847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7209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DEAD09A-22F6-4C3E-B122-434AD50F5A16}"/>
              </a:ext>
            </a:extLst>
          </p:cNvPr>
          <p:cNvSpPr/>
          <p:nvPr userDrawn="1"/>
        </p:nvSpPr>
        <p:spPr>
          <a:xfrm>
            <a:off x="1" y="-1"/>
            <a:ext cx="12192000" cy="1292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8971CB-C24D-4006-961D-26145B515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AU" dirty="0">
                <a:solidFill>
                  <a:schemeClr val="bg1"/>
                </a:solidFill>
              </a:rPr>
              <a:t>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B6FF8-0E6F-4E82-97B0-EFFB07A43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76A4F-0810-4D9A-B8D9-F449E9DDC5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67C8177D-C1F7-4936-989E-239237F03C96}" type="datetime1">
              <a:rPr lang="en-AU" smtClean="0"/>
              <a:t>5/10/2021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C49F9-411D-46D0-925E-8D806B2E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4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err="1"/>
              <a:t>QFin</a:t>
            </a:r>
            <a:r>
              <a:rPr lang="en-AU" dirty="0"/>
              <a:t> UWA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EAA08-966F-484A-B816-B1153BDC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3337" y="649287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86D22F3-A0EE-4EA1-A692-A562B6D71238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6B78C-3921-4AF8-9545-2899E3DD2E15}"/>
              </a:ext>
            </a:extLst>
          </p:cNvPr>
          <p:cNvSpPr/>
          <p:nvPr userDrawn="1"/>
        </p:nvSpPr>
        <p:spPr>
          <a:xfrm>
            <a:off x="0" y="6501582"/>
            <a:ext cx="12192000" cy="36512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" name="Footer Placeholder 9">
            <a:extLst>
              <a:ext uri="{FF2B5EF4-FFF2-40B4-BE49-F238E27FC236}">
                <a16:creationId xmlns:a16="http://schemas.microsoft.com/office/drawing/2014/main" id="{250345E9-9C9F-430B-A135-B7F79ACE7197}"/>
              </a:ext>
            </a:extLst>
          </p:cNvPr>
          <p:cNvSpPr txBox="1">
            <a:spLocks/>
          </p:cNvSpPr>
          <p:nvPr userDrawn="1"/>
        </p:nvSpPr>
        <p:spPr>
          <a:xfrm>
            <a:off x="4038601" y="649287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err="1">
                <a:solidFill>
                  <a:schemeClr val="bg1"/>
                </a:solidFill>
              </a:rPr>
              <a:t>QFin</a:t>
            </a:r>
            <a:r>
              <a:rPr lang="en-AU" dirty="0">
                <a:solidFill>
                  <a:schemeClr val="bg1"/>
                </a:solidFill>
              </a:rPr>
              <a:t> UWA</a:t>
            </a:r>
          </a:p>
        </p:txBody>
      </p:sp>
      <p:sp>
        <p:nvSpPr>
          <p:cNvPr id="12" name="Slide Number Placeholder 10">
            <a:extLst>
              <a:ext uri="{FF2B5EF4-FFF2-40B4-BE49-F238E27FC236}">
                <a16:creationId xmlns:a16="http://schemas.microsoft.com/office/drawing/2014/main" id="{C5BA9D7E-F9B9-4236-A57F-98EC4D12C3F3}"/>
              </a:ext>
            </a:extLst>
          </p:cNvPr>
          <p:cNvSpPr txBox="1">
            <a:spLocks/>
          </p:cNvSpPr>
          <p:nvPr userDrawn="1"/>
        </p:nvSpPr>
        <p:spPr>
          <a:xfrm>
            <a:off x="9283338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86D22F3-A0EE-4EA1-A692-A562B6D71238}" type="slidenum">
              <a:rPr lang="en-AU" smtClean="0">
                <a:solidFill>
                  <a:schemeClr val="bg1"/>
                </a:solidFill>
              </a:rPr>
              <a:pPr/>
              <a:t>‹#›</a:t>
            </a:fld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28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3C842-E368-4800-8EA6-7CBFD8A5B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BC4FA-06F7-4872-847C-2B11C3110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0E11E-A225-4576-A05D-CDD207647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8E06-1B95-4EF7-93C9-95DFE22AD9F4}" type="datetime1">
              <a:rPr lang="en-AU" smtClean="0"/>
              <a:t>5/10/2021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E2E0D-C732-44E2-B1D1-E11862F9D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CC0DB-5876-4D1B-92D7-DD0AB64F9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7032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241E8-0681-431D-9A0B-A23CC486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8C977-8E5F-4A91-8758-B7B5EE5DA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E11B49-A165-4970-89E2-79B74B17C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4ABFB-1AD0-4B78-8D69-1AD3E494B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9010-B850-4B0F-9AAF-4297EB9A770A}" type="datetime1">
              <a:rPr lang="en-AU" smtClean="0"/>
              <a:t>5/10/2021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1B306-9586-43BF-93BA-80C2BCD82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EB55D-C773-4EC9-BB93-F5AAE7D39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7542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030D7-C89F-4215-BFD6-CADDC262B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43D7D-7085-490E-88BD-FE99D1EBD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5C905-B467-427E-B9D6-E6FD4F19A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225B4A-A434-43EA-9E7F-43F9720B56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62EB1-D763-40E7-9B0E-C13B49C902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EE3800-1AC0-4E0C-9ED5-D8C230B39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94AA-375D-418A-8074-4D399211EB81}" type="datetime1">
              <a:rPr lang="en-AU" smtClean="0"/>
              <a:t>5/10/2021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070A19-D087-4FF9-BAB3-BCBBF188E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19DDF9-0533-4670-AF7F-691AEC712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8818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BE1FC-5F12-4F88-97F2-76257BF09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88EA8B-66E9-486C-AB74-1C64BA65D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00A83-8181-4B8F-A458-BAC0FC04AB94}" type="datetime1">
              <a:rPr lang="en-AU" smtClean="0"/>
              <a:t>5/10/2021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9A597-F015-459A-9E1C-74F547C66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93C5FD-32C3-4239-88A7-8F1CE01C9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6788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3510EB-E917-44BD-8949-49F677621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63EC5-F297-4035-B223-3A0CFEF52632}" type="datetime1">
              <a:rPr lang="en-AU" smtClean="0"/>
              <a:t>5/10/2021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36FA06-010F-4FFE-8219-5B1EE5D25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B21CAC-E25A-4DE6-AC5B-54BE2B166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5754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AD32D-C5F6-4DA1-A597-91D46B167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4C3BF-5D13-4D8E-BA7F-3BD8B483D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5994F9-1286-485B-8D94-EC089D154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C55B6-5CE6-43D7-AFEA-A5E4D864E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1AC3B-9FA8-403F-B4BB-F51A8533CF18}" type="datetime1">
              <a:rPr lang="en-AU" smtClean="0"/>
              <a:t>5/10/2021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9D55B-21A9-4E30-90D0-A5857949D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DEF6E-3111-4D12-BA14-7A5D8285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591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A8178-DEC1-404E-82D4-C00BE7F75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1B940D-25B6-4847-B1A5-BEDD9B54C2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BC0026-441B-42BF-A44C-3C6A0ED3B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7C66C-EB1F-426B-A751-9310CE0AB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4FD30-296E-4BF4-B729-A043AA2D0377}" type="datetime1">
              <a:rPr lang="en-AU" smtClean="0"/>
              <a:t>5/10/2021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81720-91E9-4B24-9618-49AF23BDE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A8DB5-3B94-43D6-9D97-F3756819D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0852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8B644E-F12B-42BB-A4F7-D2A8F10B7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A8F0C-8DF5-4E94-8AF7-BEBC6B0FF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75990-12B3-4244-8FBF-798734DE5F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C1F8F-383A-466F-ABE3-726576E37AC0}" type="datetime1">
              <a:rPr lang="en-AU" smtClean="0"/>
              <a:t>5/10/2021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E3AFA-51EF-4E4B-8BE1-D9D1C6FB6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QFin UWA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EF813-56A2-4004-A286-F7EFDB6876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D22F3-A0EE-4EA1-A692-A562B6D712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609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C7844-9307-4C24-8363-40094B214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4193"/>
            <a:ext cx="9144000" cy="977778"/>
          </a:xfrm>
        </p:spPr>
        <p:txBody>
          <a:bodyPr>
            <a:normAutofit/>
          </a:bodyPr>
          <a:lstStyle/>
          <a:p>
            <a:r>
              <a:rPr lang="en-AU" sz="5400" dirty="0">
                <a:solidFill>
                  <a:schemeClr val="bg1"/>
                </a:solidFill>
              </a:rPr>
              <a:t>Quantitative Trading Intro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B3D24-91AD-46C4-9F06-7309907720D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5321803"/>
            <a:ext cx="9144000" cy="659424"/>
          </a:xfrm>
        </p:spPr>
        <p:txBody>
          <a:bodyPr/>
          <a:lstStyle/>
          <a:p>
            <a:pPr marL="0" indent="0" algn="ctr">
              <a:buNone/>
            </a:pPr>
            <a:r>
              <a:rPr lang="en-AU" dirty="0"/>
              <a:t>October 5</a:t>
            </a:r>
            <a:r>
              <a:rPr lang="en-AU" baseline="30000" dirty="0"/>
              <a:t>th</a:t>
            </a:r>
            <a:r>
              <a:rPr lang="en-AU" dirty="0"/>
              <a:t>, 2021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9394A7-27AD-4238-BA0B-192D23205E0F}"/>
              </a:ext>
            </a:extLst>
          </p:cNvPr>
          <p:cNvSpPr/>
          <p:nvPr/>
        </p:nvSpPr>
        <p:spPr>
          <a:xfrm>
            <a:off x="-1" y="6492874"/>
            <a:ext cx="12192000" cy="36512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0EB4EFAC-3ED2-4D87-8974-5BCAF203A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t>1</a:t>
            </a:fld>
            <a:endParaRPr lang="en-AU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34920E18-F824-4EE4-9F45-F9D6C502C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err="1"/>
              <a:t>QFin</a:t>
            </a:r>
            <a:r>
              <a:rPr lang="en-AU"/>
              <a:t> UWA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99408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F3D8A-65A1-421D-9ED3-EFDC5F7E2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Gemini Backtesting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6ACCE3-485B-4488-9503-11831BF4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F5AE7D-0850-4E88-9C31-6F3220A0E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pPr/>
              <a:t>10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BF6D5D-5C53-46FD-888B-E6E126A03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472" y="1767026"/>
            <a:ext cx="7247056" cy="382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848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C57D7-D2C2-4698-92AA-FA83284C9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350"/>
            <a:ext cx="6883400" cy="1210468"/>
          </a:xfrm>
        </p:spPr>
        <p:txBody>
          <a:bodyPr/>
          <a:lstStyle/>
          <a:p>
            <a:r>
              <a:rPr lang="en-US" dirty="0"/>
              <a:t>Results  </a:t>
            </a:r>
            <a:endParaRPr lang="en-AU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A68F4DB-734E-4248-BB57-B6F0815A0B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399" y="2374170"/>
            <a:ext cx="7233314" cy="283918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BAD64C-2C22-452B-8F25-7A940EB49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81571B-B536-41AF-8256-4D5F4E087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pPr/>
              <a:t>11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CF3A8F-74BB-4E00-AD03-C683B0ECA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016" y="2501535"/>
            <a:ext cx="3434434" cy="241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738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CF0A7-26D6-45C1-86AC-B0767D291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Yourself!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BB6D8-6691-4521-9E34-1B802D5CC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3658"/>
            <a:ext cx="10515600" cy="28272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Expand upon the given example from last slide (provided)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Instead of a stationary 50 as the buy or sell threshold, use current mean of the close prices.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If today's price is below this average buy.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If today’s price is above this average sell.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pandas mean() function from last week might come in useful!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Don’t be worried if this algorithm underperforms, lots of optimization to come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28648-541B-48F1-845C-602194183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60B9C4-33BE-46EE-8A7B-FE717AE8C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pPr/>
              <a:t>12</a:t>
            </a:fld>
            <a:endParaRPr lang="en-A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05B0CC6-3982-4D7C-BEFE-3F0F6EF8D0D6}"/>
              </a:ext>
            </a:extLst>
          </p:cNvPr>
          <p:cNvSpPr txBox="1">
            <a:spLocks/>
          </p:cNvSpPr>
          <p:nvPr/>
        </p:nvSpPr>
        <p:spPr>
          <a:xfrm>
            <a:off x="418322" y="4540898"/>
            <a:ext cx="10515600" cy="2827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Challenge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Instead of using the mean of the whole data set try just using the mean of the last 20 intervals.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You might have to stop trading for the first 20 intervals as a mean.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b="1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b="1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42808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FE323-1D47-4C7E-9769-757D81259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BTC Momentum Example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A231AE-3A7D-4862-A396-B248AF10E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805321-4DA1-4ACF-92DF-249944329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pPr/>
              <a:t>13</a:t>
            </a:fld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BBAD93-783B-472D-8415-460D06255A7E}"/>
              </a:ext>
            </a:extLst>
          </p:cNvPr>
          <p:cNvSpPr txBox="1"/>
          <p:nvPr/>
        </p:nvSpPr>
        <p:spPr>
          <a:xfrm>
            <a:off x="8581596" y="2669381"/>
            <a:ext cx="34169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Volume Filter</a:t>
            </a:r>
          </a:p>
          <a:p>
            <a:r>
              <a:rPr lang="en-US" dirty="0"/>
              <a:t>When stock is rising:</a:t>
            </a:r>
          </a:p>
          <a:p>
            <a:r>
              <a:rPr lang="en-US" b="1" dirty="0"/>
              <a:t>          </a:t>
            </a:r>
            <a:r>
              <a:rPr lang="en-US" dirty="0"/>
              <a:t>Volume &gt; Average volume</a:t>
            </a:r>
          </a:p>
          <a:p>
            <a:r>
              <a:rPr lang="en-US" dirty="0"/>
              <a:t>           </a:t>
            </a:r>
            <a:r>
              <a:rPr lang="en-US" b="1" dirty="0"/>
              <a:t>BUY!</a:t>
            </a:r>
          </a:p>
          <a:p>
            <a:endParaRPr lang="en-US" dirty="0"/>
          </a:p>
          <a:p>
            <a:r>
              <a:rPr lang="en-US" dirty="0"/>
              <a:t>When stock has peaked:</a:t>
            </a:r>
          </a:p>
          <a:p>
            <a:r>
              <a:rPr lang="en-US" dirty="0"/>
              <a:t>           Volume &lt;= Average volume</a:t>
            </a:r>
          </a:p>
          <a:p>
            <a:r>
              <a:rPr lang="en-US" b="1" dirty="0"/>
              <a:t>            SELL! </a:t>
            </a:r>
          </a:p>
          <a:p>
            <a:endParaRPr lang="en-AU" dirty="0"/>
          </a:p>
        </p:txBody>
      </p:sp>
      <p:pic>
        <p:nvPicPr>
          <p:cNvPr id="29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76CBCBBE-7AAE-40B3-9B24-501290C65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3818"/>
            <a:ext cx="8604127" cy="4351338"/>
          </a:xfrm>
          <a:prstGeom prst="rect">
            <a:avLst/>
          </a:prstGeom>
        </p:spPr>
      </p:pic>
      <p:pic>
        <p:nvPicPr>
          <p:cNvPr id="14" name="Content Placeholder 6" descr="Chart, line chart, histogram&#10;&#10;Description automatically generated">
            <a:extLst>
              <a:ext uri="{FF2B5EF4-FFF2-40B4-BE49-F238E27FC236}">
                <a16:creationId xmlns:a16="http://schemas.microsoft.com/office/drawing/2014/main" id="{63CBB924-9A72-4A10-8A1D-3EB37636B1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3818"/>
            <a:ext cx="8589163" cy="4351338"/>
          </a:xfrm>
          <a:prstGeom prst="rect">
            <a:avLst/>
          </a:prstGeom>
        </p:spPr>
      </p:pic>
      <p:pic>
        <p:nvPicPr>
          <p:cNvPr id="1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9BA3D16E-24AE-4824-8310-52BA0DDD15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3818"/>
            <a:ext cx="86041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45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8CEB3-02B4-42CB-BEE9-7ED2AA58B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and Without Volume Filters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7D4109-1D0A-4EF1-BE51-8B6677BC6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D84F51-1B65-47C2-AF2B-3ADA2B17E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pPr/>
              <a:t>14</a:t>
            </a:fld>
            <a:endParaRPr lang="en-AU" dirty="0"/>
          </a:p>
        </p:txBody>
      </p:sp>
      <p:pic>
        <p:nvPicPr>
          <p:cNvPr id="8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0752DCFD-41B4-449C-AF12-4127F2C178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491" y="2507030"/>
            <a:ext cx="6398509" cy="323589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0B5727-9E08-46FD-91F9-6505C608B062}"/>
              </a:ext>
            </a:extLst>
          </p:cNvPr>
          <p:cNvSpPr txBox="1"/>
          <p:nvPr/>
        </p:nvSpPr>
        <p:spPr>
          <a:xfrm>
            <a:off x="8153400" y="2343833"/>
            <a:ext cx="283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With Volume Filter</a:t>
            </a:r>
            <a:endParaRPr lang="en-AU" b="1" dirty="0"/>
          </a:p>
        </p:txBody>
      </p:sp>
      <p:pic>
        <p:nvPicPr>
          <p:cNvPr id="10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CD29C505-ED17-4529-82BF-836B824878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7030"/>
            <a:ext cx="6197600" cy="31342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3A73F3B-CC55-43FB-BA13-BD3E79CF30D8}"/>
              </a:ext>
            </a:extLst>
          </p:cNvPr>
          <p:cNvSpPr txBox="1"/>
          <p:nvPr/>
        </p:nvSpPr>
        <p:spPr>
          <a:xfrm>
            <a:off x="1803401" y="2326462"/>
            <a:ext cx="314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Without Volume Filter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264717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88D13-740A-4550-B0C4-3AADA4023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Add Volume Filter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B04844-7FD8-4847-8B84-F28DF82D1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727249-03BB-42F3-9B40-BFF3DCFC6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pPr/>
              <a:t>15</a:t>
            </a:fld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0290FB-139D-4BBF-A039-775777C94841}"/>
              </a:ext>
            </a:extLst>
          </p:cNvPr>
          <p:cNvSpPr txBox="1"/>
          <p:nvPr/>
        </p:nvSpPr>
        <p:spPr>
          <a:xfrm>
            <a:off x="2381250" y="4590852"/>
            <a:ext cx="317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Buy when: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Price &lt; Price Average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Volume &gt; Volume Average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78F22E-AEF6-46DA-99A6-0C0B9100E6C8}"/>
              </a:ext>
            </a:extLst>
          </p:cNvPr>
          <p:cNvSpPr txBox="1"/>
          <p:nvPr/>
        </p:nvSpPr>
        <p:spPr>
          <a:xfrm>
            <a:off x="6717937" y="4590852"/>
            <a:ext cx="317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Sell when: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Price &gt; Price Average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Volume &lt; Volume Average</a:t>
            </a:r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38833A-095C-440B-A916-43EDD4D95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272" y="1801559"/>
            <a:ext cx="7773955" cy="253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843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6CD88-2AC6-4912-B5BB-79DE7E0E3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coming! 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2B24D4-00C5-4B8C-8BC3-91732FFCF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A18062-0E78-4329-96BA-D3F0404FA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pPr/>
              <a:t>16</a:t>
            </a:fld>
            <a:endParaRPr lang="en-AU" dirty="0"/>
          </a:p>
        </p:txBody>
      </p:sp>
      <p:pic>
        <p:nvPicPr>
          <p:cNvPr id="1026" name="Picture 2" descr="Quantitative Finance UWA | UWA Student Guild">
            <a:extLst>
              <a:ext uri="{FF2B5EF4-FFF2-40B4-BE49-F238E27FC236}">
                <a16:creationId xmlns:a16="http://schemas.microsoft.com/office/drawing/2014/main" id="{04A7D02D-E0C7-44F7-89AB-7071093162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893" y="2304964"/>
            <a:ext cx="7810213" cy="3428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411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D6A28-7887-4A92-80EF-86681087E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Example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62FAC1-3DDC-4E2B-AAC3-52FF90E98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EB1C3-8F73-4280-97E0-F0D55113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pPr/>
              <a:t>2</a:t>
            </a:fld>
            <a:endParaRPr lang="en-AU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9B8A74D-7B14-4078-8DAA-F3FC76057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071585"/>
            <a:ext cx="7848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b="1" dirty="0"/>
              <a:t>Working on the same project out trading team worked on this semester!</a:t>
            </a:r>
          </a:p>
          <a:p>
            <a:pPr marL="0" indent="0" algn="ctr">
              <a:buNone/>
            </a:pPr>
            <a:r>
              <a:rPr lang="en-US" sz="1800" dirty="0"/>
              <a:t>Real crypto data/real trading strategy.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8" name="Picture 6" descr="Bitcoin Logo | Symbol, History, PNG (3840*2160)">
            <a:extLst>
              <a:ext uri="{FF2B5EF4-FFF2-40B4-BE49-F238E27FC236}">
                <a16:creationId xmlns:a16="http://schemas.microsoft.com/office/drawing/2014/main" id="{AD3A8A01-9488-4A57-B84F-DE3B2F7A5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3766977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69DD5525-A1E2-4C12-A20F-5AB81734F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506515"/>
            <a:ext cx="2023069" cy="202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52EF0EDC-ABAB-4DF3-9995-71348D0F4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247254"/>
            <a:ext cx="1850465" cy="185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XRP Logo (Ripple) in 2021 | Ripple, Vector, Download vector">
            <a:extLst>
              <a:ext uri="{FF2B5EF4-FFF2-40B4-BE49-F238E27FC236}">
                <a16:creationId xmlns:a16="http://schemas.microsoft.com/office/drawing/2014/main" id="{43F85B60-49B3-4B1A-866E-35A32F275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448" y="3766977"/>
            <a:ext cx="1975242" cy="1973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780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CCF96-5419-4CDE-9BD6-3CA70C3D7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Momentum Trading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9AA41-9384-44FA-BD05-31041B041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7637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‘</a:t>
            </a:r>
            <a:r>
              <a:rPr lang="en-US" b="1" dirty="0"/>
              <a:t>Momentum</a:t>
            </a:r>
            <a:r>
              <a:rPr lang="en-US" dirty="0"/>
              <a:t> investing is a trading strategy in which investors buy securities that are rising and sell them when they look to have peaked.’</a:t>
            </a:r>
          </a:p>
          <a:p>
            <a:pPr marL="0" indent="0" algn="ctr">
              <a:buNone/>
            </a:pPr>
            <a:r>
              <a:rPr lang="en-US" dirty="0"/>
              <a:t>- Investopedia 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492DB1-1321-4261-8221-2427731AA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EB8F01-CF7B-479E-9CDB-52C8EDEE2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pPr/>
              <a:t>3</a:t>
            </a:fld>
            <a:endParaRPr lang="en-AU" dirty="0"/>
          </a:p>
        </p:txBody>
      </p:sp>
      <p:pic>
        <p:nvPicPr>
          <p:cNvPr id="2050" name="Picture 2" descr="Momentum Trading Strategy - Guide &amp;amp; Tutorial (2021 Guide)">
            <a:extLst>
              <a:ext uri="{FF2B5EF4-FFF2-40B4-BE49-F238E27FC236}">
                <a16:creationId xmlns:a16="http://schemas.microsoft.com/office/drawing/2014/main" id="{D6FCA407-E0BC-46F4-9ED5-B9EAEED0A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506" y="3556001"/>
            <a:ext cx="4852988" cy="225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514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2B5AC-174B-4424-9C97-F7DBFFA00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Momentum Trading – Interpretations 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829ED-D5CC-4DDC-AFEF-6BBEFA730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52971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Winners Minus Losers (WML)</a:t>
            </a:r>
          </a:p>
          <a:p>
            <a:pPr lvl="1"/>
            <a:r>
              <a:rPr lang="en-US" dirty="0"/>
              <a:t>It assumes that the current winners will continue to outperform the current losers in the future.</a:t>
            </a:r>
          </a:p>
          <a:p>
            <a:pPr lvl="1"/>
            <a:r>
              <a:rPr lang="en-US" dirty="0"/>
              <a:t>Create a portfolio that is long on assets that have outperformed and short on assets that have underperformed.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1700" dirty="0"/>
              <a:t>*buying the top 10% of winners and shorting the worst 10% of losers every year.</a:t>
            </a:r>
            <a:endParaRPr lang="en-AU" sz="1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A88672-0235-45A0-BBEB-568536B3C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956458-1C3D-42E0-A4AD-077C1DF3D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pPr/>
              <a:t>4</a:t>
            </a:fld>
            <a:endParaRPr lang="en-AU" dirty="0"/>
          </a:p>
        </p:txBody>
      </p:sp>
      <p:pic>
        <p:nvPicPr>
          <p:cNvPr id="1026" name="Picture 2" descr="mom_crash">
            <a:extLst>
              <a:ext uri="{FF2B5EF4-FFF2-40B4-BE49-F238E27FC236}">
                <a16:creationId xmlns:a16="http://schemas.microsoft.com/office/drawing/2014/main" id="{3FEEC5A3-92FF-421D-B76A-10B70B9F0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109" y="2866154"/>
            <a:ext cx="4688291" cy="3409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380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CD173-E522-4CB3-931C-821D7BCC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Momentum Trading – Interpretations 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DE1FE4-EBC3-41E5-A209-C4FDF4B87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1BF371-6EFA-47BD-9928-1F5BD1AB7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pPr/>
              <a:t>5</a:t>
            </a:fld>
            <a:endParaRPr lang="en-A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F417A23-E58C-47B8-AA35-ABFBF1CA525D}"/>
              </a:ext>
            </a:extLst>
          </p:cNvPr>
          <p:cNvSpPr txBox="1">
            <a:spLocks/>
          </p:cNvSpPr>
          <p:nvPr/>
        </p:nvSpPr>
        <p:spPr>
          <a:xfrm>
            <a:off x="838200" y="1343818"/>
            <a:ext cx="10515600" cy="5297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Simple Moving Average (SMA)</a:t>
            </a:r>
          </a:p>
          <a:p>
            <a:pPr lvl="1"/>
            <a:r>
              <a:rPr lang="en-US" dirty="0"/>
              <a:t>Uses past data averages and current stock attributes to buy and sell. </a:t>
            </a:r>
          </a:p>
          <a:p>
            <a:pPr lvl="1"/>
            <a:r>
              <a:rPr lang="en-US" dirty="0"/>
              <a:t>Can consider multiple attributes such as price and volume.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2050" name="Picture 2" descr="Simple Moving Average (SMA) Define and How to use it">
            <a:extLst>
              <a:ext uri="{FF2B5EF4-FFF2-40B4-BE49-F238E27FC236}">
                <a16:creationId xmlns:a16="http://schemas.microsoft.com/office/drawing/2014/main" id="{0FC0E609-3450-4886-ACBE-A6C36BE0D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845" y="2669381"/>
            <a:ext cx="4639555" cy="347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784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FE323-1D47-4C7E-9769-757D81259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BTC Momentum Example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A231AE-3A7D-4862-A396-B248AF10E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805321-4DA1-4ACF-92DF-249944329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pPr/>
              <a:t>6</a:t>
            </a:fld>
            <a:endParaRPr lang="en-AU" dirty="0"/>
          </a:p>
        </p:txBody>
      </p:sp>
      <p:pic>
        <p:nvPicPr>
          <p:cNvPr id="15" name="Content Placeholder 14" descr="Chart, line chart&#10;&#10;Description automatically generated">
            <a:extLst>
              <a:ext uri="{FF2B5EF4-FFF2-40B4-BE49-F238E27FC236}">
                <a16:creationId xmlns:a16="http://schemas.microsoft.com/office/drawing/2014/main" id="{B02B187B-9878-4F79-8095-8D92983DA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3818"/>
            <a:ext cx="8581596" cy="4351338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1BBAD93-783B-472D-8415-460D06255A7E}"/>
              </a:ext>
            </a:extLst>
          </p:cNvPr>
          <p:cNvSpPr txBox="1"/>
          <p:nvPr/>
        </p:nvSpPr>
        <p:spPr>
          <a:xfrm>
            <a:off x="8581596" y="2669381"/>
            <a:ext cx="34169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Standard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Buy and Sell Thresholds.</a:t>
            </a:r>
          </a:p>
          <a:p>
            <a:endParaRPr lang="en-A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C71504A-CE6F-4365-A257-ADF72870753A}"/>
              </a:ext>
            </a:extLst>
          </p:cNvPr>
          <p:cNvCxnSpPr/>
          <p:nvPr/>
        </p:nvCxnSpPr>
        <p:spPr>
          <a:xfrm>
            <a:off x="1068309" y="2625505"/>
            <a:ext cx="663619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DD991A0-DCAD-429E-B78A-2CEF5B9A9A16}"/>
              </a:ext>
            </a:extLst>
          </p:cNvPr>
          <p:cNvCxnSpPr/>
          <p:nvPr/>
        </p:nvCxnSpPr>
        <p:spPr>
          <a:xfrm>
            <a:off x="1068309" y="3883937"/>
            <a:ext cx="668145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9C4B1302-69D2-44A5-A9C7-4D3EC5190833}"/>
              </a:ext>
            </a:extLst>
          </p:cNvPr>
          <p:cNvSpPr/>
          <p:nvPr/>
        </p:nvSpPr>
        <p:spPr>
          <a:xfrm>
            <a:off x="2924269" y="3859155"/>
            <a:ext cx="90535" cy="952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E635090-843E-4F7F-ABF9-066F97D30968}"/>
              </a:ext>
            </a:extLst>
          </p:cNvPr>
          <p:cNvSpPr/>
          <p:nvPr/>
        </p:nvSpPr>
        <p:spPr>
          <a:xfrm>
            <a:off x="6761429" y="2411379"/>
            <a:ext cx="90535" cy="95282"/>
          </a:xfrm>
          <a:prstGeom prst="ellipse">
            <a:avLst/>
          </a:prstGeom>
          <a:solidFill>
            <a:srgbClr val="92D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5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27302880-1FB3-4612-88CE-F7AF08EB5F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3818"/>
            <a:ext cx="8611708" cy="435133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80C1E27-0256-4A4D-B6FD-0CFDF3B0E7D0}"/>
              </a:ext>
            </a:extLst>
          </p:cNvPr>
          <p:cNvSpPr txBox="1"/>
          <p:nvPr/>
        </p:nvSpPr>
        <p:spPr>
          <a:xfrm>
            <a:off x="8581596" y="3534461"/>
            <a:ext cx="60975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Momentum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Price Moving Average used</a:t>
            </a:r>
          </a:p>
          <a:p>
            <a:r>
              <a:rPr lang="en-US" dirty="0"/>
              <a:t>as a Threshold.</a:t>
            </a:r>
          </a:p>
        </p:txBody>
      </p:sp>
      <p:pic>
        <p:nvPicPr>
          <p:cNvPr id="29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76CBCBBE-7AAE-40B3-9B24-501290C65F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3818"/>
            <a:ext cx="86041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76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A675-F05F-4A71-9803-05E01E197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LTC 2020/2021 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CF306A-28FD-419A-B099-393CF9955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1C04B4-A5AB-4AE0-A528-81F78653A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pPr/>
              <a:t>7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095627C-9770-4B77-80D1-6291626C1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426" y="2617360"/>
            <a:ext cx="3422374" cy="24235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25C3D23-FC93-45BA-ACB6-4D91B0A20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47348"/>
            <a:ext cx="7390787" cy="296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635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41FBC-7A2F-4BC9-BB42-4DB913807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- Crypto</a:t>
            </a:r>
            <a:endParaRPr lang="en-AU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7D5430F-5C63-42D3-9262-A01F48B7E8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195" y="1662781"/>
            <a:ext cx="6323661" cy="426187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16DE2C-7BAE-4A6D-AC19-B323B2A9D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774BF9-DDBC-446E-96A9-57DD37FD0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pPr/>
              <a:t>8</a:t>
            </a:fld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0E5DF9-BA2A-4DED-9790-ABE2DA2F14DE}"/>
              </a:ext>
            </a:extLst>
          </p:cNvPr>
          <p:cNvSpPr txBox="1"/>
          <p:nvPr/>
        </p:nvSpPr>
        <p:spPr>
          <a:xfrm>
            <a:off x="7311467" y="2553817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6 months of data from 2020 at 30-minute intervals.</a:t>
            </a:r>
            <a:endParaRPr lang="en-AU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17BE6D-B44D-4A22-9178-FA1B8AD86C8B}"/>
              </a:ext>
            </a:extLst>
          </p:cNvPr>
          <p:cNvSpPr txBox="1"/>
          <p:nvPr/>
        </p:nvSpPr>
        <p:spPr>
          <a:xfrm>
            <a:off x="8757712" y="3429000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LTC</a:t>
            </a:r>
          </a:p>
        </p:txBody>
      </p:sp>
    </p:spTree>
    <p:extLst>
      <p:ext uri="{BB962C8B-B14F-4D97-AF65-F5344CB8AC3E}">
        <p14:creationId xmlns:p14="http://schemas.microsoft.com/office/powerpoint/2010/main" val="781085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3C20F-BF63-4169-AA56-370B2C5E4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Backtesting Program - Logic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38AA7-B338-4B92-BC84-D33B6BFE0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4D76DA-B2DC-4131-B3B7-FDE09E75B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pPr/>
              <a:t>9</a:t>
            </a:fld>
            <a:endParaRPr lang="en-AU" dirty="0"/>
          </a:p>
        </p:txBody>
      </p:sp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1979B514-E88D-4BF6-831A-4EB19907A9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88854"/>
          <a:stretch/>
        </p:blipFill>
        <p:spPr>
          <a:xfrm>
            <a:off x="5570127" y="1695599"/>
            <a:ext cx="6456410" cy="484982"/>
          </a:xfrm>
        </p:spPr>
      </p:pic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7E7736D6-53CB-467C-BDCC-A0706FF7F8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3083"/>
          <a:stretch/>
        </p:blipFill>
        <p:spPr>
          <a:xfrm>
            <a:off x="5570127" y="2440949"/>
            <a:ext cx="6456410" cy="736123"/>
          </a:xfrm>
          <a:prstGeom prst="rect">
            <a:avLst/>
          </a:prstGeom>
        </p:spPr>
      </p:pic>
      <p:pic>
        <p:nvPicPr>
          <p:cNvPr id="11" name="Content Placeholder 6">
            <a:extLst>
              <a:ext uri="{FF2B5EF4-FFF2-40B4-BE49-F238E27FC236}">
                <a16:creationId xmlns:a16="http://schemas.microsoft.com/office/drawing/2014/main" id="{0F752626-7426-4984-B140-C224797322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7763"/>
          <a:stretch/>
        </p:blipFill>
        <p:spPr>
          <a:xfrm>
            <a:off x="5570127" y="3429000"/>
            <a:ext cx="6456410" cy="967582"/>
          </a:xfrm>
          <a:prstGeom prst="rect">
            <a:avLst/>
          </a:prstGeom>
        </p:spPr>
      </p:pic>
      <p:pic>
        <p:nvPicPr>
          <p:cNvPr id="12" name="Content Placeholder 6">
            <a:extLst>
              <a:ext uri="{FF2B5EF4-FFF2-40B4-BE49-F238E27FC236}">
                <a16:creationId xmlns:a16="http://schemas.microsoft.com/office/drawing/2014/main" id="{CF9E11FC-333E-4455-961E-EA32621232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926"/>
          <a:stretch/>
        </p:blipFill>
        <p:spPr>
          <a:xfrm>
            <a:off x="5570127" y="4648510"/>
            <a:ext cx="6456410" cy="122158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B445474-26D2-472E-BE55-DEE138567B82}"/>
              </a:ext>
            </a:extLst>
          </p:cNvPr>
          <p:cNvSpPr/>
          <p:nvPr/>
        </p:nvSpPr>
        <p:spPr>
          <a:xfrm>
            <a:off x="5570127" y="2911151"/>
            <a:ext cx="6456410" cy="26592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C53C7A-1E37-4D97-8E96-2FC53707F805}"/>
              </a:ext>
            </a:extLst>
          </p:cNvPr>
          <p:cNvSpPr/>
          <p:nvPr/>
        </p:nvSpPr>
        <p:spPr>
          <a:xfrm>
            <a:off x="5570127" y="1938090"/>
            <a:ext cx="6456410" cy="26592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6FC06A-2CF2-4B17-A35F-5447DD4CE51E}"/>
              </a:ext>
            </a:extLst>
          </p:cNvPr>
          <p:cNvSpPr/>
          <p:nvPr/>
        </p:nvSpPr>
        <p:spPr>
          <a:xfrm>
            <a:off x="5570127" y="4130661"/>
            <a:ext cx="6456410" cy="26592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1BBC62-5361-4A2F-970D-694E4DA77F2A}"/>
              </a:ext>
            </a:extLst>
          </p:cNvPr>
          <p:cNvSpPr/>
          <p:nvPr/>
        </p:nvSpPr>
        <p:spPr>
          <a:xfrm>
            <a:off x="5570127" y="5604171"/>
            <a:ext cx="6456410" cy="26592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B5E4193-90FC-4467-AADC-3ED090214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77" y="2381118"/>
            <a:ext cx="4035884" cy="25793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A4DDD1-C267-49E1-BAF8-0B3B3ACFBC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377" y="2381118"/>
            <a:ext cx="3783012" cy="253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74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2045</TotalTime>
  <Words>443</Words>
  <Application>Microsoft Office PowerPoint</Application>
  <PresentationFormat>Widescreen</PresentationFormat>
  <Paragraphs>111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Quantitative Trading Intro 2</vt:lpstr>
      <vt:lpstr>Practical Example</vt:lpstr>
      <vt:lpstr>Momentum Trading</vt:lpstr>
      <vt:lpstr>Momentum Trading – Interpretations </vt:lpstr>
      <vt:lpstr>Momentum Trading – Interpretations </vt:lpstr>
      <vt:lpstr>BTC Momentum Example</vt:lpstr>
      <vt:lpstr>Results LTC 2020/2021 </vt:lpstr>
      <vt:lpstr>The Data - Crypto</vt:lpstr>
      <vt:lpstr>Backtesting Program - Logic</vt:lpstr>
      <vt:lpstr>Gemini Backtesting</vt:lpstr>
      <vt:lpstr>Results  </vt:lpstr>
      <vt:lpstr>Try it Yourself!</vt:lpstr>
      <vt:lpstr>BTC Momentum Example</vt:lpstr>
      <vt:lpstr>Comparison With and Without Volume Filters</vt:lpstr>
      <vt:lpstr>Task: Add Volume Filter</vt:lpstr>
      <vt:lpstr>Thank you for coming!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Quant Trading</dc:title>
  <dc:creator>Domenico Sauta</dc:creator>
  <cp:lastModifiedBy>Kane Alexander</cp:lastModifiedBy>
  <cp:revision>31</cp:revision>
  <dcterms:created xsi:type="dcterms:W3CDTF">2021-04-06T05:42:39Z</dcterms:created>
  <dcterms:modified xsi:type="dcterms:W3CDTF">2021-10-05T03:00:50Z</dcterms:modified>
</cp:coreProperties>
</file>