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8" r:id="rId3"/>
    <p:sldId id="277" r:id="rId4"/>
    <p:sldId id="296" r:id="rId5"/>
    <p:sldId id="297" r:id="rId6"/>
    <p:sldId id="289" r:id="rId7"/>
    <p:sldId id="286" r:id="rId8"/>
    <p:sldId id="281" r:id="rId9"/>
    <p:sldId id="282" r:id="rId10"/>
    <p:sldId id="280" r:id="rId11"/>
    <p:sldId id="300" r:id="rId12"/>
    <p:sldId id="301" r:id="rId13"/>
    <p:sldId id="302" r:id="rId14"/>
    <p:sldId id="304" r:id="rId15"/>
    <p:sldId id="298" r:id="rId16"/>
    <p:sldId id="293" r:id="rId17"/>
    <p:sldId id="299" r:id="rId18"/>
    <p:sldId id="303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e Alexander" initials="KA" lastIdx="1" clrIdx="0">
    <p:extLst>
      <p:ext uri="{19B8F6BF-5375-455C-9EA6-DF929625EA0E}">
        <p15:presenceInfo xmlns:p15="http://schemas.microsoft.com/office/powerpoint/2012/main" userId="623cf141f9d045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CD08F0-7DA7-4380-9F03-48A3ED007011}" v="265" dt="2021-09-03T04:54:44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2" autoAdjust="0"/>
    <p:restoredTop sz="94660"/>
  </p:normalViewPr>
  <p:slideViewPr>
    <p:cSldViewPr snapToGrid="0">
      <p:cViewPr varScale="1">
        <p:scale>
          <a:sx n="81" d="100"/>
          <a:sy n="81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63B56-85E3-484F-A5A0-A00E522ABD63}" type="datetimeFigureOut">
              <a:rPr lang="en-AU" smtClean="0"/>
              <a:t>5/10/2021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E6A5C-17A2-49C9-84DB-7424591142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549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A23540E-98C0-41CF-9A21-21BF93B89301}"/>
              </a:ext>
            </a:extLst>
          </p:cNvPr>
          <p:cNvSpPr/>
          <p:nvPr userDrawn="1"/>
        </p:nvSpPr>
        <p:spPr>
          <a:xfrm>
            <a:off x="-1" y="6492874"/>
            <a:ext cx="12192000" cy="3651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894CD-3D69-4A50-A1A8-2488E799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00676"/>
            <a:ext cx="2743200" cy="365125"/>
          </a:xfrm>
        </p:spPr>
        <p:txBody>
          <a:bodyPr/>
          <a:lstStyle/>
          <a:p>
            <a:fld id="{FC5F0A84-9A55-4906-B99F-D647ED16B20C}" type="datetime1">
              <a:rPr lang="en-AU" smtClean="0"/>
              <a:t>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96E18-EFAB-4B9D-A5A1-3D297565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err="1"/>
              <a:t>QFin</a:t>
            </a:r>
            <a:r>
              <a:rPr lang="en-AU" dirty="0"/>
              <a:t> UWA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A96C5-2AEA-4205-AB38-2411AC40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9287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6D22F3-A0EE-4EA1-A692-A562B6D71238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D12A9E-A975-4C03-9EDE-D50E91FC6DD5}"/>
              </a:ext>
            </a:extLst>
          </p:cNvPr>
          <p:cNvSpPr/>
          <p:nvPr userDrawn="1"/>
        </p:nvSpPr>
        <p:spPr>
          <a:xfrm>
            <a:off x="367811" y="940776"/>
            <a:ext cx="11456377" cy="197503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86D2FC0-E6C4-40D5-83FF-FE9344E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5416"/>
            <a:ext cx="9144000" cy="977778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r>
              <a:rPr lang="en-AU" sz="5400" dirty="0">
                <a:solidFill>
                  <a:schemeClr val="bg1"/>
                </a:solidFill>
              </a:rPr>
              <a:t>Intro to Quant Trading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673DF18-F257-430A-88EF-C969EBA2D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48327"/>
            <a:ext cx="9144000" cy="5238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AU" dirty="0"/>
              <a:t>April 8, 2021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7BA2AAB-1DC9-4ACA-BA15-5F2AFF613B88}"/>
              </a:ext>
            </a:extLst>
          </p:cNvPr>
          <p:cNvSpPr txBox="1">
            <a:spLocks/>
          </p:cNvSpPr>
          <p:nvPr userDrawn="1"/>
        </p:nvSpPr>
        <p:spPr>
          <a:xfrm>
            <a:off x="1524000" y="2168464"/>
            <a:ext cx="9144000" cy="104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>
                <a:solidFill>
                  <a:schemeClr val="bg1"/>
                </a:solidFill>
              </a:rPr>
              <a:t>Quantitative Finance, UWA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26B94E0-1C66-4C3E-8751-32E055490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666" y="3182560"/>
            <a:ext cx="1448665" cy="1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2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FA4D-E684-4A41-B16A-3EF43AD5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137B0-6BDA-48ED-8C45-10624C1DF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FF92A-57C4-44C1-95D3-7CB5DC20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42E1-D414-42F1-BDA2-66ED3C7CC602}" type="datetime1">
              <a:rPr lang="en-AU" smtClean="0"/>
              <a:t>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9B76B-B3DC-4942-AC22-1B1AC28F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2785-615A-4BB3-ADD1-2160B054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343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E708E-EAEB-45E0-8BE3-253645E72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F2F2A-CD5F-427C-B1CA-7A806A93C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2251-CA3C-4F65-A4F9-8A9CBAE6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2367D-23C9-4F41-B03F-FF5E91F95371}" type="datetime1">
              <a:rPr lang="en-AU" smtClean="0"/>
              <a:t>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06370-EF1C-483E-8808-5CD1AC75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5D832-5824-4116-AF8C-F71BD484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720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EAD09A-22F6-4C3E-B122-434AD50F5A16}"/>
              </a:ext>
            </a:extLst>
          </p:cNvPr>
          <p:cNvSpPr/>
          <p:nvPr userDrawn="1"/>
        </p:nvSpPr>
        <p:spPr>
          <a:xfrm>
            <a:off x="1" y="-1"/>
            <a:ext cx="12192000" cy="129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971CB-C24D-4006-961D-26145B515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>
                <a:solidFill>
                  <a:schemeClr val="bg1"/>
                </a:solidFill>
              </a:rPr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6FF8-0E6F-4E82-97B0-EFFB07A43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76A4F-0810-4D9A-B8D9-F449E9DD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67C8177D-C1F7-4936-989E-239237F03C96}" type="datetime1">
              <a:rPr lang="en-AU" smtClean="0"/>
              <a:t>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C49F9-411D-46D0-925E-8D806B2E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4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err="1"/>
              <a:t>QFin</a:t>
            </a:r>
            <a:r>
              <a:rPr lang="en-AU" dirty="0"/>
              <a:t> UWA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EAA08-966F-484A-B816-B1153BDC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3337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6D22F3-A0EE-4EA1-A692-A562B6D71238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6B78C-3921-4AF8-9545-2899E3DD2E15}"/>
              </a:ext>
            </a:extLst>
          </p:cNvPr>
          <p:cNvSpPr/>
          <p:nvPr userDrawn="1"/>
        </p:nvSpPr>
        <p:spPr>
          <a:xfrm>
            <a:off x="0" y="6501582"/>
            <a:ext cx="12192000" cy="3651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250345E9-9C9F-430B-A135-B7F79ACE7197}"/>
              </a:ext>
            </a:extLst>
          </p:cNvPr>
          <p:cNvSpPr txBox="1">
            <a:spLocks/>
          </p:cNvSpPr>
          <p:nvPr userDrawn="1"/>
        </p:nvSpPr>
        <p:spPr>
          <a:xfrm>
            <a:off x="4038601" y="64928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>
                <a:solidFill>
                  <a:schemeClr val="bg1"/>
                </a:solidFill>
              </a:rPr>
              <a:t>QFin</a:t>
            </a:r>
            <a:r>
              <a:rPr lang="en-AU" dirty="0">
                <a:solidFill>
                  <a:schemeClr val="bg1"/>
                </a:solidFill>
              </a:rPr>
              <a:t> UWA</a:t>
            </a: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5BA9D7E-F9B9-4236-A57F-98EC4D12C3F3}"/>
              </a:ext>
            </a:extLst>
          </p:cNvPr>
          <p:cNvSpPr txBox="1">
            <a:spLocks/>
          </p:cNvSpPr>
          <p:nvPr userDrawn="1"/>
        </p:nvSpPr>
        <p:spPr>
          <a:xfrm>
            <a:off x="9283338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6D22F3-A0EE-4EA1-A692-A562B6D71238}" type="slidenum">
              <a:rPr lang="en-AU" smtClean="0">
                <a:solidFill>
                  <a:schemeClr val="bg1"/>
                </a:solidFill>
              </a:rPr>
              <a:pPr/>
              <a:t>‹#›</a:t>
            </a:fld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8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C842-E368-4800-8EA6-7CBFD8A5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BC4FA-06F7-4872-847C-2B11C3110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0E11E-A225-4576-A05D-CDD20764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8E06-1B95-4EF7-93C9-95DFE22AD9F4}" type="datetime1">
              <a:rPr lang="en-AU" smtClean="0"/>
              <a:t>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2E0D-C732-44E2-B1D1-E11862F9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CC0DB-5876-4D1B-92D7-DD0AB64F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703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41E8-0681-431D-9A0B-A23CC486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8C977-8E5F-4A91-8758-B7B5EE5DA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11B49-A165-4970-89E2-79B74B17C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4ABFB-1AD0-4B78-8D69-1AD3E494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9010-B850-4B0F-9AAF-4297EB9A770A}" type="datetime1">
              <a:rPr lang="en-AU" smtClean="0"/>
              <a:t>5/10/2021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1B306-9586-43BF-93BA-80C2BCD8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EB55D-C773-4EC9-BB93-F5AAE7D3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754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30D7-C89F-4215-BFD6-CADDC262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43D7D-7085-490E-88BD-FE99D1EBD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5C905-B467-427E-B9D6-E6FD4F19A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25B4A-A434-43EA-9E7F-43F9720B5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62EB1-D763-40E7-9B0E-C13B49C90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E3800-1AC0-4E0C-9ED5-D8C230B3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94AA-375D-418A-8074-4D399211EB81}" type="datetime1">
              <a:rPr lang="en-AU" smtClean="0"/>
              <a:t>5/10/2021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70A19-D087-4FF9-BAB3-BCBBF188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9DDF9-0533-4670-AF7F-691AEC71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881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E1FC-5F12-4F88-97F2-76257BF0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8EA8B-66E9-486C-AB74-1C64BA65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0A83-8181-4B8F-A458-BAC0FC04AB94}" type="datetime1">
              <a:rPr lang="en-AU" smtClean="0"/>
              <a:t>5/10/2021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9A597-F015-459A-9E1C-74F547C6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3C5FD-32C3-4239-88A7-8F1CE01C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78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3510EB-E917-44BD-8949-49F67762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EC5-F297-4035-B223-3A0CFEF52632}" type="datetime1">
              <a:rPr lang="en-AU" smtClean="0"/>
              <a:t>5/10/2021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6FA06-010F-4FFE-8219-5B1EE5D2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21CAC-E25A-4DE6-AC5B-54BE2B16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575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D32D-C5F6-4DA1-A597-91D46B16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C3BF-5D13-4D8E-BA7F-3BD8B483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994F9-1286-485B-8D94-EC089D154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C55B6-5CE6-43D7-AFEA-A5E4D864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AC3B-9FA8-403F-B4BB-F51A8533CF18}" type="datetime1">
              <a:rPr lang="en-AU" smtClean="0"/>
              <a:t>5/10/2021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D55B-21A9-4E30-90D0-A5857949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DEF6E-3111-4D12-BA14-7A5D8285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91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8178-DEC1-404E-82D4-C00BE7F7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B940D-25B6-4847-B1A5-BEDD9B54C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C0026-441B-42BF-A44C-3C6A0ED3B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7C66C-EB1F-426B-A751-9310CE0A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FD30-296E-4BF4-B729-A043AA2D0377}" type="datetime1">
              <a:rPr lang="en-AU" smtClean="0"/>
              <a:t>5/10/2021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81720-91E9-4B24-9618-49AF23BD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A8DB5-3B94-43D6-9D97-F3756819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85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B644E-F12B-42BB-A4F7-D2A8F10B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A8F0C-8DF5-4E94-8AF7-BEBC6B0FF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75990-12B3-4244-8FBF-798734DE5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C1F8F-383A-466F-ABE3-726576E37AC0}" type="datetime1">
              <a:rPr lang="en-AU" smtClean="0"/>
              <a:t>5/10/2021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E3AFA-51EF-4E4B-8BE1-D9D1C6FB6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QFin UWA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EF813-56A2-4004-A286-F7EFDB687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09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7844-9307-4C24-8363-40094B214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4193"/>
            <a:ext cx="9144000" cy="977778"/>
          </a:xfrm>
        </p:spPr>
        <p:txBody>
          <a:bodyPr>
            <a:normAutofit/>
          </a:bodyPr>
          <a:lstStyle/>
          <a:p>
            <a:r>
              <a:rPr lang="en-AU" sz="5400" dirty="0">
                <a:solidFill>
                  <a:schemeClr val="bg1"/>
                </a:solidFill>
              </a:rPr>
              <a:t>Quantitative Trading Intro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B3D24-91AD-46C4-9F06-7309907720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5321803"/>
            <a:ext cx="9144000" cy="659424"/>
          </a:xfrm>
        </p:spPr>
        <p:txBody>
          <a:bodyPr/>
          <a:lstStyle/>
          <a:p>
            <a:pPr marL="0" indent="0" algn="ctr">
              <a:buNone/>
            </a:pPr>
            <a:r>
              <a:rPr lang="en-AU" dirty="0"/>
              <a:t>October 5</a:t>
            </a:r>
            <a:r>
              <a:rPr lang="en-AU" baseline="30000" dirty="0"/>
              <a:t>th</a:t>
            </a:r>
            <a:r>
              <a:rPr lang="en-AU" dirty="0"/>
              <a:t>, 2021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9394A7-27AD-4238-BA0B-192D23205E0F}"/>
              </a:ext>
            </a:extLst>
          </p:cNvPr>
          <p:cNvSpPr/>
          <p:nvPr/>
        </p:nvSpPr>
        <p:spPr>
          <a:xfrm>
            <a:off x="-1" y="6492874"/>
            <a:ext cx="12192000" cy="3651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EB4EFAC-3ED2-4D87-8974-5BCAF203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1</a:t>
            </a:fld>
            <a:endParaRPr lang="en-AU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34920E18-F824-4EE4-9F45-F9D6C502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err="1"/>
              <a:t>QFin</a:t>
            </a:r>
            <a:r>
              <a:rPr lang="en-AU"/>
              <a:t> UWA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9408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3D8A-65A1-421D-9ED3-EFDC5F7E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Gemini Backtesting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ACCE3-485B-4488-9503-11831BF4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5AE7D-0850-4E88-9C31-6F3220A0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10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BF6D5D-5C53-46FD-888B-E6E126A03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472" y="1767026"/>
            <a:ext cx="7247056" cy="382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48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C57D7-D2C2-4698-92AA-FA83284C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50"/>
            <a:ext cx="6883400" cy="1210468"/>
          </a:xfrm>
        </p:spPr>
        <p:txBody>
          <a:bodyPr/>
          <a:lstStyle/>
          <a:p>
            <a:r>
              <a:rPr lang="en-US" dirty="0"/>
              <a:t>Results  </a:t>
            </a:r>
            <a:endParaRPr lang="en-A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68F4DB-734E-4248-BB57-B6F0815A0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9" y="2374170"/>
            <a:ext cx="7233314" cy="283918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AD64C-2C22-452B-8F25-7A940EB4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1571B-B536-41AF-8256-4D5F4E08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11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CF3A8F-74BB-4E00-AD03-C683B0ECA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016" y="2501535"/>
            <a:ext cx="3434434" cy="24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3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F0A7-26D6-45C1-86AC-B0767D291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Yourself!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BB6D8-6691-4521-9E34-1B802D5CC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658"/>
            <a:ext cx="10515600" cy="28272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Expand upon the given example from last slide (provided)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Instead of a stationary 50 as the buy or sell threshold, use current mean of the close prices.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If today's price is below this average buy.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If today’s price is above this average sell.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pandas mean() function from last week might come in useful!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Don’t be worried if this algorithm underperforms, lots of optimization to come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28648-541B-48F1-845C-60219418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0B9C4-33BE-46EE-8A7B-FE717AE8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5B0CC6-3982-4D7C-BEFE-3F0F6EF8D0D6}"/>
              </a:ext>
            </a:extLst>
          </p:cNvPr>
          <p:cNvSpPr txBox="1">
            <a:spLocks/>
          </p:cNvSpPr>
          <p:nvPr/>
        </p:nvSpPr>
        <p:spPr>
          <a:xfrm>
            <a:off x="418322" y="4540898"/>
            <a:ext cx="10515600" cy="2827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Challenge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Instead of using the mean of the whole data set try just using the mean of the last 20 intervals.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You might have to stop trading for the first 20 intervals as a mean.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b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2808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0202-85F5-4022-A934-B37E8031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4C684-5652-49A1-B97A-9FA288E1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B7DBF-A7B3-4E1D-AF06-ACCAC9AB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13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095BF5-D9A2-4FB8-8710-E5D6984C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500" y="1505570"/>
            <a:ext cx="4999037" cy="19234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2C1118-E5AA-4A00-8AE3-56B160BD4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731" y="3753644"/>
            <a:ext cx="2564574" cy="19234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14DEDF-2C9F-4995-9AFB-69BE2B052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218" y="2229903"/>
            <a:ext cx="5538787" cy="319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2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4D73-BE0C-4656-80CB-5FC3ACE9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Results</a:t>
            </a:r>
            <a:endParaRPr lang="en-A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0B0DF3-7253-4C7A-AB45-49E42244B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0" y="2297643"/>
            <a:ext cx="5405472" cy="318082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A371F-DAF0-404F-A7D2-152E1103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6E766-DE43-448D-96C3-781DEF37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14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875B13-79B3-4449-9C46-215A9917D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737" y="3987648"/>
            <a:ext cx="2743200" cy="21138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CFC7A7-BF77-4031-885B-EB0DE9A56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200" y="1567389"/>
            <a:ext cx="4870450" cy="19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56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E323-1D47-4C7E-9769-757D8125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BTC Momentum Example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231AE-3A7D-4862-A396-B248AF10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05321-4DA1-4ACF-92DF-24994432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BBAD93-783B-472D-8415-460D06255A7E}"/>
              </a:ext>
            </a:extLst>
          </p:cNvPr>
          <p:cNvSpPr txBox="1"/>
          <p:nvPr/>
        </p:nvSpPr>
        <p:spPr>
          <a:xfrm>
            <a:off x="8581596" y="2669381"/>
            <a:ext cx="34169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Volume Filter</a:t>
            </a:r>
          </a:p>
          <a:p>
            <a:r>
              <a:rPr lang="en-US" dirty="0"/>
              <a:t>When stock is rising:</a:t>
            </a:r>
          </a:p>
          <a:p>
            <a:r>
              <a:rPr lang="en-US" b="1" dirty="0"/>
              <a:t>          </a:t>
            </a:r>
            <a:r>
              <a:rPr lang="en-US" dirty="0"/>
              <a:t>Volume &gt; Average volume</a:t>
            </a:r>
          </a:p>
          <a:p>
            <a:r>
              <a:rPr lang="en-US" dirty="0"/>
              <a:t>           </a:t>
            </a:r>
            <a:r>
              <a:rPr lang="en-US" b="1" dirty="0"/>
              <a:t>BUY!</a:t>
            </a:r>
          </a:p>
          <a:p>
            <a:endParaRPr lang="en-US" dirty="0"/>
          </a:p>
          <a:p>
            <a:r>
              <a:rPr lang="en-US" dirty="0"/>
              <a:t>When stock has peaked:</a:t>
            </a:r>
          </a:p>
          <a:p>
            <a:r>
              <a:rPr lang="en-US" dirty="0"/>
              <a:t>           Volume &lt;= Average volume</a:t>
            </a:r>
          </a:p>
          <a:p>
            <a:r>
              <a:rPr lang="en-US" b="1" dirty="0"/>
              <a:t>            SELL! </a:t>
            </a:r>
          </a:p>
          <a:p>
            <a:endParaRPr lang="en-AU" dirty="0"/>
          </a:p>
        </p:txBody>
      </p:sp>
      <p:pic>
        <p:nvPicPr>
          <p:cNvPr id="29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76CBCBBE-7AAE-40B3-9B24-501290C65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818"/>
            <a:ext cx="8604127" cy="4351338"/>
          </a:xfrm>
          <a:prstGeom prst="rect">
            <a:avLst/>
          </a:prstGeom>
        </p:spPr>
      </p:pic>
      <p:pic>
        <p:nvPicPr>
          <p:cNvPr id="14" name="Content Placeholder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63CBB924-9A72-4A10-8A1D-3EB37636B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818"/>
            <a:ext cx="8589163" cy="4351338"/>
          </a:xfrm>
          <a:prstGeom prst="rect">
            <a:avLst/>
          </a:prstGeom>
        </p:spPr>
      </p:pic>
      <p:pic>
        <p:nvPicPr>
          <p:cNvPr id="1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9BA3D16E-24AE-4824-8310-52BA0DDD1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818"/>
            <a:ext cx="86041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5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CEB3-02B4-42CB-BEE9-7ED2AA58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and Without Volume Filters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D4109-1D0A-4EF1-BE51-8B6677BC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84F51-1B65-47C2-AF2B-3ADA2B17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16</a:t>
            </a:fld>
            <a:endParaRPr lang="en-AU" dirty="0"/>
          </a:p>
        </p:txBody>
      </p:sp>
      <p:pic>
        <p:nvPicPr>
          <p:cNvPr id="8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0752DCFD-41B4-449C-AF12-4127F2C17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491" y="2507030"/>
            <a:ext cx="6398509" cy="323589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0B5727-9E08-46FD-91F9-6505C608B062}"/>
              </a:ext>
            </a:extLst>
          </p:cNvPr>
          <p:cNvSpPr txBox="1"/>
          <p:nvPr/>
        </p:nvSpPr>
        <p:spPr>
          <a:xfrm>
            <a:off x="8153400" y="2343833"/>
            <a:ext cx="28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With Volume Filter</a:t>
            </a:r>
            <a:endParaRPr lang="en-AU" b="1" dirty="0"/>
          </a:p>
        </p:txBody>
      </p:sp>
      <p:pic>
        <p:nvPicPr>
          <p:cNvPr id="10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CD29C505-ED17-4529-82BF-836B82487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7030"/>
            <a:ext cx="6197600" cy="31342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A73F3B-CC55-43FB-BA13-BD3E79CF30D8}"/>
              </a:ext>
            </a:extLst>
          </p:cNvPr>
          <p:cNvSpPr txBox="1"/>
          <p:nvPr/>
        </p:nvSpPr>
        <p:spPr>
          <a:xfrm>
            <a:off x="1803401" y="2326462"/>
            <a:ext cx="31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Without Volume Filter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64717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8D13-740A-4550-B0C4-3AADA402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Add Volume Filter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04844-7FD8-4847-8B84-F28DF82D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27249-03BB-42F3-9B40-BFF3DCFC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290FB-139D-4BBF-A039-775777C94841}"/>
              </a:ext>
            </a:extLst>
          </p:cNvPr>
          <p:cNvSpPr txBox="1"/>
          <p:nvPr/>
        </p:nvSpPr>
        <p:spPr>
          <a:xfrm>
            <a:off x="2381250" y="4590852"/>
            <a:ext cx="317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Buy when: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&lt; Price Average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 &gt; Volume Average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8F22E-AEF6-46DA-99A6-0C0B9100E6C8}"/>
              </a:ext>
            </a:extLst>
          </p:cNvPr>
          <p:cNvSpPr txBox="1"/>
          <p:nvPr/>
        </p:nvSpPr>
        <p:spPr>
          <a:xfrm>
            <a:off x="6717937" y="4590852"/>
            <a:ext cx="317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Sell when: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&gt; Price Average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 &lt; Volume Average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8833A-095C-440B-A916-43EDD4D95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272" y="1801559"/>
            <a:ext cx="7773955" cy="253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43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0202-85F5-4022-A934-B37E8031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4C684-5652-49A1-B97A-9FA288E1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B7DBF-A7B3-4E1D-AF06-ACCAC9AB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18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EE98E-C3A5-4E15-8761-A5D3BE62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794" y="1516681"/>
            <a:ext cx="4474842" cy="17671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565E17-FF48-4C65-9EA8-C62B5C065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108" y="3487118"/>
            <a:ext cx="3014421" cy="22211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FA1863-6F40-4BE1-A3C1-3E60E6DB6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223" y="2099876"/>
            <a:ext cx="5715685" cy="306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7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CD88-2AC6-4912-B5BB-79DE7E0E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coming! 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B24D4-00C5-4B8C-8BC3-91732FFC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18062-0E78-4329-96BA-D3F0404F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19</a:t>
            </a:fld>
            <a:endParaRPr lang="en-AU" dirty="0"/>
          </a:p>
        </p:txBody>
      </p:sp>
      <p:pic>
        <p:nvPicPr>
          <p:cNvPr id="1026" name="Picture 2" descr="Quantitative Finance UWA | UWA Student Guild">
            <a:extLst>
              <a:ext uri="{FF2B5EF4-FFF2-40B4-BE49-F238E27FC236}">
                <a16:creationId xmlns:a16="http://schemas.microsoft.com/office/drawing/2014/main" id="{04A7D02D-E0C7-44F7-89AB-7071093162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893" y="2304964"/>
            <a:ext cx="7810213" cy="342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41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6A28-7887-4A92-80EF-86681087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2FAC1-3DDC-4E2B-AAC3-52FF90E9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EB1C3-8F73-4280-97E0-F0D55113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B8A74D-7B14-4078-8DAA-F3FC7605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071585"/>
            <a:ext cx="7848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Working on the same project out trading team worked on this semester!</a:t>
            </a:r>
          </a:p>
          <a:p>
            <a:pPr marL="0" indent="0" algn="ctr">
              <a:buNone/>
            </a:pPr>
            <a:r>
              <a:rPr lang="en-US" sz="1800" dirty="0"/>
              <a:t>Real crypto data/real trading strategy.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8" name="Picture 6" descr="Bitcoin Logo | Symbol, History, PNG (3840*2160)">
            <a:extLst>
              <a:ext uri="{FF2B5EF4-FFF2-40B4-BE49-F238E27FC236}">
                <a16:creationId xmlns:a16="http://schemas.microsoft.com/office/drawing/2014/main" id="{AD3A8A01-9488-4A57-B84F-DE3B2F7A5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376697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69DD5525-A1E2-4C12-A20F-5AB81734F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506515"/>
            <a:ext cx="2023069" cy="202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52EF0EDC-ABAB-4DF3-9995-71348D0F4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247254"/>
            <a:ext cx="1850465" cy="185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XRP Logo (Ripple) in 2021 | Ripple, Vector, Download vector">
            <a:extLst>
              <a:ext uri="{FF2B5EF4-FFF2-40B4-BE49-F238E27FC236}">
                <a16:creationId xmlns:a16="http://schemas.microsoft.com/office/drawing/2014/main" id="{43F85B60-49B3-4B1A-866E-35A32F275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448" y="3766977"/>
            <a:ext cx="1975242" cy="197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78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CF96-5419-4CDE-9BD6-3CA70C3D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Trading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9AA41-9384-44FA-BD05-31041B041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63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‘</a:t>
            </a:r>
            <a:r>
              <a:rPr lang="en-US" b="1" dirty="0"/>
              <a:t>Momentum</a:t>
            </a:r>
            <a:r>
              <a:rPr lang="en-US" dirty="0"/>
              <a:t> investing is a trading strategy in which investors buy securities that are rising and sell them when they look to have peaked.’</a:t>
            </a:r>
          </a:p>
          <a:p>
            <a:pPr marL="0" indent="0" algn="ctr">
              <a:buNone/>
            </a:pPr>
            <a:r>
              <a:rPr lang="en-US" dirty="0"/>
              <a:t>- Investopedia 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92DB1-1321-4261-8221-2427731A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B8F01-CF7B-479E-9CDB-52C8EDEE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3</a:t>
            </a:fld>
            <a:endParaRPr lang="en-AU" dirty="0"/>
          </a:p>
        </p:txBody>
      </p:sp>
      <p:pic>
        <p:nvPicPr>
          <p:cNvPr id="2050" name="Picture 2" descr="Momentum Trading Strategy - Guide &amp;amp; Tutorial (2021 Guide)">
            <a:extLst>
              <a:ext uri="{FF2B5EF4-FFF2-40B4-BE49-F238E27FC236}">
                <a16:creationId xmlns:a16="http://schemas.microsoft.com/office/drawing/2014/main" id="{D6FCA407-E0BC-46F4-9ED5-B9EAEED0A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506" y="3556001"/>
            <a:ext cx="4852988" cy="225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51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B5AC-174B-4424-9C97-F7DBFFA00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Trading – Interpretations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829ED-D5CC-4DDC-AFEF-6BBEFA730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2971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Winners Minus Losers (WML)</a:t>
            </a:r>
          </a:p>
          <a:p>
            <a:pPr lvl="1"/>
            <a:r>
              <a:rPr lang="en-US" dirty="0"/>
              <a:t>It assumes that the current winners will continue to outperform the current losers in the future.</a:t>
            </a:r>
          </a:p>
          <a:p>
            <a:pPr lvl="1"/>
            <a:r>
              <a:rPr lang="en-US" dirty="0"/>
              <a:t>Create a portfolio that is long on assets that have outperformed and short on assets that have underperformed.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700" dirty="0"/>
              <a:t>*buying the top 10% of winners and shorting the worst 10% of losers every year.</a:t>
            </a:r>
            <a:endParaRPr lang="en-AU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88672-0235-45A0-BBEB-568536B3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56458-1C3D-42E0-A4AD-077C1DF3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4</a:t>
            </a:fld>
            <a:endParaRPr lang="en-AU" dirty="0"/>
          </a:p>
        </p:txBody>
      </p:sp>
      <p:pic>
        <p:nvPicPr>
          <p:cNvPr id="1026" name="Picture 2" descr="mom_crash">
            <a:extLst>
              <a:ext uri="{FF2B5EF4-FFF2-40B4-BE49-F238E27FC236}">
                <a16:creationId xmlns:a16="http://schemas.microsoft.com/office/drawing/2014/main" id="{3FEEC5A3-92FF-421D-B76A-10B70B9F0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109" y="2866154"/>
            <a:ext cx="4688291" cy="340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38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D173-E522-4CB3-931C-821D7BCC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Trading – Interpretations 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E1FE4-EBC3-41E5-A209-C4FDF4B8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BF371-6EFA-47BD-9928-1F5BD1AB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417A23-E58C-47B8-AA35-ABFBF1CA525D}"/>
              </a:ext>
            </a:extLst>
          </p:cNvPr>
          <p:cNvSpPr txBox="1">
            <a:spLocks/>
          </p:cNvSpPr>
          <p:nvPr/>
        </p:nvSpPr>
        <p:spPr>
          <a:xfrm>
            <a:off x="838200" y="1343818"/>
            <a:ext cx="10515600" cy="5297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Simple Moving Average (SMA)</a:t>
            </a:r>
          </a:p>
          <a:p>
            <a:pPr lvl="1"/>
            <a:r>
              <a:rPr lang="en-US" dirty="0"/>
              <a:t>Uses past data averages and current stock attributes to buy and sell. </a:t>
            </a:r>
          </a:p>
          <a:p>
            <a:pPr lvl="1"/>
            <a:r>
              <a:rPr lang="en-US" dirty="0"/>
              <a:t>Can consider multiple attributes such as price and volume.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050" name="Picture 2" descr="Simple Moving Average (SMA) Define and How to use it">
            <a:extLst>
              <a:ext uri="{FF2B5EF4-FFF2-40B4-BE49-F238E27FC236}">
                <a16:creationId xmlns:a16="http://schemas.microsoft.com/office/drawing/2014/main" id="{0FC0E609-3450-4886-ACBE-A6C36BE0D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845" y="2669381"/>
            <a:ext cx="4639555" cy="347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78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E323-1D47-4C7E-9769-757D8125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BTC Momentum Example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231AE-3A7D-4862-A396-B248AF10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05321-4DA1-4ACF-92DF-24994432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6</a:t>
            </a:fld>
            <a:endParaRPr lang="en-AU" dirty="0"/>
          </a:p>
        </p:txBody>
      </p:sp>
      <p:pic>
        <p:nvPicPr>
          <p:cNvPr id="15" name="Content Placeholder 14" descr="Chart, line chart&#10;&#10;Description automatically generated">
            <a:extLst>
              <a:ext uri="{FF2B5EF4-FFF2-40B4-BE49-F238E27FC236}">
                <a16:creationId xmlns:a16="http://schemas.microsoft.com/office/drawing/2014/main" id="{B02B187B-9878-4F79-8095-8D92983DA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818"/>
            <a:ext cx="8581596" cy="4351338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BBAD93-783B-472D-8415-460D06255A7E}"/>
              </a:ext>
            </a:extLst>
          </p:cNvPr>
          <p:cNvSpPr txBox="1"/>
          <p:nvPr/>
        </p:nvSpPr>
        <p:spPr>
          <a:xfrm>
            <a:off x="8581596" y="2669381"/>
            <a:ext cx="3416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Buy and Sell Thresholds.</a:t>
            </a:r>
          </a:p>
          <a:p>
            <a:endParaRPr lang="en-A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71504A-CE6F-4365-A257-ADF72870753A}"/>
              </a:ext>
            </a:extLst>
          </p:cNvPr>
          <p:cNvCxnSpPr/>
          <p:nvPr/>
        </p:nvCxnSpPr>
        <p:spPr>
          <a:xfrm>
            <a:off x="1068309" y="2625505"/>
            <a:ext cx="663619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D991A0-DCAD-429E-B78A-2CEF5B9A9A16}"/>
              </a:ext>
            </a:extLst>
          </p:cNvPr>
          <p:cNvCxnSpPr/>
          <p:nvPr/>
        </p:nvCxnSpPr>
        <p:spPr>
          <a:xfrm>
            <a:off x="1068309" y="3883937"/>
            <a:ext cx="668145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C4B1302-69D2-44A5-A9C7-4D3EC5190833}"/>
              </a:ext>
            </a:extLst>
          </p:cNvPr>
          <p:cNvSpPr/>
          <p:nvPr/>
        </p:nvSpPr>
        <p:spPr>
          <a:xfrm>
            <a:off x="2924269" y="3859155"/>
            <a:ext cx="90535" cy="952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635090-843E-4F7F-ABF9-066F97D30968}"/>
              </a:ext>
            </a:extLst>
          </p:cNvPr>
          <p:cNvSpPr/>
          <p:nvPr/>
        </p:nvSpPr>
        <p:spPr>
          <a:xfrm>
            <a:off x="6761429" y="2411379"/>
            <a:ext cx="90535" cy="95282"/>
          </a:xfrm>
          <a:prstGeom prst="ellipse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5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27302880-1FB3-4612-88CE-F7AF08EB5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818"/>
            <a:ext cx="8611708" cy="43513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80C1E27-0256-4A4D-B6FD-0CFDF3B0E7D0}"/>
              </a:ext>
            </a:extLst>
          </p:cNvPr>
          <p:cNvSpPr txBox="1"/>
          <p:nvPr/>
        </p:nvSpPr>
        <p:spPr>
          <a:xfrm>
            <a:off x="8581596" y="3534461"/>
            <a:ext cx="60975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Momentum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Moving Average used</a:t>
            </a:r>
          </a:p>
          <a:p>
            <a:r>
              <a:rPr lang="en-US" dirty="0"/>
              <a:t>as a Threshold.</a:t>
            </a:r>
          </a:p>
        </p:txBody>
      </p:sp>
      <p:pic>
        <p:nvPicPr>
          <p:cNvPr id="29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76CBCBBE-7AAE-40B3-9B24-501290C65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818"/>
            <a:ext cx="86041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6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A675-F05F-4A71-9803-05E01E19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BTC </a:t>
            </a:r>
            <a:r>
              <a:rPr lang="en-US" dirty="0"/>
              <a:t>2020/2021 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F306A-28FD-419A-B099-393CF995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C04B4-A5AB-4AE0-A528-81F78653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7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95627C-9770-4B77-80D1-6291626C1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426" y="2617360"/>
            <a:ext cx="3422374" cy="24235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5C3D23-FC93-45BA-ACB6-4D91B0A20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7348"/>
            <a:ext cx="7390787" cy="296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3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1FBC-7A2F-4BC9-BB42-4DB91380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- Crypto</a:t>
            </a:r>
            <a:endParaRPr lang="en-A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D5430F-5C63-42D3-9262-A01F48B7E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195" y="1662781"/>
            <a:ext cx="6323661" cy="42618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6DE2C-7BAE-4A6D-AC19-B323B2A9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74BF9-DDBC-446E-96A9-57DD37FD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E5DF9-BA2A-4DED-9790-ABE2DA2F14DE}"/>
              </a:ext>
            </a:extLst>
          </p:cNvPr>
          <p:cNvSpPr txBox="1"/>
          <p:nvPr/>
        </p:nvSpPr>
        <p:spPr>
          <a:xfrm>
            <a:off x="7311467" y="2553817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 months of data from 2020 at 30-minute intervals.</a:t>
            </a:r>
            <a:endParaRPr lang="en-AU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17BE6D-B44D-4A22-9178-FA1B8AD86C8B}"/>
              </a:ext>
            </a:extLst>
          </p:cNvPr>
          <p:cNvSpPr txBox="1"/>
          <p:nvPr/>
        </p:nvSpPr>
        <p:spPr>
          <a:xfrm>
            <a:off x="8757712" y="34290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LTC</a:t>
            </a:r>
          </a:p>
        </p:txBody>
      </p:sp>
    </p:spTree>
    <p:extLst>
      <p:ext uri="{BB962C8B-B14F-4D97-AF65-F5344CB8AC3E}">
        <p14:creationId xmlns:p14="http://schemas.microsoft.com/office/powerpoint/2010/main" val="78108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C20F-BF63-4169-AA56-370B2C5E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Backtesting Program - Logic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38AA7-B338-4B92-BC84-D33B6BFE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QFin UWA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D76DA-B2DC-4131-B3B7-FDE09E75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pPr/>
              <a:t>9</a:t>
            </a:fld>
            <a:endParaRPr lang="en-AU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1979B514-E88D-4BF6-831A-4EB19907A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8854"/>
          <a:stretch/>
        </p:blipFill>
        <p:spPr>
          <a:xfrm>
            <a:off x="5570127" y="1695599"/>
            <a:ext cx="6456410" cy="484982"/>
          </a:xfr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7E7736D6-53CB-467C-BDCC-A0706F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083"/>
          <a:stretch/>
        </p:blipFill>
        <p:spPr>
          <a:xfrm>
            <a:off x="5570127" y="2440949"/>
            <a:ext cx="6456410" cy="736123"/>
          </a:xfrm>
          <a:prstGeom prst="rect">
            <a:avLst/>
          </a:prstGeom>
        </p:spPr>
      </p:pic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0F752626-7426-4984-B140-C22479732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763"/>
          <a:stretch/>
        </p:blipFill>
        <p:spPr>
          <a:xfrm>
            <a:off x="5570127" y="3429000"/>
            <a:ext cx="6456410" cy="967582"/>
          </a:xfrm>
          <a:prstGeom prst="rect">
            <a:avLst/>
          </a:prstGeom>
        </p:spPr>
      </p:pic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CF9E11FC-333E-4455-961E-EA32621232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926"/>
          <a:stretch/>
        </p:blipFill>
        <p:spPr>
          <a:xfrm>
            <a:off x="5570127" y="4648510"/>
            <a:ext cx="6456410" cy="122158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B445474-26D2-472E-BE55-DEE138567B82}"/>
              </a:ext>
            </a:extLst>
          </p:cNvPr>
          <p:cNvSpPr/>
          <p:nvPr/>
        </p:nvSpPr>
        <p:spPr>
          <a:xfrm>
            <a:off x="5570127" y="2911151"/>
            <a:ext cx="6456410" cy="2659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C53C7A-1E37-4D97-8E96-2FC53707F805}"/>
              </a:ext>
            </a:extLst>
          </p:cNvPr>
          <p:cNvSpPr/>
          <p:nvPr/>
        </p:nvSpPr>
        <p:spPr>
          <a:xfrm>
            <a:off x="5570127" y="1938090"/>
            <a:ext cx="6456410" cy="2659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6FC06A-2CF2-4B17-A35F-5447DD4CE51E}"/>
              </a:ext>
            </a:extLst>
          </p:cNvPr>
          <p:cNvSpPr/>
          <p:nvPr/>
        </p:nvSpPr>
        <p:spPr>
          <a:xfrm>
            <a:off x="5570127" y="4130661"/>
            <a:ext cx="6456410" cy="2659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1BBC62-5361-4A2F-970D-694E4DA77F2A}"/>
              </a:ext>
            </a:extLst>
          </p:cNvPr>
          <p:cNvSpPr/>
          <p:nvPr/>
        </p:nvSpPr>
        <p:spPr>
          <a:xfrm>
            <a:off x="5570127" y="5604171"/>
            <a:ext cx="6456410" cy="2659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5E4193-90FC-4467-AADC-3ED09021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77" y="2381118"/>
            <a:ext cx="4035884" cy="2579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A4DDD1-C267-49E1-BAF8-0B3B3ACFB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77" y="2381118"/>
            <a:ext cx="3783012" cy="253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4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456</Words>
  <Application>Microsoft Office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Quantitative Trading Intro 2</vt:lpstr>
      <vt:lpstr>Practical Example</vt:lpstr>
      <vt:lpstr>Momentum Trading</vt:lpstr>
      <vt:lpstr>Momentum Trading – Interpretations </vt:lpstr>
      <vt:lpstr>Momentum Trading – Interpretations </vt:lpstr>
      <vt:lpstr>BTC Momentum Example</vt:lpstr>
      <vt:lpstr>Results BTC 2020/2021 </vt:lpstr>
      <vt:lpstr>The Data - Crypto</vt:lpstr>
      <vt:lpstr>Backtesting Program - Logic</vt:lpstr>
      <vt:lpstr>Gemini Backtesting</vt:lpstr>
      <vt:lpstr>Results  </vt:lpstr>
      <vt:lpstr>Try it Yourself!</vt:lpstr>
      <vt:lpstr>Results</vt:lpstr>
      <vt:lpstr>Challenge Results</vt:lpstr>
      <vt:lpstr>BTC Momentum Example</vt:lpstr>
      <vt:lpstr>Comparison With and Without Volume Filters</vt:lpstr>
      <vt:lpstr>Task: Add Volume Filter</vt:lpstr>
      <vt:lpstr>Results</vt:lpstr>
      <vt:lpstr>Thank you for coming!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Quant Trading</dc:title>
  <dc:creator>Domenico Sauta</dc:creator>
  <cp:lastModifiedBy>Kane Alexander</cp:lastModifiedBy>
  <cp:revision>31</cp:revision>
  <dcterms:created xsi:type="dcterms:W3CDTF">2021-04-06T05:42:39Z</dcterms:created>
  <dcterms:modified xsi:type="dcterms:W3CDTF">2021-10-05T05:18:47Z</dcterms:modified>
</cp:coreProperties>
</file>