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AF5FA9-143E-41F0-8724-DD7408DA06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4700D-3B79-48B4-A5CC-CF89171A4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C765-07FD-4772-879A-B1808237B269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80C1-0E3C-4D20-ABE5-AD1A07F643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5D8F5-2159-474F-95D7-61D7A54AD9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632F-238F-467F-91D6-72576C8112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745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3B56-85E3-484F-A5A0-A00E522ABD63}" type="datetimeFigureOut">
              <a:rPr lang="en-AU" smtClean="0"/>
              <a:t>9/05/2022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6A5C-17A2-49C9-84DB-7424591142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492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DE23706-3870-4FFF-AC24-5D79688F8010}"/>
              </a:ext>
            </a:extLst>
          </p:cNvPr>
          <p:cNvSpPr/>
          <p:nvPr userDrawn="1"/>
        </p:nvSpPr>
        <p:spPr>
          <a:xfrm>
            <a:off x="-1" y="6537960"/>
            <a:ext cx="12192000" cy="3200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E57AF6D-3B07-4721-BF96-385FEE451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20644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099"/>
            <a:ext cx="9144000" cy="977778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sz="5400" dirty="0">
                <a:solidFill>
                  <a:schemeClr val="bg1"/>
                </a:solidFill>
              </a:rPr>
              <a:t>Intro to Quant Trading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5485"/>
            <a:ext cx="9144000" cy="5238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dirty="0"/>
              <a:t>April 8, 2021</a:t>
            </a:r>
          </a:p>
        </p:txBody>
      </p:sp>
    </p:spTree>
    <p:extLst>
      <p:ext uri="{BB962C8B-B14F-4D97-AF65-F5344CB8AC3E}">
        <p14:creationId xmlns:p14="http://schemas.microsoft.com/office/powerpoint/2010/main" val="34768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4F86-CCB0-48E5-907B-16003F7352B9}" type="datetime1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4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E708E-EAEB-45E0-8BE3-253645E72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2F2A-CD5F-427C-B1CA-7A806A93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2251-CA3C-4F65-A4F9-8A9CBAE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39E3-4F32-4579-B700-1BFD9D6316B1}" type="datetime1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370-EF1C-483E-8808-5CD1AC7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D832-5824-4116-AF8C-F71BD484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2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-Shape 8">
            <a:extLst>
              <a:ext uri="{FF2B5EF4-FFF2-40B4-BE49-F238E27FC236}">
                <a16:creationId xmlns:a16="http://schemas.microsoft.com/office/drawing/2014/main" id="{63AD5965-2E13-4965-A45A-01B9C943EF7E}"/>
              </a:ext>
            </a:extLst>
          </p:cNvPr>
          <p:cNvSpPr/>
          <p:nvPr userDrawn="1"/>
        </p:nvSpPr>
        <p:spPr>
          <a:xfrm>
            <a:off x="-3" y="3429000"/>
            <a:ext cx="3612970" cy="3432899"/>
          </a:xfrm>
          <a:prstGeom prst="corner">
            <a:avLst>
              <a:gd name="adj1" fmla="val 9451"/>
              <a:gd name="adj2" fmla="val 98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412AF4-961A-4753-BA75-6140DA5B0189}"/>
              </a:ext>
            </a:extLst>
          </p:cNvPr>
          <p:cNvSpPr/>
          <p:nvPr userDrawn="1"/>
        </p:nvSpPr>
        <p:spPr>
          <a:xfrm flipV="1">
            <a:off x="0" y="0"/>
            <a:ext cx="12192000" cy="1343818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1847304"/>
            <a:ext cx="10515600" cy="4259582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" y="6544491"/>
            <a:ext cx="838202" cy="313508"/>
          </a:xfr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20E72B8-329D-4704-B35D-237D6C48EE10}" type="datetime1">
              <a:rPr lang="en-AU" smtClean="0"/>
              <a:t>9/05/2022</a:t>
            </a:fld>
            <a:endParaRPr lang="en-AU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 userDrawn="1"/>
        </p:nvSpPr>
        <p:spPr>
          <a:xfrm>
            <a:off x="1241513" y="6551023"/>
            <a:ext cx="1129938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/>
                </a:solidFill>
              </a:rPr>
              <a:t>QFin</a:t>
            </a:r>
            <a:r>
              <a:rPr lang="en-AU" dirty="0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 userDrawn="1"/>
        </p:nvSpPr>
        <p:spPr>
          <a:xfrm>
            <a:off x="11797936" y="6548957"/>
            <a:ext cx="394064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C842-E368-4800-8EA6-7CBFD8A5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C4FA-06F7-4872-847C-2B11C311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E11E-A225-4576-A05D-CDD20764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1B2F-5A2E-4CD6-979C-4A85A2E5B747}" type="datetime1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2E0D-C732-44E2-B1D1-E11862F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C0DB-5876-4D1B-92D7-DD0AB64F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0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E76D-4070-4594-BDD3-33EDDA26D675}" type="datetime1">
              <a:rPr lang="en-AU" smtClean="0"/>
              <a:t>9/05/2022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5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BCC5-374E-405C-B70E-A4F7C86276B2}" type="datetime1">
              <a:rPr lang="en-AU" smtClean="0"/>
              <a:t>9/05/2022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8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2117-35D4-4034-8165-2D06278B570B}" type="datetime1">
              <a:rPr lang="en-AU" smtClean="0"/>
              <a:t>9/05/2022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6C0B-0653-4A30-B649-AB4E8A0CE9CF}" type="datetime1">
              <a:rPr lang="en-AU" smtClean="0"/>
              <a:t>9/05/2022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70FE-B6D9-4187-9DB7-8B5D1B54FFBA}" type="datetime1">
              <a:rPr lang="en-AU" smtClean="0"/>
              <a:t>9/05/2022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748D-4763-4649-A209-A5EFA54628B6}" type="datetime1">
              <a:rPr lang="en-AU" smtClean="0"/>
              <a:t>9/05/2022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8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63D97-2F57-4B17-AA6F-F6A672E7E853}" type="datetime1">
              <a:rPr lang="en-AU" smtClean="0"/>
              <a:t>9/05/2022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22F3-A0EE-4EA1-A692-A562B6D712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09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8A8C8B-3E25-4DDC-9092-1082DC8AD21C}"/>
              </a:ext>
            </a:extLst>
          </p:cNvPr>
          <p:cNvSpPr/>
          <p:nvPr/>
        </p:nvSpPr>
        <p:spPr>
          <a:xfrm>
            <a:off x="0" y="2923529"/>
            <a:ext cx="12192000" cy="1002974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C7844-9307-4C24-8363-40094B214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94487"/>
            <a:ext cx="10058400" cy="10591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aytona" panose="020B0604020202020204" pitchFamily="34" charset="0"/>
              </a:rPr>
              <a:t>Team 4 Trading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B3D24-91AD-46C4-9F06-730990772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055545"/>
            <a:ext cx="10058400" cy="12827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  <a:latin typeface="Daytona" panose="020B0604030500040204" pitchFamily="34" charset="0"/>
              </a:rPr>
              <a:t>May 10, 2021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931A0C-AC01-4AEB-A05A-4C4D01FA060F}"/>
              </a:ext>
            </a:extLst>
          </p:cNvPr>
          <p:cNvSpPr txBox="1">
            <a:spLocks/>
          </p:cNvSpPr>
          <p:nvPr/>
        </p:nvSpPr>
        <p:spPr>
          <a:xfrm>
            <a:off x="0" y="6537960"/>
            <a:ext cx="2743200" cy="32784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15FA3A-4C3B-4528-BBB2-83DB65A19B94}" type="datetime1">
              <a:rPr lang="en-AU" sz="1200" smtClean="0"/>
              <a:pPr/>
              <a:t>9/05/2022</a:t>
            </a:fld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9940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E589-95E7-93B2-A334-30DDD64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 of Mean Reversion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A492-1474-9A4E-ABC1-223B6EAB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Statistical Tests</a:t>
            </a:r>
          </a:p>
          <a:p>
            <a:pPr lvl="1"/>
            <a:r>
              <a:rPr lang="en-IN" dirty="0"/>
              <a:t>Augmented Dickey Fuller :</a:t>
            </a:r>
          </a:p>
          <a:p>
            <a:pPr marL="457200" lvl="1" indent="0">
              <a:buNone/>
            </a:pPr>
            <a:r>
              <a:rPr lang="en-IN" dirty="0"/>
              <a:t>	Statistical check if time series is mean reverting or not. </a:t>
            </a:r>
          </a:p>
          <a:p>
            <a:pPr marL="457200" lvl="1" indent="0">
              <a:buNone/>
            </a:pPr>
            <a:r>
              <a:rPr lang="en-IN" dirty="0"/>
              <a:t>	P-value above 5%= mean reverting</a:t>
            </a:r>
          </a:p>
          <a:p>
            <a:pPr marL="457200" lvl="1" indent="0">
              <a:buNone/>
            </a:pPr>
            <a:r>
              <a:rPr lang="en-AU" b="1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TSLA : p-value: 0.60263, AAPL : p-value: 0.26726 ,GOOG : p-value: 0.56530</a:t>
            </a:r>
            <a:endParaRPr lang="en-IN" b="1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IN" dirty="0"/>
              <a:t>Hurst Exponent :</a:t>
            </a:r>
          </a:p>
          <a:p>
            <a:pPr marL="457200" lvl="1" indent="0">
              <a:buNone/>
            </a:pPr>
            <a:r>
              <a:rPr lang="en-IN" dirty="0"/>
              <a:t>	Statistical Measure which classify time series to: mean reverting, random walk or trending.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GOOG: random walk, AAPL and TSLA mean reverting with TSLA higher rate</a:t>
            </a:r>
          </a:p>
          <a:p>
            <a:pPr marL="457200" lvl="1" indent="0">
              <a:buNone/>
            </a:pPr>
            <a:r>
              <a:rPr lang="en-IN"/>
              <a:t>	Exact </a:t>
            </a:r>
            <a:r>
              <a:rPr lang="en-IN" dirty="0"/>
              <a:t>values in the report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093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6C57-050C-E602-A6F1-8DFD3707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Results: AAPL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86F50B8-46C6-43FC-4757-8975A214F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3" y="2458829"/>
            <a:ext cx="7815660" cy="31262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D6A77C-2342-272B-E540-C68C983E5A35}"/>
              </a:ext>
            </a:extLst>
          </p:cNvPr>
          <p:cNvSpPr txBox="1"/>
          <p:nvPr/>
        </p:nvSpPr>
        <p:spPr>
          <a:xfrm>
            <a:off x="8573077" y="245882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Buy and Hold : 168.75%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Net Profit   : 8437.4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Strategy     : 151.4%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Net Profit   : 7570.11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Longs        : 28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Sells        : 27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Shorts       : 26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Covers       : 26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--------------------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Trades : 107</a:t>
            </a:r>
          </a:p>
        </p:txBody>
      </p:sp>
    </p:spTree>
    <p:extLst>
      <p:ext uri="{BB962C8B-B14F-4D97-AF65-F5344CB8AC3E}">
        <p14:creationId xmlns:p14="http://schemas.microsoft.com/office/powerpoint/2010/main" val="148886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22C6-686A-3B72-47B5-471D9B98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Results: GOOG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454386F-FE9F-3A64-101C-44615354F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531586"/>
            <a:ext cx="7461250" cy="2984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50F71-FFA6-C320-EF55-C19135FEE0CD}"/>
              </a:ext>
            </a:extLst>
          </p:cNvPr>
          <p:cNvSpPr txBox="1"/>
          <p:nvPr/>
        </p:nvSpPr>
        <p:spPr>
          <a:xfrm>
            <a:off x="8429625" y="253158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Buy and Hold : 92.95%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Net Profit   : 4647.56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Strategy     : 59.58%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Net Profit   : 2978.85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Longs        : 19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Sells        : 18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Shorts       : 18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Covers       : 18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--------------------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Trades : 73</a:t>
            </a:r>
          </a:p>
        </p:txBody>
      </p:sp>
    </p:spTree>
    <p:extLst>
      <p:ext uri="{BB962C8B-B14F-4D97-AF65-F5344CB8AC3E}">
        <p14:creationId xmlns:p14="http://schemas.microsoft.com/office/powerpoint/2010/main" val="225256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42A4-53FA-EFCD-B805-7541B69E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Results: TSLA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94A0340-F6E8-4FC5-682A-A4592D5F2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486025"/>
            <a:ext cx="7858125" cy="31432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84538-7450-5B9E-D15E-4F93635CBEB9}"/>
              </a:ext>
            </a:extLst>
          </p:cNvPr>
          <p:cNvSpPr txBox="1"/>
          <p:nvPr/>
        </p:nvSpPr>
        <p:spPr>
          <a:xfrm>
            <a:off x="8676442" y="239862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Buy and Hold : 502.32%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Net Profit   : 25116.22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Strategy     : 734.82%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Net Profit   : 36740.77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Longs        : 23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Sells        : 22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Shorts       : 22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Covers       : 22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--------------------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Total Trades : 89</a:t>
            </a:r>
          </a:p>
        </p:txBody>
      </p:sp>
    </p:spTree>
    <p:extLst>
      <p:ext uri="{BB962C8B-B14F-4D97-AF65-F5344CB8AC3E}">
        <p14:creationId xmlns:p14="http://schemas.microsoft.com/office/powerpoint/2010/main" val="293217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413E-C6C0-4A00-9536-E6B00F15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Mean reversion trading algorithm based on 30 minute intervals</a:t>
            </a:r>
          </a:p>
          <a:p>
            <a:r>
              <a:rPr lang="en-AU" dirty="0"/>
              <a:t>A hybrid strategy based on a number of indicators</a:t>
            </a:r>
          </a:p>
          <a:p>
            <a:pPr lvl="1"/>
            <a:r>
              <a:rPr lang="en-AU" dirty="0"/>
              <a:t>Slow stochastics oscillator</a:t>
            </a:r>
          </a:p>
          <a:p>
            <a:pPr lvl="1"/>
            <a:r>
              <a:rPr lang="en-AU" dirty="0"/>
              <a:t>RSI</a:t>
            </a:r>
          </a:p>
          <a:p>
            <a:pPr lvl="1"/>
            <a:r>
              <a:rPr lang="en-AU" dirty="0"/>
              <a:t>MACD</a:t>
            </a:r>
          </a:p>
          <a:p>
            <a:r>
              <a:rPr lang="en-AU" dirty="0"/>
              <a:t>Has multistage requirements to enter the market, so often our mean reversion triggers are inactive</a:t>
            </a:r>
          </a:p>
          <a:p>
            <a:r>
              <a:rPr lang="en-AU" dirty="0"/>
              <a:t>During this time we chose to fallback on buy and hold, though this was just for illustrative purposes</a:t>
            </a:r>
          </a:p>
          <a:p>
            <a:pPr lvl="1"/>
            <a:r>
              <a:rPr lang="en-AU" dirty="0"/>
              <a:t>This could be replaced with other fallback strategies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4C6EC7-715A-4B43-B702-E7A504DB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AU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1506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086-AAE4-46FA-8919-C60E85AF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Stochastics Oscillator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97F2-40EB-48BD-8EB6-9516FFC0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Using a slow stochastic oscillator with a 14-day period and 3-day smoothing</a:t>
            </a:r>
          </a:p>
          <a:p>
            <a:r>
              <a:rPr lang="en-AU" dirty="0"/>
              <a:t>Rolling average used was flat weighted main rather than an exponentially weighted average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70CF9-34F7-0BCB-EF8B-BD6607CC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76" y="3618770"/>
            <a:ext cx="466790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6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8986-7201-4B52-8B56-BE5EB5D8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F342-8A4A-4F14-B7F5-5559B814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RSI was based on a 14-day period</a:t>
            </a:r>
          </a:p>
          <a:p>
            <a:r>
              <a:rPr lang="en-AU" dirty="0"/>
              <a:t>Used exponential weighted averages rather than flat mean as this gave us more favourable results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18C78-85FB-5592-0E4A-4113D24B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93" y="3488059"/>
            <a:ext cx="5662932" cy="26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4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2187-28C4-0E87-2C97-66FAB292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4E30-1861-880E-C5CB-499A67F4B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MACD was set to a 26-day slow window, 12-day fast window, and a 9-day signal line</a:t>
            </a:r>
          </a:p>
          <a:p>
            <a:r>
              <a:rPr lang="en-AU" dirty="0"/>
              <a:t>This indicator also used exponential moving averages for the same reasons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2F88-DF5B-FCA6-19C6-32F832BF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598" y="3718369"/>
            <a:ext cx="594443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0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77F-5C62-E290-A2B5-18A1CAFD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Two-Stage Buy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0CD3-77D1-359F-D712-284F5CD08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Both long and short positions have two stages to be triggered</a:t>
            </a:r>
          </a:p>
          <a:p>
            <a:r>
              <a:rPr lang="en-AU" dirty="0"/>
              <a:t>The first stage detects a mean reversion</a:t>
            </a:r>
          </a:p>
          <a:p>
            <a:r>
              <a:rPr lang="en-AU" dirty="0"/>
              <a:t>The second stage detects the momentum of the mean reversion changing favourably</a:t>
            </a:r>
          </a:p>
          <a:p>
            <a:r>
              <a:rPr lang="en-AU" dirty="0"/>
              <a:t>Second stage must occur after first stage has been identified</a:t>
            </a:r>
          </a:p>
          <a:p>
            <a:r>
              <a:rPr lang="en-AU" dirty="0"/>
              <a:t>All market entries occur with full account value</a:t>
            </a:r>
          </a:p>
        </p:txBody>
      </p:sp>
    </p:spTree>
    <p:extLst>
      <p:ext uri="{BB962C8B-B14F-4D97-AF65-F5344CB8AC3E}">
        <p14:creationId xmlns:p14="http://schemas.microsoft.com/office/powerpoint/2010/main" val="307249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B420-E6D1-0BA0-B2A1-9A755518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Long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C951-4647-615A-8035-040DBCD2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Long positions are made redundant by our pairing with buy and hold</a:t>
            </a:r>
          </a:p>
          <a:p>
            <a:r>
              <a:rPr lang="en-AU" dirty="0"/>
              <a:t>If paired with another fallback strategy, long position trigger would be</a:t>
            </a:r>
          </a:p>
          <a:p>
            <a:r>
              <a:rPr lang="en-AU" dirty="0"/>
              <a:t>Stage 1</a:t>
            </a:r>
          </a:p>
          <a:p>
            <a:pPr lvl="1"/>
            <a:r>
              <a:rPr lang="en-AU" dirty="0"/>
              <a:t>Stochastic K% &lt; 20</a:t>
            </a:r>
          </a:p>
          <a:p>
            <a:pPr lvl="1"/>
            <a:r>
              <a:rPr lang="en-AU" dirty="0"/>
              <a:t>Stochastic D% &lt; 20</a:t>
            </a:r>
          </a:p>
          <a:p>
            <a:pPr lvl="1"/>
            <a:r>
              <a:rPr lang="en-AU" dirty="0"/>
              <a:t>RSI  &gt; 50</a:t>
            </a:r>
          </a:p>
          <a:p>
            <a:pPr lvl="2"/>
            <a:r>
              <a:rPr lang="en-AU" dirty="0"/>
              <a:t>Used as a momentum indicator not a mean diversion indicator</a:t>
            </a:r>
          </a:p>
          <a:p>
            <a:pPr lvl="1"/>
            <a:r>
              <a:rPr lang="en-AU" dirty="0"/>
              <a:t>Last interval close must be above a 100-day exponential weighted average</a:t>
            </a:r>
          </a:p>
          <a:p>
            <a:r>
              <a:rPr lang="en-AU" dirty="0"/>
              <a:t>Stage 2</a:t>
            </a:r>
          </a:p>
          <a:p>
            <a:pPr lvl="1"/>
            <a:r>
              <a:rPr lang="en-AU" dirty="0"/>
              <a:t>MACD crossing signal line</a:t>
            </a:r>
          </a:p>
          <a:p>
            <a:pPr lvl="1"/>
            <a:r>
              <a:rPr lang="en-AU" dirty="0"/>
              <a:t>If either stochastic indicator reaches 80, stage 1 is reset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509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2F2C-8A69-80D2-D355-3550A5FC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699B-AA8A-BB5B-ED77-4C180231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Stage 1</a:t>
            </a:r>
          </a:p>
          <a:p>
            <a:pPr lvl="1"/>
            <a:r>
              <a:rPr lang="en-AU" dirty="0"/>
              <a:t>Stochastic K% &gt; 80</a:t>
            </a:r>
          </a:p>
          <a:p>
            <a:pPr lvl="1"/>
            <a:r>
              <a:rPr lang="en-AU" dirty="0"/>
              <a:t>Stochastic D% &gt; 80</a:t>
            </a:r>
          </a:p>
          <a:p>
            <a:pPr lvl="1"/>
            <a:r>
              <a:rPr lang="en-AU" dirty="0"/>
              <a:t>RSI &lt; 50</a:t>
            </a:r>
          </a:p>
          <a:p>
            <a:pPr lvl="2"/>
            <a:r>
              <a:rPr lang="en-AU" dirty="0"/>
              <a:t>Used as a momentum indicator not a mean diversion indicator</a:t>
            </a:r>
          </a:p>
          <a:p>
            <a:pPr lvl="1"/>
            <a:r>
              <a:rPr lang="en-AU" dirty="0"/>
              <a:t>Last interval close must be lower than 100-day exponential moving average</a:t>
            </a:r>
          </a:p>
          <a:p>
            <a:r>
              <a:rPr lang="en-AU" dirty="0"/>
              <a:t>Stage 2</a:t>
            </a:r>
          </a:p>
          <a:p>
            <a:pPr lvl="1"/>
            <a:r>
              <a:rPr lang="en-AU" dirty="0"/>
              <a:t>MACD crossing signal line</a:t>
            </a:r>
          </a:p>
          <a:p>
            <a:pPr lvl="1"/>
            <a:r>
              <a:rPr lang="en-AU" dirty="0"/>
              <a:t>If either stochastic indicator reaches 20, stage 1 is reset</a:t>
            </a:r>
          </a:p>
        </p:txBody>
      </p:sp>
    </p:spTree>
    <p:extLst>
      <p:ext uri="{BB962C8B-B14F-4D97-AF65-F5344CB8AC3E}">
        <p14:creationId xmlns:p14="http://schemas.microsoft.com/office/powerpoint/2010/main" val="217895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27AA-D5E6-25CD-77E8-3A617F47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Exiting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CE78-D1A2-B1E9-4EBC-294024C8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long positions (redundant with buy and hold fallback)</a:t>
            </a:r>
          </a:p>
          <a:p>
            <a:pPr lvl="1"/>
            <a:r>
              <a:rPr lang="en-AU" dirty="0"/>
              <a:t>RSI &lt; 40 (indicating mean reversion) or if the MACD crosses the signal line again</a:t>
            </a:r>
          </a:p>
          <a:p>
            <a:pPr lvl="1"/>
            <a:r>
              <a:rPr lang="en-A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stoploss </a:t>
            </a:r>
            <a:r>
              <a:rPr lang="en-AU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</a:t>
            </a:r>
            <a:r>
              <a:rPr lang="en-AU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0.0025</a:t>
            </a:r>
            <a:r>
              <a:rPr lang="en-A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AU" dirty="0"/>
              <a:t>Stoploss for short positions</a:t>
            </a:r>
          </a:p>
          <a:p>
            <a:pPr lvl="1"/>
            <a:r>
              <a:rPr lang="en-AU" dirty="0"/>
              <a:t>RSI &gt; 60 (indicating mean reversion) or if the MACD crosses the signal line again</a:t>
            </a:r>
          </a:p>
          <a:p>
            <a:pPr lvl="1"/>
            <a:r>
              <a:rPr lang="en-A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stoploss </a:t>
            </a:r>
            <a:r>
              <a:rPr lang="en-AU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price</a:t>
            </a:r>
            <a:r>
              <a:rPr lang="en-AU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A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AU" dirty="0">
                <a:solidFill>
                  <a:srgbClr val="FF79C6"/>
                </a:solidFill>
                <a:latin typeface="Consolas" panose="020B0609020204030204" pitchFamily="49" charset="0"/>
              </a:rPr>
              <a:t>+</a:t>
            </a:r>
            <a:r>
              <a:rPr lang="en-AU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0.0025</a:t>
            </a:r>
            <a:r>
              <a:rPr lang="en-A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A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8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728</TotalTime>
  <Words>604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Daytona</vt:lpstr>
      <vt:lpstr>Office Theme</vt:lpstr>
      <vt:lpstr>Team 4 Trading Algorithm</vt:lpstr>
      <vt:lpstr>Overview</vt:lpstr>
      <vt:lpstr>Stochastics Oscillator</vt:lpstr>
      <vt:lpstr>RSI</vt:lpstr>
      <vt:lpstr>MACD</vt:lpstr>
      <vt:lpstr>Two-Stage Buy Trigger</vt:lpstr>
      <vt:lpstr>Long Position</vt:lpstr>
      <vt:lpstr>Short Position</vt:lpstr>
      <vt:lpstr>Exiting Positions</vt:lpstr>
      <vt:lpstr>Strength of Mean Reversion</vt:lpstr>
      <vt:lpstr>Results: AAPL</vt:lpstr>
      <vt:lpstr>Results: GOOG</vt:lpstr>
      <vt:lpstr>Results: TSLA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Quant Trading</dc:title>
  <dc:creator>Domenico Sauta</dc:creator>
  <cp:lastModifiedBy>Talin Taparia (22298002)</cp:lastModifiedBy>
  <cp:revision>24</cp:revision>
  <dcterms:created xsi:type="dcterms:W3CDTF">2021-04-06T05:42:39Z</dcterms:created>
  <dcterms:modified xsi:type="dcterms:W3CDTF">2022-05-09T14:09:35Z</dcterms:modified>
</cp:coreProperties>
</file>