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64" r:id="rId4"/>
    <p:sldId id="263" r:id="rId5"/>
    <p:sldId id="260" r:id="rId6"/>
    <p:sldId id="265" r:id="rId7"/>
    <p:sldId id="266" r:id="rId8"/>
    <p:sldId id="267" r:id="rId9"/>
    <p:sldId id="261" r:id="rId10"/>
    <p:sldId id="268" r:id="rId11"/>
    <p:sldId id="262"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14" y="18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F5FA9-143E-41F0-8724-DD7408DA0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99E4700D-3B79-48B4-A5CC-CF89171A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EC765-07FD-4772-879A-B1808237B269}" type="datetimeFigureOut">
              <a:rPr lang="en-AU" smtClean="0"/>
              <a:t>15/03/2022</a:t>
            </a:fld>
            <a:endParaRPr lang="en-AU"/>
          </a:p>
        </p:txBody>
      </p:sp>
      <p:sp>
        <p:nvSpPr>
          <p:cNvPr id="4" name="Footer Placeholder 3">
            <a:extLst>
              <a:ext uri="{FF2B5EF4-FFF2-40B4-BE49-F238E27FC236}">
                <a16:creationId xmlns:a16="http://schemas.microsoft.com/office/drawing/2014/main" id="{DEF180C1-0E3C-4D20-ABE5-AD1A07F643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DD15D8F5-2159-474F-95D7-61D7A54AD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D632F-238F-467F-91D6-72576C8112DE}" type="slidenum">
              <a:rPr lang="en-AU" smtClean="0"/>
              <a:t>‹#›</a:t>
            </a:fld>
            <a:endParaRPr lang="en-AU"/>
          </a:p>
        </p:txBody>
      </p:sp>
    </p:spTree>
    <p:extLst>
      <p:ext uri="{BB962C8B-B14F-4D97-AF65-F5344CB8AC3E}">
        <p14:creationId xmlns:p14="http://schemas.microsoft.com/office/powerpoint/2010/main" val="3036745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B56-85E3-484F-A5A0-A00E522ABD63}" type="datetimeFigureOut">
              <a:rPr lang="en-AU" smtClean="0"/>
              <a:t>15/03/2022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6A5C-17A2-49C9-84DB-7424591142D5}" type="slidenum">
              <a:rPr lang="en-AU" smtClean="0"/>
              <a:t>‹#›</a:t>
            </a:fld>
            <a:endParaRPr lang="en-AU"/>
          </a:p>
        </p:txBody>
      </p:sp>
    </p:spTree>
    <p:extLst>
      <p:ext uri="{BB962C8B-B14F-4D97-AF65-F5344CB8AC3E}">
        <p14:creationId xmlns:p14="http://schemas.microsoft.com/office/powerpoint/2010/main" val="1555492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E23706-3870-4FFF-AC24-5D79688F8010}"/>
              </a:ext>
            </a:extLst>
          </p:cNvPr>
          <p:cNvSpPr/>
          <p:nvPr userDrawn="1"/>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p:nvPr>
        </p:nvSpPr>
        <p:spPr>
          <a:xfrm>
            <a:off x="1524000" y="2309099"/>
            <a:ext cx="9144000" cy="977778"/>
          </a:xfrm>
        </p:spPr>
        <p:txBody>
          <a:bodyPr>
            <a:normAutofit/>
          </a:bodyPr>
          <a:lstStyle>
            <a:lvl1pPr algn="ctr">
              <a:defRPr>
                <a:solidFill>
                  <a:schemeClr val="bg1">
                    <a:lumMod val="95000"/>
                  </a:schemeClr>
                </a:solidFill>
              </a:defRPr>
            </a:lvl1pPr>
          </a:lstStyle>
          <a:p>
            <a:r>
              <a:rPr lang="en-AU" sz="5400" dirty="0">
                <a:solidFill>
                  <a:schemeClr val="bg1"/>
                </a:solidFill>
              </a:rPr>
              <a:t>Intro to Quant Trading</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p:nvPr>
        </p:nvSpPr>
        <p:spPr>
          <a:xfrm>
            <a:off x="1524000" y="3405485"/>
            <a:ext cx="9144000" cy="523875"/>
          </a:xfrm>
        </p:spPr>
        <p:txBody>
          <a:bodyPr/>
          <a:lstStyle>
            <a:lvl1pPr marL="0" indent="0" algn="ctr">
              <a:buNone/>
              <a:defRPr>
                <a:solidFill>
                  <a:schemeClr val="bg1">
                    <a:lumMod val="95000"/>
                  </a:schemeClr>
                </a:solidFill>
              </a:defRPr>
            </a:lvl1pPr>
          </a:lstStyle>
          <a:p>
            <a:r>
              <a:rPr lang="en-AU" dirty="0"/>
              <a:t>April 8, 2021</a:t>
            </a:r>
          </a:p>
        </p:txBody>
      </p:sp>
    </p:spTree>
    <p:extLst>
      <p:ext uri="{BB962C8B-B14F-4D97-AF65-F5344CB8AC3E}">
        <p14:creationId xmlns:p14="http://schemas.microsoft.com/office/powerpoint/2010/main" val="347682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4BB64F86-CCB0-48E5-907B-16003F7352B9}" type="datetime1">
              <a:rPr lang="en-AU" smtClean="0"/>
              <a:t>15/03/2022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8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E708E-EAEB-45E0-8BE3-253645E72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0F2F2A-CD5F-427C-B1CA-7A806A93C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352251-CA3C-4F65-A4F9-8A9CBAE62BA1}"/>
              </a:ext>
            </a:extLst>
          </p:cNvPr>
          <p:cNvSpPr>
            <a:spLocks noGrp="1"/>
          </p:cNvSpPr>
          <p:nvPr>
            <p:ph type="dt" sz="half" idx="10"/>
          </p:nvPr>
        </p:nvSpPr>
        <p:spPr/>
        <p:txBody>
          <a:bodyPr/>
          <a:lstStyle/>
          <a:p>
            <a:fld id="{F94139E3-4F32-4579-B700-1BFD9D6316B1}" type="datetime1">
              <a:rPr lang="en-AU" smtClean="0"/>
              <a:t>15/03/2022</a:t>
            </a:fld>
            <a:endParaRPr lang="en-AU"/>
          </a:p>
        </p:txBody>
      </p:sp>
      <p:sp>
        <p:nvSpPr>
          <p:cNvPr id="5" name="Footer Placeholder 4">
            <a:extLst>
              <a:ext uri="{FF2B5EF4-FFF2-40B4-BE49-F238E27FC236}">
                <a16:creationId xmlns:a16="http://schemas.microsoft.com/office/drawing/2014/main" id="{D7906370-EF1C-483E-8808-5CD1AC75B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05D832-5824-4116-AF8C-F71BD4847074}"/>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3072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userDrawn="1"/>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Top Corners Rounded 7">
            <a:extLst>
              <a:ext uri="{FF2B5EF4-FFF2-40B4-BE49-F238E27FC236}">
                <a16:creationId xmlns:a16="http://schemas.microsoft.com/office/drawing/2014/main" id="{AB412AF4-961A-4753-BA75-6140DA5B0189}"/>
              </a:ext>
            </a:extLst>
          </p:cNvPr>
          <p:cNvSpPr/>
          <p:nvPr userDrawn="1"/>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220E72B8-329D-4704-B35D-237D6C48EE10}" type="datetime1">
              <a:rPr lang="en-AU" smtClean="0"/>
              <a:t>15/03/2022</a:t>
            </a:fld>
            <a:endParaRPr lang="en-AU" dirty="0"/>
          </a:p>
        </p:txBody>
      </p:sp>
      <p:sp>
        <p:nvSpPr>
          <p:cNvPr id="11" name="Footer Placeholder 9">
            <a:extLst>
              <a:ext uri="{FF2B5EF4-FFF2-40B4-BE49-F238E27FC236}">
                <a16:creationId xmlns:a16="http://schemas.microsoft.com/office/drawing/2014/main" id="{250345E9-9C9F-430B-A135-B7F79ACE7197}"/>
              </a:ext>
            </a:extLst>
          </p:cNvPr>
          <p:cNvSpPr txBox="1">
            <a:spLocks/>
          </p:cNvSpPr>
          <p:nvPr userDrawn="1"/>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a:solidFill>
                  <a:schemeClr val="bg1"/>
                </a:solidFill>
              </a:rPr>
              <a:t>QFin</a:t>
            </a:r>
            <a:r>
              <a:rPr lang="en-AU" dirty="0">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userDrawn="1"/>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dirty="0">
              <a:solidFill>
                <a:schemeClr val="bg1">
                  <a:lumMod val="95000"/>
                </a:schemeClr>
              </a:solidFill>
            </a:endParaRPr>
          </a:p>
        </p:txBody>
      </p:sp>
    </p:spTree>
    <p:extLst>
      <p:ext uri="{BB962C8B-B14F-4D97-AF65-F5344CB8AC3E}">
        <p14:creationId xmlns:p14="http://schemas.microsoft.com/office/powerpoint/2010/main" val="16822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842-E368-4800-8EA6-7CBFD8A5B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36BC4FA-06F7-4872-847C-2B11C3110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0E11E-A225-4576-A05D-CDD2076472CD}"/>
              </a:ext>
            </a:extLst>
          </p:cNvPr>
          <p:cNvSpPr>
            <a:spLocks noGrp="1"/>
          </p:cNvSpPr>
          <p:nvPr>
            <p:ph type="dt" sz="half" idx="10"/>
          </p:nvPr>
        </p:nvSpPr>
        <p:spPr/>
        <p:txBody>
          <a:bodyPr/>
          <a:lstStyle/>
          <a:p>
            <a:fld id="{AF151B2F-5A2E-4CD6-979C-4A85A2E5B747}" type="datetime1">
              <a:rPr lang="en-AU" smtClean="0"/>
              <a:t>15/03/2022</a:t>
            </a:fld>
            <a:endParaRPr lang="en-AU"/>
          </a:p>
        </p:txBody>
      </p:sp>
      <p:sp>
        <p:nvSpPr>
          <p:cNvPr id="5" name="Footer Placeholder 4">
            <a:extLst>
              <a:ext uri="{FF2B5EF4-FFF2-40B4-BE49-F238E27FC236}">
                <a16:creationId xmlns:a16="http://schemas.microsoft.com/office/drawing/2014/main" id="{9ECE2E0D-C732-44E2-B1D1-E11862F9D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FCC0DB-5876-4D1B-92D7-DD0AB64F90E2}"/>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170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CED6E76D-4070-4594-BDD3-33EDDA26D675}" type="datetime1">
              <a:rPr lang="en-AU" smtClean="0"/>
              <a:t>15/03/2022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10754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DAADBCC5-374E-405C-B70E-A4F7C86276B2}" type="datetime1">
              <a:rPr lang="en-AU" smtClean="0"/>
              <a:t>15/03/2022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415881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24E72117-35D4-4034-8165-2D06278B570B}" type="datetime1">
              <a:rPr lang="en-AU" smtClean="0"/>
              <a:t>15/03/2022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826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A2526C0B-0653-4A30-B649-AB4E8A0CE9CF}" type="datetime1">
              <a:rPr lang="en-AU" smtClean="0"/>
              <a:t>15/03/2022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13575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F00670FE-B6D9-4187-9DB7-8B5D1B54FFBA}" type="datetime1">
              <a:rPr lang="en-AU" smtClean="0"/>
              <a:t>15/03/2022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259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3335748D-4763-4649-A209-A5EFA54628B6}" type="datetime1">
              <a:rPr lang="en-AU" smtClean="0"/>
              <a:t>15/03/2022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4808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3D97-2F57-4B17-AA6F-F6A672E7E853}" type="datetime1">
              <a:rPr lang="en-AU" smtClean="0"/>
              <a:t>15/03/2022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D22F3-A0EE-4EA1-A692-A562B6D71238}" type="slidenum">
              <a:rPr lang="en-AU" smtClean="0"/>
              <a:t>‹#›</a:t>
            </a:fld>
            <a:endParaRPr lang="en-AU"/>
          </a:p>
        </p:txBody>
      </p:sp>
    </p:spTree>
    <p:extLst>
      <p:ext uri="{BB962C8B-B14F-4D97-AF65-F5344CB8AC3E}">
        <p14:creationId xmlns:p14="http://schemas.microsoft.com/office/powerpoint/2010/main" val="374609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8A8C8B-3E25-4DDC-9092-1082DC8AD21C}"/>
              </a:ext>
            </a:extLst>
          </p:cNvPr>
          <p:cNvSpPr/>
          <p:nvPr/>
        </p:nvSpPr>
        <p:spPr>
          <a:xfrm>
            <a:off x="0" y="2923529"/>
            <a:ext cx="12192000" cy="100297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80C7844-9307-4C24-8363-40094B214FC1}"/>
              </a:ext>
            </a:extLst>
          </p:cNvPr>
          <p:cNvSpPr>
            <a:spLocks noGrp="1"/>
          </p:cNvSpPr>
          <p:nvPr>
            <p:ph type="ctrTitle"/>
          </p:nvPr>
        </p:nvSpPr>
        <p:spPr>
          <a:xfrm>
            <a:off x="1066800" y="2722770"/>
            <a:ext cx="10058400" cy="1059157"/>
          </a:xfrm>
          <a:effectLst>
            <a:outerShdw blurRad="50800" dist="38100" dir="5400000" algn="t" rotWithShape="0">
              <a:prstClr val="black">
                <a:alpha val="40000"/>
              </a:prstClr>
            </a:outerShdw>
          </a:effectLst>
        </p:spPr>
        <p:txBody>
          <a:bodyPr vert="horz" lIns="91440" tIns="45720" rIns="91440" bIns="45720" rtlCol="0" anchor="b">
            <a:normAutofit fontScale="90000"/>
          </a:bodyPr>
          <a:lstStyle/>
          <a:p>
            <a:r>
              <a:rPr lang="en-US" sz="4800" dirty="0">
                <a:solidFill>
                  <a:srgbClr val="FFFFFF"/>
                </a:solidFill>
                <a:effectLst>
                  <a:outerShdw blurRad="50800" dist="38100" dir="8100000" algn="tr" rotWithShape="0">
                    <a:prstClr val="black">
                      <a:alpha val="40000"/>
                    </a:prstClr>
                  </a:outerShdw>
                </a:effectLst>
                <a:latin typeface="Daytona" panose="020B0604020202020204" pitchFamily="34" charset="0"/>
              </a:rPr>
              <a:t>Trading Team Project Sem-1 2022</a:t>
            </a:r>
          </a:p>
        </p:txBody>
      </p:sp>
      <p:sp>
        <p:nvSpPr>
          <p:cNvPr id="3" name="Subtitle 2">
            <a:extLst>
              <a:ext uri="{FF2B5EF4-FFF2-40B4-BE49-F238E27FC236}">
                <a16:creationId xmlns:a16="http://schemas.microsoft.com/office/drawing/2014/main" id="{231B3D24-91AD-46C4-9F06-7309907720D2}"/>
              </a:ext>
            </a:extLst>
          </p:cNvPr>
          <p:cNvSpPr>
            <a:spLocks noGrp="1"/>
          </p:cNvSpPr>
          <p:nvPr>
            <p:ph type="subTitle" idx="1"/>
          </p:nvPr>
        </p:nvSpPr>
        <p:spPr>
          <a:xfrm>
            <a:off x="1066800" y="4055545"/>
            <a:ext cx="10058400" cy="1282707"/>
          </a:xfrm>
          <a:effectLst>
            <a:outerShdw blurRad="50800" dist="38100" dir="5400000" algn="t"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Daytona" panose="020B0604030500040204" pitchFamily="34" charset="0"/>
              </a:rPr>
              <a:t>March 16th, 2022</a:t>
            </a:r>
          </a:p>
        </p:txBody>
      </p:sp>
      <p:sp>
        <p:nvSpPr>
          <p:cNvPr id="12" name="Date Placeholder 3">
            <a:extLst>
              <a:ext uri="{FF2B5EF4-FFF2-40B4-BE49-F238E27FC236}">
                <a16:creationId xmlns:a16="http://schemas.microsoft.com/office/drawing/2014/main" id="{1F931A0C-AC01-4AEB-A05A-4C4D01FA060F}"/>
              </a:ext>
            </a:extLst>
          </p:cNvPr>
          <p:cNvSpPr txBox="1">
            <a:spLocks/>
          </p:cNvSpPr>
          <p:nvPr/>
        </p:nvSpPr>
        <p:spPr>
          <a:xfrm>
            <a:off x="0" y="6537960"/>
            <a:ext cx="2743200" cy="327841"/>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dirty="0"/>
              <a:t>16/03/2022</a:t>
            </a:r>
          </a:p>
        </p:txBody>
      </p:sp>
    </p:spTree>
    <p:extLst>
      <p:ext uri="{BB962C8B-B14F-4D97-AF65-F5344CB8AC3E}">
        <p14:creationId xmlns:p14="http://schemas.microsoft.com/office/powerpoint/2010/main" val="399940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DE75-3E6A-4776-B948-7429DA1B3C90}"/>
              </a:ext>
            </a:extLst>
          </p:cNvPr>
          <p:cNvSpPr>
            <a:spLocks noGrp="1"/>
          </p:cNvSpPr>
          <p:nvPr>
            <p:ph type="title"/>
          </p:nvPr>
        </p:nvSpPr>
        <p:spPr/>
        <p:txBody>
          <a:bodyPr/>
          <a:lstStyle/>
          <a:p>
            <a:r>
              <a:rPr lang="en-AU" dirty="0"/>
              <a:t>Code Walkthrough</a:t>
            </a:r>
          </a:p>
        </p:txBody>
      </p:sp>
      <p:sp>
        <p:nvSpPr>
          <p:cNvPr id="3" name="Content Placeholder 2">
            <a:extLst>
              <a:ext uri="{FF2B5EF4-FFF2-40B4-BE49-F238E27FC236}">
                <a16:creationId xmlns:a16="http://schemas.microsoft.com/office/drawing/2014/main" id="{EB1321FE-D2B8-4856-9AE8-E7C60B132FF4}"/>
              </a:ext>
            </a:extLst>
          </p:cNvPr>
          <p:cNvSpPr>
            <a:spLocks noGrp="1"/>
          </p:cNvSpPr>
          <p:nvPr>
            <p:ph idx="1"/>
          </p:nvPr>
        </p:nvSpPr>
        <p:spPr/>
        <p:txBody>
          <a:bodyPr/>
          <a:lstStyle/>
          <a:p>
            <a:pPr marL="0" indent="0">
              <a:buNone/>
            </a:pPr>
            <a:r>
              <a:rPr lang="en-AU" dirty="0"/>
              <a:t>Here I’ll give a walkthrough of the skeleton code that I’ve given you. I would recommend reading through it at the same time on your computers. Most of it is fairly well documented, but if you need any help understanding anything please reach out to me.</a:t>
            </a:r>
          </a:p>
        </p:txBody>
      </p:sp>
    </p:spTree>
    <p:extLst>
      <p:ext uri="{BB962C8B-B14F-4D97-AF65-F5344CB8AC3E}">
        <p14:creationId xmlns:p14="http://schemas.microsoft.com/office/powerpoint/2010/main" val="194420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5161-F0A5-4BDB-9483-42E1C006804A}"/>
              </a:ext>
            </a:extLst>
          </p:cNvPr>
          <p:cNvSpPr>
            <a:spLocks noGrp="1"/>
          </p:cNvSpPr>
          <p:nvPr>
            <p:ph type="title"/>
          </p:nvPr>
        </p:nvSpPr>
        <p:spPr/>
        <p:txBody>
          <a:bodyPr/>
          <a:lstStyle/>
          <a:p>
            <a:r>
              <a:rPr lang="en-AU" dirty="0"/>
              <a:t>Project Details</a:t>
            </a:r>
          </a:p>
        </p:txBody>
      </p:sp>
      <p:sp>
        <p:nvSpPr>
          <p:cNvPr id="3" name="Content Placeholder 2">
            <a:extLst>
              <a:ext uri="{FF2B5EF4-FFF2-40B4-BE49-F238E27FC236}">
                <a16:creationId xmlns:a16="http://schemas.microsoft.com/office/drawing/2014/main" id="{A122FA3A-4F74-4CFB-9512-97448506F8E3}"/>
              </a:ext>
            </a:extLst>
          </p:cNvPr>
          <p:cNvSpPr>
            <a:spLocks noGrp="1"/>
          </p:cNvSpPr>
          <p:nvPr>
            <p:ph idx="1"/>
          </p:nvPr>
        </p:nvSpPr>
        <p:spPr/>
        <p:txBody>
          <a:bodyPr>
            <a:normAutofit/>
          </a:bodyPr>
          <a:lstStyle/>
          <a:p>
            <a:pPr marL="0" indent="0">
              <a:buNone/>
            </a:pPr>
            <a:r>
              <a:rPr lang="en-US" dirty="0"/>
              <a:t>Project Details:</a:t>
            </a:r>
          </a:p>
          <a:p>
            <a:r>
              <a:rPr lang="en-US" dirty="0"/>
              <a:t>Within your team, your goal is to build a trading strategy based on Mean Reversion</a:t>
            </a:r>
          </a:p>
          <a:p>
            <a:r>
              <a:rPr lang="en-US" dirty="0"/>
              <a:t>Fees: $10 per trade flat rate, buy and sell.</a:t>
            </a:r>
          </a:p>
          <a:p>
            <a:r>
              <a:rPr lang="en-US" dirty="0"/>
              <a:t>Starting Balance: $5,000</a:t>
            </a:r>
          </a:p>
          <a:p>
            <a:r>
              <a:rPr lang="en-US" dirty="0"/>
              <a:t>Data Resolution: 1 minute data will be tested</a:t>
            </a:r>
          </a:p>
          <a:p>
            <a:r>
              <a:rPr lang="en-US" dirty="0"/>
              <a:t>Data Source: Will be tested on random stocks in Top 500 American Companies.</a:t>
            </a:r>
          </a:p>
        </p:txBody>
      </p:sp>
    </p:spTree>
    <p:extLst>
      <p:ext uri="{BB962C8B-B14F-4D97-AF65-F5344CB8AC3E}">
        <p14:creationId xmlns:p14="http://schemas.microsoft.com/office/powerpoint/2010/main" val="155137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413E-C6C0-4A00-9536-E6B00F15397A}"/>
              </a:ext>
            </a:extLst>
          </p:cNvPr>
          <p:cNvSpPr>
            <a:spLocks noGrp="1"/>
          </p:cNvSpPr>
          <p:nvPr>
            <p:ph idx="1"/>
          </p:nvPr>
        </p:nvSpPr>
        <p:spPr/>
        <p:txBody>
          <a:bodyPr/>
          <a:lstStyle/>
          <a:p>
            <a:r>
              <a:rPr lang="en-AU" dirty="0"/>
              <a:t>Start of the Project</a:t>
            </a:r>
          </a:p>
          <a:p>
            <a:pPr lvl="1"/>
            <a:r>
              <a:rPr lang="en-AU" dirty="0"/>
              <a:t>Today!</a:t>
            </a:r>
          </a:p>
          <a:p>
            <a:r>
              <a:rPr lang="en-AU" dirty="0"/>
              <a:t>Due Date</a:t>
            </a:r>
          </a:p>
          <a:p>
            <a:pPr lvl="1"/>
            <a:r>
              <a:rPr lang="en-AU" dirty="0"/>
              <a:t>Study Week (Week 8). Roughly 24</a:t>
            </a:r>
            <a:r>
              <a:rPr lang="en-AU" baseline="30000" dirty="0"/>
              <a:t>th</a:t>
            </a:r>
            <a:r>
              <a:rPr lang="en-AU" dirty="0"/>
              <a:t> April</a:t>
            </a:r>
          </a:p>
          <a:p>
            <a:r>
              <a:rPr lang="en-AU" dirty="0"/>
              <a:t>Midway Meeting</a:t>
            </a:r>
          </a:p>
          <a:p>
            <a:pPr lvl="1"/>
            <a:r>
              <a:rPr lang="en-AU" dirty="0"/>
              <a:t>Sometime in Week 5 (According to availability)</a:t>
            </a:r>
          </a:p>
        </p:txBody>
      </p:sp>
      <p:sp>
        <p:nvSpPr>
          <p:cNvPr id="7" name="Title 1">
            <a:extLst>
              <a:ext uri="{FF2B5EF4-FFF2-40B4-BE49-F238E27FC236}">
                <a16:creationId xmlns:a16="http://schemas.microsoft.com/office/drawing/2014/main" id="{EE4C6EC7-715A-4B43-B702-E7A504DBB017}"/>
              </a:ext>
            </a:extLst>
          </p:cNvPr>
          <p:cNvSpPr>
            <a:spLocks noGrp="1"/>
          </p:cNvSpPr>
          <p:nvPr>
            <p:ph type="title"/>
          </p:nvPr>
        </p:nvSpPr>
        <p:spPr>
          <a:xfrm>
            <a:off x="838200" y="18255"/>
            <a:ext cx="10515600" cy="1325563"/>
          </a:xfrm>
        </p:spPr>
        <p:txBody>
          <a:bodyPr/>
          <a:lstStyle/>
          <a:p>
            <a:r>
              <a:rPr lang="en-AU" dirty="0"/>
              <a:t>Timeline of the Project</a:t>
            </a:r>
          </a:p>
        </p:txBody>
      </p:sp>
    </p:spTree>
    <p:extLst>
      <p:ext uri="{BB962C8B-B14F-4D97-AF65-F5344CB8AC3E}">
        <p14:creationId xmlns:p14="http://schemas.microsoft.com/office/powerpoint/2010/main" val="261506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086-AAE4-46FA-8919-C60E85AF8E78}"/>
              </a:ext>
            </a:extLst>
          </p:cNvPr>
          <p:cNvSpPr>
            <a:spLocks noGrp="1"/>
          </p:cNvSpPr>
          <p:nvPr>
            <p:ph type="title"/>
          </p:nvPr>
        </p:nvSpPr>
        <p:spPr/>
        <p:txBody>
          <a:bodyPr/>
          <a:lstStyle/>
          <a:p>
            <a:r>
              <a:rPr lang="en-AU" dirty="0"/>
              <a:t>What is Mean Reversion?</a:t>
            </a:r>
          </a:p>
        </p:txBody>
      </p:sp>
      <p:sp>
        <p:nvSpPr>
          <p:cNvPr id="3" name="Content Placeholder 2">
            <a:extLst>
              <a:ext uri="{FF2B5EF4-FFF2-40B4-BE49-F238E27FC236}">
                <a16:creationId xmlns:a16="http://schemas.microsoft.com/office/drawing/2014/main" id="{702697F2-40EB-48BD-8EB6-9516FFC0F8B6}"/>
              </a:ext>
            </a:extLst>
          </p:cNvPr>
          <p:cNvSpPr>
            <a:spLocks noGrp="1"/>
          </p:cNvSpPr>
          <p:nvPr>
            <p:ph idx="1"/>
          </p:nvPr>
        </p:nvSpPr>
        <p:spPr/>
        <p:txBody>
          <a:bodyPr>
            <a:normAutofit/>
          </a:bodyPr>
          <a:lstStyle/>
          <a:p>
            <a:pPr marL="0" indent="0">
              <a:buNone/>
            </a:pPr>
            <a:r>
              <a:rPr lang="en-US" sz="2400" dirty="0"/>
              <a:t>‘Mean reversion, or reversion to the mean, is a theory used in finance that suggests that asset price volatility and historical returns eventually will revert to the long-run mean or average level of the entire dataset.’</a:t>
            </a:r>
          </a:p>
          <a:p>
            <a:pPr marL="0" indent="0" algn="ctr">
              <a:buNone/>
            </a:pPr>
            <a:r>
              <a:rPr lang="en-US" sz="2400" dirty="0"/>
              <a:t>- Investopedia</a:t>
            </a:r>
            <a:endParaRPr lang="en-AU" sz="2400" dirty="0"/>
          </a:p>
        </p:txBody>
      </p:sp>
      <p:pic>
        <p:nvPicPr>
          <p:cNvPr id="5" name="Picture 4" descr="Chart, line chart&#10;&#10;Description automatically generated">
            <a:extLst>
              <a:ext uri="{FF2B5EF4-FFF2-40B4-BE49-F238E27FC236}">
                <a16:creationId xmlns:a16="http://schemas.microsoft.com/office/drawing/2014/main" id="{C74DEEAC-8ADA-41D8-8610-421F0A1B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7" y="3429000"/>
            <a:ext cx="6579265" cy="3041783"/>
          </a:xfrm>
          <a:prstGeom prst="rect">
            <a:avLst/>
          </a:prstGeom>
        </p:spPr>
      </p:pic>
    </p:spTree>
    <p:extLst>
      <p:ext uri="{BB962C8B-B14F-4D97-AF65-F5344CB8AC3E}">
        <p14:creationId xmlns:p14="http://schemas.microsoft.com/office/powerpoint/2010/main" val="125396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A355-ED77-4FD1-90F3-3EF30ED16811}"/>
              </a:ext>
            </a:extLst>
          </p:cNvPr>
          <p:cNvSpPr>
            <a:spLocks noGrp="1"/>
          </p:cNvSpPr>
          <p:nvPr>
            <p:ph type="title"/>
          </p:nvPr>
        </p:nvSpPr>
        <p:spPr/>
        <p:txBody>
          <a:bodyPr/>
          <a:lstStyle/>
          <a:p>
            <a:r>
              <a:rPr lang="en-AU" dirty="0"/>
              <a:t>Financial Terms used in this presentation</a:t>
            </a:r>
          </a:p>
        </p:txBody>
      </p:sp>
      <p:sp>
        <p:nvSpPr>
          <p:cNvPr id="3" name="Content Placeholder 2">
            <a:extLst>
              <a:ext uri="{FF2B5EF4-FFF2-40B4-BE49-F238E27FC236}">
                <a16:creationId xmlns:a16="http://schemas.microsoft.com/office/drawing/2014/main" id="{C3DD4AE0-3037-4998-8176-946B42833AAA}"/>
              </a:ext>
            </a:extLst>
          </p:cNvPr>
          <p:cNvSpPr>
            <a:spLocks noGrp="1"/>
          </p:cNvSpPr>
          <p:nvPr>
            <p:ph idx="1"/>
          </p:nvPr>
        </p:nvSpPr>
        <p:spPr/>
        <p:txBody>
          <a:bodyPr>
            <a:normAutofit/>
          </a:bodyPr>
          <a:lstStyle/>
          <a:p>
            <a:r>
              <a:rPr lang="en-AU" sz="2400" dirty="0"/>
              <a:t>Long: Going long on a stock means purchasing some stock with the hope that it increases in price, to sell at a profit</a:t>
            </a:r>
          </a:p>
          <a:p>
            <a:r>
              <a:rPr lang="en-AU" sz="2400" dirty="0"/>
              <a:t>Short: Going short on a stock means borrowing stock and selling it, with the promise that you will purchase the stock at a later time, the hope is that the stock decreases in value so you can buy it back for less than you sold it, returning a profit.</a:t>
            </a:r>
          </a:p>
        </p:txBody>
      </p:sp>
    </p:spTree>
    <p:extLst>
      <p:ext uri="{BB962C8B-B14F-4D97-AF65-F5344CB8AC3E}">
        <p14:creationId xmlns:p14="http://schemas.microsoft.com/office/powerpoint/2010/main" val="2449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ECF-3953-4E20-88C2-2415FEF45C44}"/>
              </a:ext>
            </a:extLst>
          </p:cNvPr>
          <p:cNvSpPr>
            <a:spLocks noGrp="1"/>
          </p:cNvSpPr>
          <p:nvPr>
            <p:ph type="title"/>
          </p:nvPr>
        </p:nvSpPr>
        <p:spPr/>
        <p:txBody>
          <a:bodyPr/>
          <a:lstStyle/>
          <a:p>
            <a:r>
              <a:rPr lang="en-AU" dirty="0"/>
              <a:t>Mean Reversion – The Basics</a:t>
            </a:r>
          </a:p>
        </p:txBody>
      </p:sp>
      <p:sp>
        <p:nvSpPr>
          <p:cNvPr id="3" name="Content Placeholder 2">
            <a:extLst>
              <a:ext uri="{FF2B5EF4-FFF2-40B4-BE49-F238E27FC236}">
                <a16:creationId xmlns:a16="http://schemas.microsoft.com/office/drawing/2014/main" id="{804E2AAB-A51D-4276-AB5E-1C97FBC73434}"/>
              </a:ext>
            </a:extLst>
          </p:cNvPr>
          <p:cNvSpPr>
            <a:spLocks noGrp="1"/>
          </p:cNvSpPr>
          <p:nvPr>
            <p:ph idx="1"/>
          </p:nvPr>
        </p:nvSpPr>
        <p:spPr/>
        <p:txBody>
          <a:bodyPr/>
          <a:lstStyle/>
          <a:p>
            <a:pPr marL="0" indent="0">
              <a:buNone/>
            </a:pPr>
            <a:r>
              <a:rPr lang="en-AU" dirty="0"/>
              <a:t>Ideally, when a stock is below it’s local mean/average price, you go long on the stock, entering a position in the stock with the hope that it reverts to its mean by increasing in price. Allowing you to sell the stock at a profit.</a:t>
            </a:r>
          </a:p>
          <a:p>
            <a:pPr marL="0" indent="0">
              <a:buNone/>
            </a:pPr>
            <a:r>
              <a:rPr lang="en-AU" dirty="0"/>
              <a:t>When a stock is above it’s local mean, you short the stock, selling the stock with the hope that it reverts to its mean by decreasing in price, allowing you to rebuy the stock at a profit.</a:t>
            </a:r>
          </a:p>
          <a:p>
            <a:pPr marL="0" indent="0">
              <a:buNone/>
            </a:pPr>
            <a:r>
              <a:rPr lang="en-AU" dirty="0"/>
              <a:t>The trick with mean reversion is identifying when a stock is above or below it’s mean, and what sort of safeguards to have in place if a stock doesn’t revert how you expect it to.</a:t>
            </a:r>
          </a:p>
        </p:txBody>
      </p:sp>
    </p:spTree>
    <p:extLst>
      <p:ext uri="{BB962C8B-B14F-4D97-AF65-F5344CB8AC3E}">
        <p14:creationId xmlns:p14="http://schemas.microsoft.com/office/powerpoint/2010/main" val="31677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8986-7201-4B52-8B56-BE5EB5D8894F}"/>
              </a:ext>
            </a:extLst>
          </p:cNvPr>
          <p:cNvSpPr>
            <a:spLocks noGrp="1"/>
          </p:cNvSpPr>
          <p:nvPr>
            <p:ph type="title"/>
          </p:nvPr>
        </p:nvSpPr>
        <p:spPr/>
        <p:txBody>
          <a:bodyPr/>
          <a:lstStyle/>
          <a:p>
            <a:r>
              <a:rPr lang="en-AU" dirty="0"/>
              <a:t>Mean Reversion - Indicators</a:t>
            </a:r>
          </a:p>
        </p:txBody>
      </p:sp>
      <p:sp>
        <p:nvSpPr>
          <p:cNvPr id="3" name="Content Placeholder 2">
            <a:extLst>
              <a:ext uri="{FF2B5EF4-FFF2-40B4-BE49-F238E27FC236}">
                <a16:creationId xmlns:a16="http://schemas.microsoft.com/office/drawing/2014/main" id="{F7E7F342-8A4A-4F14-B7F5-5559B814CEF8}"/>
              </a:ext>
            </a:extLst>
          </p:cNvPr>
          <p:cNvSpPr>
            <a:spLocks noGrp="1"/>
          </p:cNvSpPr>
          <p:nvPr>
            <p:ph idx="1"/>
          </p:nvPr>
        </p:nvSpPr>
        <p:spPr/>
        <p:txBody>
          <a:bodyPr/>
          <a:lstStyle/>
          <a:p>
            <a:pPr marL="0" indent="0">
              <a:buNone/>
            </a:pPr>
            <a:r>
              <a:rPr lang="en-AU" dirty="0"/>
              <a:t>There are many different indicators that can signal an algorithm to buy or sell a stock. Here are some of the more common ones</a:t>
            </a:r>
          </a:p>
          <a:p>
            <a:pPr marL="0" indent="0">
              <a:buNone/>
            </a:pPr>
            <a:endParaRPr lang="en-AU" dirty="0"/>
          </a:p>
        </p:txBody>
      </p:sp>
    </p:spTree>
    <p:extLst>
      <p:ext uri="{BB962C8B-B14F-4D97-AF65-F5344CB8AC3E}">
        <p14:creationId xmlns:p14="http://schemas.microsoft.com/office/powerpoint/2010/main" val="298794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7A2-C174-464E-93D3-06A72696F9FD}"/>
              </a:ext>
            </a:extLst>
          </p:cNvPr>
          <p:cNvSpPr>
            <a:spLocks noGrp="1"/>
          </p:cNvSpPr>
          <p:nvPr>
            <p:ph type="title"/>
          </p:nvPr>
        </p:nvSpPr>
        <p:spPr/>
        <p:txBody>
          <a:bodyPr/>
          <a:lstStyle/>
          <a:p>
            <a:r>
              <a:rPr lang="en-AU" dirty="0"/>
              <a:t>Bollinger Bands</a:t>
            </a:r>
          </a:p>
        </p:txBody>
      </p:sp>
      <p:sp>
        <p:nvSpPr>
          <p:cNvPr id="3" name="Content Placeholder 2">
            <a:extLst>
              <a:ext uri="{FF2B5EF4-FFF2-40B4-BE49-F238E27FC236}">
                <a16:creationId xmlns:a16="http://schemas.microsoft.com/office/drawing/2014/main" id="{40032DF3-2817-4B44-A0CA-3B35BB7FEBD0}"/>
              </a:ext>
            </a:extLst>
          </p:cNvPr>
          <p:cNvSpPr>
            <a:spLocks noGrp="1"/>
          </p:cNvSpPr>
          <p:nvPr>
            <p:ph idx="1"/>
          </p:nvPr>
        </p:nvSpPr>
        <p:spPr/>
        <p:txBody>
          <a:bodyPr/>
          <a:lstStyle/>
          <a:p>
            <a:pPr marL="0" indent="0">
              <a:buNone/>
            </a:pPr>
            <a:r>
              <a:rPr lang="en-AU" dirty="0"/>
              <a:t>Bollinger Bands are envelopes plotted at a uniform distance above and below the moving average of a price. Usually Bollinger Bands are placed 2 standard deviations from the simple moving average, however this distance can be changed depending on the use-case.</a:t>
            </a:r>
          </a:p>
          <a:p>
            <a:pPr marL="0" indent="0">
              <a:buNone/>
            </a:pPr>
            <a:endParaRPr lang="en-AU" dirty="0"/>
          </a:p>
        </p:txBody>
      </p:sp>
      <p:pic>
        <p:nvPicPr>
          <p:cNvPr id="5" name="Picture 2" descr="What Are Bollinger Bands? - Fidelity">
            <a:extLst>
              <a:ext uri="{FF2B5EF4-FFF2-40B4-BE49-F238E27FC236}">
                <a16:creationId xmlns:a16="http://schemas.microsoft.com/office/drawing/2014/main" id="{3E5C3785-2D06-4D5B-9102-2A473A99A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84" y="3583379"/>
            <a:ext cx="5112847" cy="29301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B99D52-52A9-418F-9F2B-352A85CF9056}"/>
              </a:ext>
            </a:extLst>
          </p:cNvPr>
          <p:cNvSpPr txBox="1">
            <a:spLocks/>
          </p:cNvSpPr>
          <p:nvPr/>
        </p:nvSpPr>
        <p:spPr>
          <a:xfrm>
            <a:off x="6234422" y="3449780"/>
            <a:ext cx="5112847" cy="293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 Close Price above the top band, indicates a deviation from the mean, and could indicate that the price is about to fall to return to its mean. This indication can be interpreted as a good time to short the stock.</a:t>
            </a:r>
          </a:p>
        </p:txBody>
      </p:sp>
    </p:spTree>
    <p:extLst>
      <p:ext uri="{BB962C8B-B14F-4D97-AF65-F5344CB8AC3E}">
        <p14:creationId xmlns:p14="http://schemas.microsoft.com/office/powerpoint/2010/main" val="119400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5928-8453-4182-B08D-6E21ADFD5ED3}"/>
              </a:ext>
            </a:extLst>
          </p:cNvPr>
          <p:cNvSpPr>
            <a:spLocks noGrp="1"/>
          </p:cNvSpPr>
          <p:nvPr>
            <p:ph type="title"/>
          </p:nvPr>
        </p:nvSpPr>
        <p:spPr/>
        <p:txBody>
          <a:bodyPr/>
          <a:lstStyle/>
          <a:p>
            <a:r>
              <a:rPr lang="en-AU" dirty="0"/>
              <a:t>Relative Strength Index (RSI)</a:t>
            </a:r>
          </a:p>
        </p:txBody>
      </p:sp>
      <p:sp>
        <p:nvSpPr>
          <p:cNvPr id="3" name="Content Placeholder 2">
            <a:extLst>
              <a:ext uri="{FF2B5EF4-FFF2-40B4-BE49-F238E27FC236}">
                <a16:creationId xmlns:a16="http://schemas.microsoft.com/office/drawing/2014/main" id="{C0A6060D-0FE3-408E-9EBF-528A8CFB93F9}"/>
              </a:ext>
            </a:extLst>
          </p:cNvPr>
          <p:cNvSpPr>
            <a:spLocks noGrp="1"/>
          </p:cNvSpPr>
          <p:nvPr>
            <p:ph idx="1"/>
          </p:nvPr>
        </p:nvSpPr>
        <p:spPr/>
        <p:txBody>
          <a:bodyPr/>
          <a:lstStyle/>
          <a:p>
            <a:pPr marL="0" indent="0">
              <a:buNone/>
            </a:pPr>
            <a:r>
              <a:rPr lang="en-AU" dirty="0"/>
              <a:t>The Relative Strength Index is a momentum oscillator that measures the speed and change of price movements. It oscillates between 0 and 100. Traditionally the RSI is considered overbought when above 70 and oversold when below 30. You can look at different length periods for RSI, e.g. RSI(2) is when you look at RSI over 2 periods, RSI(3) for 3 periods etc.</a:t>
            </a:r>
          </a:p>
          <a:p>
            <a:pPr marL="0" indent="0">
              <a:buNone/>
            </a:pPr>
            <a:r>
              <a:rPr lang="en-AU" dirty="0"/>
              <a:t>If RSI(3) drops to 15, it could be a good time to enter a mean reversion trade, as the stock is oversold and therefore will likely start to increase in price up to its mean, you can then take profit when the RSI reaches back above 50 or 60.</a:t>
            </a:r>
          </a:p>
        </p:txBody>
      </p:sp>
    </p:spTree>
    <p:extLst>
      <p:ext uri="{BB962C8B-B14F-4D97-AF65-F5344CB8AC3E}">
        <p14:creationId xmlns:p14="http://schemas.microsoft.com/office/powerpoint/2010/main" val="21850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3192-A03C-47FB-81B2-115FBB165658}"/>
              </a:ext>
            </a:extLst>
          </p:cNvPr>
          <p:cNvSpPr>
            <a:spLocks noGrp="1"/>
          </p:cNvSpPr>
          <p:nvPr>
            <p:ph type="title"/>
          </p:nvPr>
        </p:nvSpPr>
        <p:spPr/>
        <p:txBody>
          <a:bodyPr/>
          <a:lstStyle/>
          <a:p>
            <a:r>
              <a:rPr lang="en-AU" dirty="0"/>
              <a:t>And Many More!</a:t>
            </a:r>
          </a:p>
        </p:txBody>
      </p:sp>
      <p:sp>
        <p:nvSpPr>
          <p:cNvPr id="3" name="Content Placeholder 2">
            <a:extLst>
              <a:ext uri="{FF2B5EF4-FFF2-40B4-BE49-F238E27FC236}">
                <a16:creationId xmlns:a16="http://schemas.microsoft.com/office/drawing/2014/main" id="{6E4B59B1-0057-4539-88BB-D0C645687B47}"/>
              </a:ext>
            </a:extLst>
          </p:cNvPr>
          <p:cNvSpPr>
            <a:spLocks noGrp="1"/>
          </p:cNvSpPr>
          <p:nvPr>
            <p:ph idx="1"/>
          </p:nvPr>
        </p:nvSpPr>
        <p:spPr/>
        <p:txBody>
          <a:bodyPr>
            <a:normAutofit/>
          </a:bodyPr>
          <a:lstStyle/>
          <a:p>
            <a:pPr marL="0" indent="0">
              <a:buNone/>
            </a:pPr>
            <a:r>
              <a:rPr lang="en-AU" dirty="0"/>
              <a:t>There are a number of other indicators that you can use to identify when to buy an sell for a mean reversion strategy. For example:</a:t>
            </a:r>
          </a:p>
          <a:p>
            <a:r>
              <a:rPr lang="en-AU" dirty="0"/>
              <a:t>Stochastics Indicator</a:t>
            </a:r>
          </a:p>
          <a:p>
            <a:r>
              <a:rPr lang="en-AU" dirty="0"/>
              <a:t>Internal Bar Range</a:t>
            </a:r>
          </a:p>
          <a:p>
            <a:r>
              <a:rPr lang="en-AU" dirty="0"/>
              <a:t>Volatility Index (VIX)</a:t>
            </a:r>
          </a:p>
          <a:p>
            <a:r>
              <a:rPr lang="en-AU" dirty="0"/>
              <a:t>Etc</a:t>
            </a:r>
          </a:p>
          <a:p>
            <a:pPr marL="0" indent="0">
              <a:buNone/>
            </a:pPr>
            <a:r>
              <a:rPr lang="en-AU" dirty="0"/>
              <a:t>You will also likely want to incorporate Stop Losses and Take Profits into your strategy, as with all quantitative strategies, there is significant risk involved, especially when dealing with shorts.</a:t>
            </a:r>
          </a:p>
        </p:txBody>
      </p:sp>
    </p:spTree>
    <p:extLst>
      <p:ext uri="{BB962C8B-B14F-4D97-AF65-F5344CB8AC3E}">
        <p14:creationId xmlns:p14="http://schemas.microsoft.com/office/powerpoint/2010/main" val="3415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DA1-42BF-433F-9CD3-BF05A8AE94E4}"/>
              </a:ext>
            </a:extLst>
          </p:cNvPr>
          <p:cNvSpPr>
            <a:spLocks noGrp="1"/>
          </p:cNvSpPr>
          <p:nvPr>
            <p:ph type="title"/>
          </p:nvPr>
        </p:nvSpPr>
        <p:spPr/>
        <p:txBody>
          <a:bodyPr/>
          <a:lstStyle/>
          <a:p>
            <a:r>
              <a:rPr lang="en-AU" dirty="0"/>
              <a:t>How do we create a strategy?</a:t>
            </a:r>
          </a:p>
        </p:txBody>
      </p:sp>
      <p:sp>
        <p:nvSpPr>
          <p:cNvPr id="3" name="Content Placeholder 2">
            <a:extLst>
              <a:ext uri="{FF2B5EF4-FFF2-40B4-BE49-F238E27FC236}">
                <a16:creationId xmlns:a16="http://schemas.microsoft.com/office/drawing/2014/main" id="{25B6360A-D5FE-4830-8C19-585FBB7A07BA}"/>
              </a:ext>
            </a:extLst>
          </p:cNvPr>
          <p:cNvSpPr>
            <a:spLocks noGrp="1"/>
          </p:cNvSpPr>
          <p:nvPr>
            <p:ph idx="1"/>
          </p:nvPr>
        </p:nvSpPr>
        <p:spPr/>
        <p:txBody>
          <a:bodyPr/>
          <a:lstStyle/>
          <a:p>
            <a:pPr marL="0" indent="0">
              <a:buNone/>
            </a:pPr>
            <a:r>
              <a:rPr lang="en-AU" dirty="0"/>
              <a:t>Developing a strategy using the back-testing framework provided involves creating a logic function, which is run on each row of the input data to decide whether or not to buy, sell or hold the stock in that time period.</a:t>
            </a:r>
          </a:p>
        </p:txBody>
      </p:sp>
      <p:pic>
        <p:nvPicPr>
          <p:cNvPr id="5" name="Picture 4">
            <a:extLst>
              <a:ext uri="{FF2B5EF4-FFF2-40B4-BE49-F238E27FC236}">
                <a16:creationId xmlns:a16="http://schemas.microsoft.com/office/drawing/2014/main" id="{6E13FBDF-597E-49F4-8844-4063FC6ED822}"/>
              </a:ext>
            </a:extLst>
          </p:cNvPr>
          <p:cNvPicPr>
            <a:picLocks noChangeAspect="1"/>
          </p:cNvPicPr>
          <p:nvPr/>
        </p:nvPicPr>
        <p:blipFill>
          <a:blip r:embed="rId2"/>
          <a:stretch>
            <a:fillRect/>
          </a:stretch>
        </p:blipFill>
        <p:spPr>
          <a:xfrm>
            <a:off x="2161309" y="3212743"/>
            <a:ext cx="9904020" cy="3121052"/>
          </a:xfrm>
          <a:prstGeom prst="rect">
            <a:avLst/>
          </a:prstGeom>
        </p:spPr>
      </p:pic>
    </p:spTree>
    <p:extLst>
      <p:ext uri="{BB962C8B-B14F-4D97-AF65-F5344CB8AC3E}">
        <p14:creationId xmlns:p14="http://schemas.microsoft.com/office/powerpoint/2010/main" val="407929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1122</TotalTime>
  <Words>807</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Daytona</vt:lpstr>
      <vt:lpstr>Office Theme</vt:lpstr>
      <vt:lpstr>Trading Team Project Sem-1 2022</vt:lpstr>
      <vt:lpstr>What is Mean Reversion?</vt:lpstr>
      <vt:lpstr>Financial Terms used in this presentation</vt:lpstr>
      <vt:lpstr>Mean Reversion – The Basics</vt:lpstr>
      <vt:lpstr>Mean Reversion - Indicators</vt:lpstr>
      <vt:lpstr>Bollinger Bands</vt:lpstr>
      <vt:lpstr>Relative Strength Index (RSI)</vt:lpstr>
      <vt:lpstr>And Many More!</vt:lpstr>
      <vt:lpstr>How do we create a strategy?</vt:lpstr>
      <vt:lpstr>Code Walkthrough</vt:lpstr>
      <vt:lpstr>Project Details</vt:lpstr>
      <vt:lpstr>Timeline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Quant Trading</dc:title>
  <dc:creator>Domenico Sauta</dc:creator>
  <cp:lastModifiedBy>Jake Lyell (22704832)</cp:lastModifiedBy>
  <cp:revision>15</cp:revision>
  <dcterms:created xsi:type="dcterms:W3CDTF">2021-04-06T05:42:39Z</dcterms:created>
  <dcterms:modified xsi:type="dcterms:W3CDTF">2022-03-15T09:27:36Z</dcterms:modified>
</cp:coreProperties>
</file>