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9" r:id="rId3"/>
    <p:sldId id="264" r:id="rId4"/>
    <p:sldId id="263" r:id="rId5"/>
    <p:sldId id="260" r:id="rId6"/>
    <p:sldId id="265" r:id="rId7"/>
    <p:sldId id="266" r:id="rId8"/>
    <p:sldId id="267" r:id="rId9"/>
    <p:sldId id="261" r:id="rId10"/>
    <p:sldId id="269" r:id="rId11"/>
    <p:sldId id="268" r:id="rId12"/>
    <p:sldId id="262" r:id="rId13"/>
    <p:sldId id="258"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342"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16/03/2022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16/03/2022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16/03/2022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16/03/2022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16/03/2022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16/03/2022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16/03/2022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16/03/2022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16/03/2022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16/03/2022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16/03/2022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16/03/2022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16/03/2022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B09-FB71-4C5F-B2A3-A6C2147F2AA4}"/>
              </a:ext>
            </a:extLst>
          </p:cNvPr>
          <p:cNvSpPr>
            <a:spLocks noGrp="1"/>
          </p:cNvSpPr>
          <p:nvPr>
            <p:ph type="title"/>
          </p:nvPr>
        </p:nvSpPr>
        <p:spPr/>
        <p:txBody>
          <a:bodyPr/>
          <a:lstStyle/>
          <a:p>
            <a:r>
              <a:rPr lang="en-AU" dirty="0"/>
              <a:t>The Data</a:t>
            </a:r>
          </a:p>
        </p:txBody>
      </p:sp>
      <p:sp>
        <p:nvSpPr>
          <p:cNvPr id="3" name="Content Placeholder 2">
            <a:extLst>
              <a:ext uri="{FF2B5EF4-FFF2-40B4-BE49-F238E27FC236}">
                <a16:creationId xmlns:a16="http://schemas.microsoft.com/office/drawing/2014/main" id="{5BE62F9B-B16F-4F54-B7B8-4F9D5C5E0463}"/>
              </a:ext>
            </a:extLst>
          </p:cNvPr>
          <p:cNvSpPr>
            <a:spLocks noGrp="1"/>
          </p:cNvSpPr>
          <p:nvPr>
            <p:ph idx="1"/>
          </p:nvPr>
        </p:nvSpPr>
        <p:spPr/>
        <p:txBody>
          <a:bodyPr/>
          <a:lstStyle/>
          <a:p>
            <a:pPr marL="0" indent="0">
              <a:buNone/>
            </a:pPr>
            <a:r>
              <a:rPr lang="en-AU" dirty="0"/>
              <a:t>Data can be pulled from our data API, in many different forms. We will be testing the algorithms on data consisting of 1 minute time intervals.</a:t>
            </a:r>
          </a:p>
        </p:txBody>
      </p:sp>
      <p:pic>
        <p:nvPicPr>
          <p:cNvPr id="5" name="Picture 4">
            <a:extLst>
              <a:ext uri="{FF2B5EF4-FFF2-40B4-BE49-F238E27FC236}">
                <a16:creationId xmlns:a16="http://schemas.microsoft.com/office/drawing/2014/main" id="{A934F1D5-3D9B-489D-BF94-8C92C4D7D0DD}"/>
              </a:ext>
            </a:extLst>
          </p:cNvPr>
          <p:cNvPicPr>
            <a:picLocks noChangeAspect="1"/>
          </p:cNvPicPr>
          <p:nvPr/>
        </p:nvPicPr>
        <p:blipFill>
          <a:blip r:embed="rId2"/>
          <a:stretch>
            <a:fillRect/>
          </a:stretch>
        </p:blipFill>
        <p:spPr>
          <a:xfrm>
            <a:off x="844731" y="2795192"/>
            <a:ext cx="6295238" cy="3571429"/>
          </a:xfrm>
          <a:prstGeom prst="rect">
            <a:avLst/>
          </a:prstGeom>
        </p:spPr>
      </p:pic>
      <p:sp>
        <p:nvSpPr>
          <p:cNvPr id="6" name="Content Placeholder 2">
            <a:extLst>
              <a:ext uri="{FF2B5EF4-FFF2-40B4-BE49-F238E27FC236}">
                <a16:creationId xmlns:a16="http://schemas.microsoft.com/office/drawing/2014/main" id="{6C14BD55-AC30-4129-81FF-3015145D5A82}"/>
              </a:ext>
            </a:extLst>
          </p:cNvPr>
          <p:cNvSpPr txBox="1">
            <a:spLocks/>
          </p:cNvSpPr>
          <p:nvPr/>
        </p:nvSpPr>
        <p:spPr>
          <a:xfrm>
            <a:off x="7139969" y="2795191"/>
            <a:ext cx="4372762" cy="3571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The Data has the date, open price, high price, low price, close price and volume traded as it’s columns. Other columns can be calculated and appended at your discretion (Example later).</a:t>
            </a:r>
          </a:p>
        </p:txBody>
      </p:sp>
    </p:spTree>
    <p:extLst>
      <p:ext uri="{BB962C8B-B14F-4D97-AF65-F5344CB8AC3E}">
        <p14:creationId xmlns:p14="http://schemas.microsoft.com/office/powerpoint/2010/main" val="11073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E75-3E6A-4776-B948-7429DA1B3C90}"/>
              </a:ext>
            </a:extLst>
          </p:cNvPr>
          <p:cNvSpPr>
            <a:spLocks noGrp="1"/>
          </p:cNvSpPr>
          <p:nvPr>
            <p:ph type="title"/>
          </p:nvPr>
        </p:nvSpPr>
        <p:spPr/>
        <p:txBody>
          <a:bodyPr/>
          <a:lstStyle/>
          <a:p>
            <a:r>
              <a:rPr lang="en-AU" dirty="0"/>
              <a:t>Code Walkthrough</a:t>
            </a:r>
          </a:p>
        </p:txBody>
      </p:sp>
      <p:sp>
        <p:nvSpPr>
          <p:cNvPr id="3" name="Content Placeholder 2">
            <a:extLst>
              <a:ext uri="{FF2B5EF4-FFF2-40B4-BE49-F238E27FC236}">
                <a16:creationId xmlns:a16="http://schemas.microsoft.com/office/drawing/2014/main" id="{EB1321FE-D2B8-4856-9AE8-E7C60B132FF4}"/>
              </a:ext>
            </a:extLst>
          </p:cNvPr>
          <p:cNvSpPr>
            <a:spLocks noGrp="1"/>
          </p:cNvSpPr>
          <p:nvPr>
            <p:ph idx="1"/>
          </p:nvPr>
        </p:nvSpPr>
        <p:spPr/>
        <p:txBody>
          <a:bodyPr/>
          <a:lstStyle/>
          <a:p>
            <a:pPr marL="0" indent="0">
              <a:buNone/>
            </a:pPr>
            <a:r>
              <a:rPr lang="en-AU" dirty="0"/>
              <a:t>Here I’ll give a walkthrough of the skeleton code that I’ve given you. I would recommend reading through it at the same time on your computers. Most of it is fairly well documented, but if you need any help understanding anything please reach out to me.</a:t>
            </a:r>
          </a:p>
        </p:txBody>
      </p:sp>
    </p:spTree>
    <p:extLst>
      <p:ext uri="{BB962C8B-B14F-4D97-AF65-F5344CB8AC3E}">
        <p14:creationId xmlns:p14="http://schemas.microsoft.com/office/powerpoint/2010/main" val="194420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0.1% per trade or $10 per trade flat rate (whichever is less),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End of 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51C5-D61D-4FFF-B1D2-A2247AF7BAEA}"/>
              </a:ext>
            </a:extLst>
          </p:cNvPr>
          <p:cNvSpPr>
            <a:spLocks noGrp="1"/>
          </p:cNvSpPr>
          <p:nvPr>
            <p:ph type="title"/>
          </p:nvPr>
        </p:nvSpPr>
        <p:spPr/>
        <p:txBody>
          <a:bodyPr/>
          <a:lstStyle/>
          <a:p>
            <a:r>
              <a:rPr lang="en-AU" dirty="0"/>
              <a:t>Team Structure</a:t>
            </a:r>
          </a:p>
        </p:txBody>
      </p:sp>
      <p:sp>
        <p:nvSpPr>
          <p:cNvPr id="3" name="Content Placeholder 2">
            <a:extLst>
              <a:ext uri="{FF2B5EF4-FFF2-40B4-BE49-F238E27FC236}">
                <a16:creationId xmlns:a16="http://schemas.microsoft.com/office/drawing/2014/main" id="{619BA062-95B4-4557-BB43-73324704656D}"/>
              </a:ext>
            </a:extLst>
          </p:cNvPr>
          <p:cNvSpPr>
            <a:spLocks noGrp="1"/>
          </p:cNvSpPr>
          <p:nvPr>
            <p:ph idx="1"/>
          </p:nvPr>
        </p:nvSpPr>
        <p:spPr/>
        <p:txBody>
          <a:bodyPr/>
          <a:lstStyle/>
          <a:p>
            <a:r>
              <a:rPr lang="en-AU" dirty="0"/>
              <a:t>3-4 members per group</a:t>
            </a:r>
          </a:p>
          <a:p>
            <a:r>
              <a:rPr lang="en-AU" dirty="0"/>
              <a:t>Groups have been allocated according to perceived skill level so that all teams should be relatively equally skilled</a:t>
            </a:r>
          </a:p>
          <a:p>
            <a:r>
              <a:rPr lang="en-AU" dirty="0"/>
              <a:t>Team Leaders are responsible for setting up meetings and submitting the final report at the end.</a:t>
            </a:r>
          </a:p>
        </p:txBody>
      </p:sp>
    </p:spTree>
    <p:extLst>
      <p:ext uri="{BB962C8B-B14F-4D97-AF65-F5344CB8AC3E}">
        <p14:creationId xmlns:p14="http://schemas.microsoft.com/office/powerpoint/2010/main" val="634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601A-F521-4D4B-9227-49CB8689478E}"/>
              </a:ext>
            </a:extLst>
          </p:cNvPr>
          <p:cNvSpPr>
            <a:spLocks noGrp="1"/>
          </p:cNvSpPr>
          <p:nvPr>
            <p:ph type="title"/>
          </p:nvPr>
        </p:nvSpPr>
        <p:spPr/>
        <p:txBody>
          <a:bodyPr/>
          <a:lstStyle/>
          <a:p>
            <a:r>
              <a:rPr lang="en-AU" dirty="0"/>
              <a:t>Split off into your teams and introduce yourselves</a:t>
            </a:r>
          </a:p>
        </p:txBody>
      </p:sp>
      <p:sp>
        <p:nvSpPr>
          <p:cNvPr id="3" name="Content Placeholder 2">
            <a:extLst>
              <a:ext uri="{FF2B5EF4-FFF2-40B4-BE49-F238E27FC236}">
                <a16:creationId xmlns:a16="http://schemas.microsoft.com/office/drawing/2014/main" id="{E18E5A96-F15A-4BAC-A32C-3B76D1F38AF6}"/>
              </a:ext>
            </a:extLst>
          </p:cNvPr>
          <p:cNvSpPr>
            <a:spLocks noGrp="1"/>
          </p:cNvSpPr>
          <p:nvPr>
            <p:ph idx="1"/>
          </p:nvPr>
        </p:nvSpPr>
        <p:spPr>
          <a:xfrm>
            <a:off x="3751175" y="1694904"/>
            <a:ext cx="2344825" cy="4259582"/>
          </a:xfrm>
        </p:spPr>
        <p:txBody>
          <a:bodyPr/>
          <a:lstStyle/>
          <a:p>
            <a:pPr marL="0" indent="0">
              <a:buNone/>
            </a:pPr>
            <a:r>
              <a:rPr lang="en-AU" dirty="0"/>
              <a:t>Team 2</a:t>
            </a:r>
          </a:p>
          <a:p>
            <a:pPr>
              <a:buFontTx/>
              <a:buChar char="-"/>
            </a:pPr>
            <a:r>
              <a:rPr lang="en-AU" dirty="0"/>
              <a:t>TL: Harrison</a:t>
            </a:r>
          </a:p>
          <a:p>
            <a:pPr>
              <a:buFontTx/>
              <a:buChar char="-"/>
            </a:pPr>
            <a:r>
              <a:rPr lang="en-AU" dirty="0"/>
              <a:t>Henry</a:t>
            </a:r>
          </a:p>
          <a:p>
            <a:pPr>
              <a:buFontTx/>
              <a:buChar char="-"/>
            </a:pPr>
            <a:r>
              <a:rPr lang="en-AU" dirty="0"/>
              <a:t>Kane</a:t>
            </a:r>
          </a:p>
        </p:txBody>
      </p:sp>
      <p:sp>
        <p:nvSpPr>
          <p:cNvPr id="4" name="Content Placeholder 2">
            <a:extLst>
              <a:ext uri="{FF2B5EF4-FFF2-40B4-BE49-F238E27FC236}">
                <a16:creationId xmlns:a16="http://schemas.microsoft.com/office/drawing/2014/main" id="{351A68B0-1824-44E8-8219-7A994C150448}"/>
              </a:ext>
            </a:extLst>
          </p:cNvPr>
          <p:cNvSpPr txBox="1">
            <a:spLocks/>
          </p:cNvSpPr>
          <p:nvPr/>
        </p:nvSpPr>
        <p:spPr>
          <a:xfrm>
            <a:off x="1406350"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1</a:t>
            </a:r>
          </a:p>
          <a:p>
            <a:pPr>
              <a:buFontTx/>
              <a:buChar char="-"/>
            </a:pPr>
            <a:r>
              <a:rPr lang="en-AU" dirty="0"/>
              <a:t>TL: </a:t>
            </a:r>
            <a:r>
              <a:rPr lang="en-AU" dirty="0" err="1"/>
              <a:t>Talin</a:t>
            </a:r>
            <a:endParaRPr lang="en-AU" dirty="0"/>
          </a:p>
          <a:p>
            <a:pPr>
              <a:buFontTx/>
              <a:buChar char="-"/>
            </a:pPr>
            <a:r>
              <a:rPr lang="en-AU" dirty="0" err="1"/>
              <a:t>Nenmar</a:t>
            </a:r>
            <a:endParaRPr lang="en-AU" dirty="0"/>
          </a:p>
          <a:p>
            <a:pPr>
              <a:buFontTx/>
              <a:buChar char="-"/>
            </a:pPr>
            <a:r>
              <a:rPr lang="en-AU" dirty="0"/>
              <a:t>Jackson B</a:t>
            </a:r>
          </a:p>
        </p:txBody>
      </p:sp>
      <p:sp>
        <p:nvSpPr>
          <p:cNvPr id="5" name="Content Placeholder 2">
            <a:extLst>
              <a:ext uri="{FF2B5EF4-FFF2-40B4-BE49-F238E27FC236}">
                <a16:creationId xmlns:a16="http://schemas.microsoft.com/office/drawing/2014/main" id="{6EDD1052-391C-4CBD-9393-FD10782C0DD6}"/>
              </a:ext>
            </a:extLst>
          </p:cNvPr>
          <p:cNvSpPr txBox="1">
            <a:spLocks/>
          </p:cNvSpPr>
          <p:nvPr/>
        </p:nvSpPr>
        <p:spPr>
          <a:xfrm>
            <a:off x="6096000"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3</a:t>
            </a:r>
          </a:p>
          <a:p>
            <a:pPr>
              <a:buFontTx/>
              <a:buChar char="-"/>
            </a:pPr>
            <a:r>
              <a:rPr lang="en-AU" dirty="0"/>
              <a:t>TL: Jake</a:t>
            </a:r>
          </a:p>
          <a:p>
            <a:pPr>
              <a:buFontTx/>
              <a:buChar char="-"/>
            </a:pPr>
            <a:r>
              <a:rPr lang="en-AU" dirty="0"/>
              <a:t>Jack</a:t>
            </a:r>
          </a:p>
          <a:p>
            <a:pPr>
              <a:buFontTx/>
              <a:buChar char="-"/>
            </a:pPr>
            <a:r>
              <a:rPr lang="en-AU" dirty="0"/>
              <a:t>Zachary</a:t>
            </a:r>
          </a:p>
          <a:p>
            <a:pPr>
              <a:buFontTx/>
              <a:buChar char="-"/>
            </a:pPr>
            <a:r>
              <a:rPr lang="en-AU" dirty="0"/>
              <a:t>Nicholas</a:t>
            </a:r>
          </a:p>
        </p:txBody>
      </p:sp>
      <p:sp>
        <p:nvSpPr>
          <p:cNvPr id="6" name="Content Placeholder 2">
            <a:extLst>
              <a:ext uri="{FF2B5EF4-FFF2-40B4-BE49-F238E27FC236}">
                <a16:creationId xmlns:a16="http://schemas.microsoft.com/office/drawing/2014/main" id="{26A58B53-F49A-4EF0-80D0-67BF1689187C}"/>
              </a:ext>
            </a:extLst>
          </p:cNvPr>
          <p:cNvSpPr txBox="1">
            <a:spLocks/>
          </p:cNvSpPr>
          <p:nvPr/>
        </p:nvSpPr>
        <p:spPr>
          <a:xfrm>
            <a:off x="8440825"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4</a:t>
            </a:r>
          </a:p>
          <a:p>
            <a:pPr>
              <a:buFontTx/>
              <a:buChar char="-"/>
            </a:pPr>
            <a:r>
              <a:rPr lang="en-AU" dirty="0"/>
              <a:t>TL: Zach M</a:t>
            </a:r>
          </a:p>
          <a:p>
            <a:pPr>
              <a:buFontTx/>
              <a:buChar char="-"/>
            </a:pPr>
            <a:r>
              <a:rPr lang="en-AU" dirty="0"/>
              <a:t>Kai</a:t>
            </a:r>
          </a:p>
          <a:p>
            <a:pPr>
              <a:buFontTx/>
              <a:buChar char="-"/>
            </a:pPr>
            <a:r>
              <a:rPr lang="en-AU" dirty="0"/>
              <a:t>Isaac</a:t>
            </a:r>
          </a:p>
        </p:txBody>
      </p:sp>
    </p:spTree>
    <p:extLst>
      <p:ext uri="{BB962C8B-B14F-4D97-AF65-F5344CB8AC3E}">
        <p14:creationId xmlns:p14="http://schemas.microsoft.com/office/powerpoint/2010/main" val="35230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345872"/>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 for Mean Reversion</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dirty="0"/>
              <a:t>Developing a strategy using the back-testing framework provided involves creating a logic function, which is run on each row of the input data to decide whether or not to buy, sell or hold the stock in that time period.</a:t>
            </a:r>
          </a:p>
        </p:txBody>
      </p:sp>
      <p:pic>
        <p:nvPicPr>
          <p:cNvPr id="5" name="Picture 4">
            <a:extLst>
              <a:ext uri="{FF2B5EF4-FFF2-40B4-BE49-F238E27FC236}">
                <a16:creationId xmlns:a16="http://schemas.microsoft.com/office/drawing/2014/main" id="{6E13FBDF-597E-49F4-8844-4063FC6ED822}"/>
              </a:ext>
            </a:extLst>
          </p:cNvPr>
          <p:cNvPicPr>
            <a:picLocks noChangeAspect="1"/>
          </p:cNvPicPr>
          <p:nvPr/>
        </p:nvPicPr>
        <p:blipFill>
          <a:blip r:embed="rId2"/>
          <a:stretch>
            <a:fillRect/>
          </a:stretch>
        </p:blipFill>
        <p:spPr>
          <a:xfrm>
            <a:off x="2161309" y="3212743"/>
            <a:ext cx="9904020" cy="3121052"/>
          </a:xfrm>
          <a:prstGeom prst="rect">
            <a:avLst/>
          </a:prstGeom>
        </p:spPr>
      </p:pic>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1260</TotalTime>
  <Words>970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The Data</vt:lpstr>
      <vt:lpstr>Code Walkthrough</vt:lpstr>
      <vt:lpstr>Project Details</vt:lpstr>
      <vt:lpstr>Timeline of the Project</vt:lpstr>
      <vt:lpstr>Team Structure</vt:lpstr>
      <vt:lpstr>Split off into your teams and introduce yourselves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 (22704832)</cp:lastModifiedBy>
  <cp:revision>18</cp:revision>
  <dcterms:created xsi:type="dcterms:W3CDTF">2021-04-06T05:42:39Z</dcterms:created>
  <dcterms:modified xsi:type="dcterms:W3CDTF">2022-03-16T00:03:04Z</dcterms:modified>
</cp:coreProperties>
</file>