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7"/>
  </p:notesMasterIdLst>
  <p:handoutMasterIdLst>
    <p:handoutMasterId r:id="rId18"/>
  </p:handoutMasterIdLst>
  <p:sldIdLst>
    <p:sldId id="338" r:id="rId5"/>
    <p:sldId id="340" r:id="rId6"/>
    <p:sldId id="352" r:id="rId7"/>
    <p:sldId id="353" r:id="rId8"/>
    <p:sldId id="263" r:id="rId9"/>
    <p:sldId id="359" r:id="rId10"/>
    <p:sldId id="354" r:id="rId11"/>
    <p:sldId id="355" r:id="rId12"/>
    <p:sldId id="358" r:id="rId13"/>
    <p:sldId id="356" r:id="rId14"/>
    <p:sldId id="357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48EFD-A4FA-4309-B275-76E7422B54C0}" v="379" dt="2022-09-30T02:27:47.918"/>
    <p1510:client id="{4BB3BBCE-7D95-41F5-BC1E-3ACE61F61D21}" v="18" dt="2022-10-03T05:19:01.732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ED3128-974C-7F4B-BF36-A3836D1725F6}"/>
              </a:ext>
            </a:extLst>
          </p:cNvPr>
          <p:cNvCxnSpPr/>
          <p:nvPr/>
        </p:nvCxnSpPr>
        <p:spPr>
          <a:xfrm>
            <a:off x="5971336" y="2340176"/>
            <a:ext cx="0" cy="374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77" r:id="rId4"/>
    <p:sldLayoutId id="2147483684" r:id="rId5"/>
    <p:sldLayoutId id="2147483678" r:id="rId6"/>
    <p:sldLayoutId id="2147483679" r:id="rId7"/>
    <p:sldLayoutId id="2147483698" r:id="rId8"/>
    <p:sldLayoutId id="2147483697" r:id="rId9"/>
    <p:sldLayoutId id="2147483696" r:id="rId10"/>
    <p:sldLayoutId id="2147483693" r:id="rId11"/>
    <p:sldLayoutId id="2147483694" r:id="rId12"/>
    <p:sldLayoutId id="2147483692" r:id="rId13"/>
    <p:sldLayoutId id="2147483691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Range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Trading team 1 - Conor Bennett, Zachary Ching, Luke Osborne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E94AE7-4ED0-4D52-211E-18011059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78" y="5399909"/>
            <a:ext cx="1168262" cy="10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C207A-EFFB-297D-1550-C8A5AC066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/>
              <a:t>As expected, Range Trading does not trade as long of a duration as Bollinger Bands.</a:t>
            </a:r>
          </a:p>
          <a:p>
            <a:r>
              <a:rPr lang="en-AU"/>
              <a:t>This comes down to the fact that markets are not always trading horizontally.</a:t>
            </a:r>
          </a:p>
          <a:p>
            <a:r>
              <a:rPr lang="en-AU"/>
              <a:t>As such, our Bollinger Bands Algorithm outperformed across the trialled data periods.</a:t>
            </a:r>
          </a:p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EF5E-F590-6C84-69E5-E69E75ED8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1473-DD52-D1EF-D355-A4B08B6B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169117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20556-8254-54BF-0146-EBBA61D90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/>
              <a:t>Throughout our development, back-testing was used on high-growth stocks such as AAPL and TSLA across 2020 with 1 minute and 15 minute intervals.</a:t>
            </a:r>
          </a:p>
          <a:p>
            <a:r>
              <a:rPr lang="en-AU"/>
              <a:t>Final Results of our algorithms showed:</a:t>
            </a:r>
          </a:p>
          <a:p>
            <a:endParaRPr lang="en-AU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9646156-15DA-669D-31CE-7327DACCE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42" y="3942522"/>
            <a:ext cx="6198343" cy="24793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E47665-15AD-DCFF-9C8D-A63BA688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Results and Findings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B1F8C5-3B90-68C6-35CA-5880EC18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64" y="1428247"/>
            <a:ext cx="6222520" cy="24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3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4" y="2622400"/>
            <a:ext cx="9304867" cy="806600"/>
          </a:xfrm>
        </p:spPr>
        <p:txBody>
          <a:bodyPr/>
          <a:lstStyle/>
          <a:p>
            <a:pPr defTabSz="412750" hangingPunct="0"/>
            <a:r>
              <a:rPr lang="en-US" kern="0" spc="340">
                <a:latin typeface="Garamond" panose="02020404030301010803" pitchFamily="18" charset="0"/>
                <a:sym typeface="Bodoni SvtyTwo ITC TT-Book"/>
              </a:rPr>
              <a:t>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E266D2-EA46-B908-E5F5-EAD5DD72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42" y="3429000"/>
            <a:ext cx="2502710" cy="21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Range Trading and Technical Indicators</a:t>
            </a:r>
          </a:p>
          <a:p>
            <a:r>
              <a:rPr lang="en-US"/>
              <a:t>Trading Strategy</a:t>
            </a:r>
          </a:p>
          <a:p>
            <a:r>
              <a:rPr lang="en-US"/>
              <a:t>Algorithm</a:t>
            </a:r>
          </a:p>
          <a:p>
            <a:r>
              <a:rPr lang="en-US"/>
              <a:t>Algorithm Performance</a:t>
            </a:r>
          </a:p>
          <a:p>
            <a:r>
              <a:rPr lang="en-US"/>
              <a:t>Results and Findings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E53070-B3DE-711F-77CB-0879FA01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514600"/>
            <a:ext cx="3863216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AU" u="sng" dirty="0"/>
              <a:t>WHAT IS RANGE TRADING</a:t>
            </a:r>
          </a:p>
          <a:p>
            <a:pPr marL="0" indent="0">
              <a:buNone/>
            </a:pPr>
            <a:r>
              <a:rPr lang="en-AU" dirty="0"/>
              <a:t>“</a:t>
            </a:r>
            <a:r>
              <a:rPr lang="en-US" dirty="0"/>
              <a:t>Range trading is a form of high-frequency trading which relies on exploiting temporary fluctuations in the price of an asset while the market ``ranges"; i.e. is not trending but moving sideways.”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CE76-78EC-49E5-8C2C-8C03C277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Average True Range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Bollinger Bands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Donchian</a:t>
            </a:r>
            <a:r>
              <a:rPr lang="en-AU" dirty="0"/>
              <a:t> Channels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547C0-A979-85EB-A748-7074D325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Range Trading and Technical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38098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09F-20B8-F9D9-80B2-92686521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AlgorithmS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31BD-E299-5F5F-E0D1-3A487185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2884"/>
            <a:ext cx="5660988" cy="2205263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As a team, we utilised a range of different indicators to achieve our final trading algorithm. </a:t>
            </a:r>
          </a:p>
          <a:p>
            <a:pPr marL="0" indent="0">
              <a:buNone/>
            </a:pPr>
            <a:r>
              <a:rPr lang="en-AU"/>
              <a:t>We implemented two different strategies in our report, focusing on </a:t>
            </a:r>
            <a:r>
              <a:rPr lang="en-AU" b="1"/>
              <a:t>Range Trading</a:t>
            </a:r>
            <a:r>
              <a:rPr lang="en-AU"/>
              <a:t> and </a:t>
            </a:r>
            <a:r>
              <a:rPr lang="en-AU" b="1"/>
              <a:t>Bollinger Bands </a:t>
            </a:r>
            <a:r>
              <a:rPr lang="en-AU"/>
              <a:t>while maximising efficiency with the additional indicators.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1D9E-E15D-41A0-EDF0-F5E25DCB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759035" y="0"/>
            <a:ext cx="5432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Rather than simply using the inbuilt Bollinger band parameters outlined in the </a:t>
            </a:r>
            <a:r>
              <a:rPr lang="en-US" err="1"/>
              <a:t>mean_reversion_example</a:t>
            </a:r>
            <a:r>
              <a:rPr lang="en-US"/>
              <a:t> code, we chose to expand this definition for a more comprehensive set of indicators.</a:t>
            </a:r>
          </a:p>
          <a:p>
            <a:r>
              <a:rPr lang="en-US"/>
              <a:t>We chose to run with three lengths of Bollinger bands, classified as “short”, “medium” and “long” with parameters as defined in the diagram adjacent.</a:t>
            </a:r>
          </a:p>
          <a:p>
            <a:r>
              <a:rPr lang="en-US"/>
              <a:t>These different bands can be used to identify more characteristics of the current trends.</a:t>
            </a:r>
          </a:p>
          <a:p>
            <a:r>
              <a:rPr lang="en-US"/>
              <a:t>This theory can be improved by modifying the buy-amount algorithm to adjust different scales of buy-values for each.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E2A0199-4670-2940-AB7E-F5CEB06DD5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0601725"/>
              </p:ext>
            </p:extLst>
          </p:nvPr>
        </p:nvGraphicFramePr>
        <p:xfrm>
          <a:off x="4694238" y="2316018"/>
          <a:ext cx="6916568" cy="33837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9142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2321077816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2171277595"/>
                    </a:ext>
                  </a:extLst>
                </a:gridCol>
                <a:gridCol w="1729142">
                  <a:extLst>
                    <a:ext uri="{9D8B030D-6E8A-4147-A177-3AD203B41FA5}">
                      <a16:colId xmlns:a16="http://schemas.microsoft.com/office/drawing/2014/main" val="569116242"/>
                    </a:ext>
                  </a:extLst>
                </a:gridCol>
              </a:tblGrid>
              <a:tr h="1216119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SHORT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MEDIUM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LONG</a:t>
                      </a:r>
                      <a:endParaRPr lang="en-US" sz="1600" b="0">
                        <a:solidFill>
                          <a:srgbClr val="FFFFFF"/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10838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Timeframe (data points)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10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50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108380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# of standard deviations</a:t>
                      </a: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1.5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2.0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/>
                        <a:t>2.5</a:t>
                      </a:r>
                      <a:endParaRPr lang="en-US" sz="16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41945" marR="205167" marT="205167" marB="205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Bollinger Bands</a:t>
            </a:r>
          </a:p>
        </p:txBody>
      </p:sp>
      <p:pic>
        <p:nvPicPr>
          <p:cNvPr id="1026" name="Picture 2" descr="Bollinger Bands®: Calculations and Indications">
            <a:extLst>
              <a:ext uri="{FF2B5EF4-FFF2-40B4-BE49-F238E27FC236}">
                <a16:creationId xmlns:a16="http://schemas.microsoft.com/office/drawing/2014/main" id="{1E6BAC3F-814B-F755-8F0D-E42995533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9" b="10238"/>
          <a:stretch/>
        </p:blipFill>
        <p:spPr bwMode="auto">
          <a:xfrm>
            <a:off x="1939527" y="1480412"/>
            <a:ext cx="8312945" cy="49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600201"/>
            <a:ext cx="3901906" cy="5067300"/>
          </a:xfrm>
        </p:spPr>
        <p:txBody>
          <a:bodyPr>
            <a:normAutofit/>
          </a:bodyPr>
          <a:lstStyle/>
          <a:p>
            <a:r>
              <a:rPr lang="en-US"/>
              <a:t>By modifying the base code associated with the Bollinger bands, we can also adjust how much we invest into a position based on the distance it lies from our defined boundary.</a:t>
            </a:r>
          </a:p>
          <a:p>
            <a:r>
              <a:rPr lang="en-US"/>
              <a:t>Using a mathematical expression:</a:t>
            </a:r>
          </a:p>
          <a:p>
            <a:pPr marL="324000" lvl="1" indent="0">
              <a:buNone/>
            </a:pPr>
            <a:r>
              <a:rPr lang="en-US" sz="1600"/>
              <a:t>	y = 1-1/(ax+1),</a:t>
            </a:r>
          </a:p>
          <a:p>
            <a:pPr marL="324000" lvl="1" indent="0">
              <a:buNone/>
            </a:pPr>
            <a:r>
              <a:rPr lang="en-US" sz="1600"/>
              <a:t>Modelled across for a = 1, we create a function that tends to y = 1 as x increases. If we define our x value to be the difference between the market price and the boundary, we can effectively use our function as intended.</a:t>
            </a:r>
          </a:p>
          <a:p>
            <a:r>
              <a:rPr lang="en-US"/>
              <a:t>This is fully prepared to test the algorithm on sample data to obtain an optimal value of a, but also allows for varying values across bands.</a:t>
            </a:r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  <a:p>
            <a:pPr marL="630000" lvl="2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BUY/SELL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131C7-2DDC-359F-0549-1C9A2B75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4" t="21017" r="3538" b="10220"/>
          <a:stretch/>
        </p:blipFill>
        <p:spPr>
          <a:xfrm>
            <a:off x="5524500" y="1956391"/>
            <a:ext cx="5215276" cy="35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BUY/SELL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131C7-2DDC-359F-0549-1C9A2B75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8" t="40838" r="17629" b="10346"/>
          <a:stretch/>
        </p:blipFill>
        <p:spPr>
          <a:xfrm>
            <a:off x="1184846" y="1663985"/>
            <a:ext cx="4187253" cy="2874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E561D-FF3F-A891-FC4B-5F99F463F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5" t="38540" r="17611" b="7944"/>
          <a:stretch/>
        </p:blipFill>
        <p:spPr>
          <a:xfrm>
            <a:off x="6442646" y="1663985"/>
            <a:ext cx="4187253" cy="2874968"/>
          </a:xfrm>
          <a:prstGeom prst="rect">
            <a:avLst/>
          </a:prstGeom>
        </p:spPr>
      </p:pic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B61D052C-98D6-CBDF-0ED0-C623292A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0694" y="4851400"/>
            <a:ext cx="3863216" cy="1572514"/>
          </a:xfrm>
        </p:spPr>
        <p:txBody>
          <a:bodyPr>
            <a:normAutofit/>
          </a:bodyPr>
          <a:lstStyle/>
          <a:p>
            <a:r>
              <a:rPr lang="en-US"/>
              <a:t>Y = 1 – 1/(x+1)</a:t>
            </a:r>
          </a:p>
        </p:txBody>
      </p:sp>
      <p:sp>
        <p:nvSpPr>
          <p:cNvPr id="10" name="Content Placeholder 25">
            <a:extLst>
              <a:ext uri="{FF2B5EF4-FFF2-40B4-BE49-F238E27FC236}">
                <a16:creationId xmlns:a16="http://schemas.microsoft.com/office/drawing/2014/main" id="{217A0562-F59C-7A5A-394B-59BFA0CFFC7D}"/>
              </a:ext>
            </a:extLst>
          </p:cNvPr>
          <p:cNvSpPr txBox="1">
            <a:spLocks/>
          </p:cNvSpPr>
          <p:nvPr/>
        </p:nvSpPr>
        <p:spPr>
          <a:xfrm>
            <a:off x="7291748" y="4773326"/>
            <a:ext cx="3863216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 = 1 – 1/(4x+1)</a:t>
            </a:r>
          </a:p>
        </p:txBody>
      </p:sp>
    </p:spTree>
    <p:extLst>
      <p:ext uri="{BB962C8B-B14F-4D97-AF65-F5344CB8AC3E}">
        <p14:creationId xmlns:p14="http://schemas.microsoft.com/office/powerpoint/2010/main" val="400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53B2-F48A-C6CD-598D-065DE52BF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/>
              <a:t>Average Directional Index was used to determine when the stocks/markets were not trending and rather, were trading horizontally.</a:t>
            </a:r>
          </a:p>
          <a:p>
            <a:r>
              <a:rPr lang="en-AU"/>
              <a:t>In periods of horizontal trading, Ranges were established through finding maximums and minimums of horizontal trading periods and adding a standard deviation buffer.</a:t>
            </a:r>
          </a:p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8F6A-9789-5A5A-39AD-D9F8D0B40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9FCF1-9E25-8006-2E51-7D618A76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Algorithm: Range Trading</a:t>
            </a:r>
          </a:p>
        </p:txBody>
      </p:sp>
    </p:spTree>
    <p:extLst>
      <p:ext uri="{BB962C8B-B14F-4D97-AF65-F5344CB8AC3E}">
        <p14:creationId xmlns:p14="http://schemas.microsoft.com/office/powerpoint/2010/main" val="286555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QFin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00B050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0070C0"/>
      </a:hlink>
      <a:folHlink>
        <a:srgbClr val="0070C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7DF47-B23F-4BE1-BFEA-606A2B27881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538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Range Trading</vt:lpstr>
      <vt:lpstr>Outline</vt:lpstr>
      <vt:lpstr>Range Trading and Technical Indicators</vt:lpstr>
      <vt:lpstr>AlgorithmS</vt:lpstr>
      <vt:lpstr>Algorithm: Bollinger Bands</vt:lpstr>
      <vt:lpstr>Algorithm: Bollinger Bands</vt:lpstr>
      <vt:lpstr>ADJUSTING BUY/SELL VARIABLES</vt:lpstr>
      <vt:lpstr>ADJUSTING BUY/SELL VARIABLES</vt:lpstr>
      <vt:lpstr>Algorithm: Range Trading</vt:lpstr>
      <vt:lpstr>Algorithm performance</vt:lpstr>
      <vt:lpstr>Results and Findings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Trading</dc:title>
  <dc:creator>Zachary Ching (23080214)</dc:creator>
  <cp:lastModifiedBy>Zachary Ching (23080214)</cp:lastModifiedBy>
  <cp:revision>9</cp:revision>
  <dcterms:created xsi:type="dcterms:W3CDTF">2022-09-28T15:10:05Z</dcterms:created>
  <dcterms:modified xsi:type="dcterms:W3CDTF">2022-10-03T05:19:44Z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