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71" r:id="rId5"/>
    <p:sldId id="269" r:id="rId6"/>
    <p:sldId id="268" r:id="rId7"/>
    <p:sldId id="274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F5FA9-143E-41F0-8724-DD7408DA0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4700D-3B79-48B4-A5CC-CF89171A4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C765-07FD-4772-879A-B1808237B269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80C1-0E3C-4D20-ABE5-AD1A07F64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D8F5-2159-474F-95D7-61D7A54AD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632F-238F-467F-91D6-72576C8112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745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DE23706-3870-4FFF-AC24-5D79688F8010}"/>
              </a:ext>
            </a:extLst>
          </p:cNvPr>
          <p:cNvSpPr/>
          <p:nvPr userDrawn="1"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57AF6D-3B07-4721-BF96-385FEE451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20644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9"/>
            <a:ext cx="9144000" cy="977778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5485"/>
            <a:ext cx="9144000" cy="523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dirty="0"/>
              <a:t>April 8, 2021</a:t>
            </a:r>
          </a:p>
        </p:txBody>
      </p:sp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4F86-CCB0-48E5-907B-16003F7352B9}" type="datetime1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39E3-4F32-4579-B700-1BFD9D6316B1}" type="datetime1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-Shape 8">
            <a:extLst>
              <a:ext uri="{FF2B5EF4-FFF2-40B4-BE49-F238E27FC236}">
                <a16:creationId xmlns:a16="http://schemas.microsoft.com/office/drawing/2014/main" id="{63AD5965-2E13-4965-A45A-01B9C943EF7E}"/>
              </a:ext>
            </a:extLst>
          </p:cNvPr>
          <p:cNvSpPr/>
          <p:nvPr userDrawn="1"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412AF4-961A-4753-BA75-6140DA5B0189}"/>
              </a:ext>
            </a:extLst>
          </p:cNvPr>
          <p:cNvSpPr/>
          <p:nvPr userDrawn="1"/>
        </p:nvSpPr>
        <p:spPr>
          <a:xfrm flipV="1">
            <a:off x="0" y="0"/>
            <a:ext cx="12192000" cy="1343818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1847304"/>
            <a:ext cx="10515600" cy="425958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544491"/>
            <a:ext cx="838202" cy="313508"/>
          </a:xfr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20E72B8-329D-4704-B35D-237D6C48EE10}" type="datetime1">
              <a:rPr lang="en-AU" smtClean="0"/>
              <a:t>25/09/2022</a:t>
            </a:fld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1241513" y="6551023"/>
            <a:ext cx="1129938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11797936" y="6548957"/>
            <a:ext cx="394064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B2F-5A2E-4CD6-979C-4A85A2E5B747}" type="datetime1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E76D-4070-4594-BDD3-33EDDA26D675}" type="datetime1">
              <a:rPr lang="en-AU" smtClean="0"/>
              <a:t>25/09/2022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BCC5-374E-405C-B70E-A4F7C86276B2}" type="datetime1">
              <a:rPr lang="en-AU" smtClean="0"/>
              <a:t>25/09/2022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117-35D4-4034-8165-2D06278B570B}" type="datetime1">
              <a:rPr lang="en-AU" smtClean="0"/>
              <a:t>25/09/2022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6C0B-0653-4A30-B649-AB4E8A0CE9CF}" type="datetime1">
              <a:rPr lang="en-AU" smtClean="0"/>
              <a:t>25/09/2022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FE-B6D9-4187-9DB7-8B5D1B54FFBA}" type="datetime1">
              <a:rPr lang="en-AU" smtClean="0"/>
              <a:t>25/09/2022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748D-4763-4649-A209-A5EFA54628B6}" type="datetime1">
              <a:rPr lang="en-AU" smtClean="0"/>
              <a:t>25/09/2022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3D97-2F57-4B17-AA6F-F6A672E7E853}" type="datetime1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8A8C8B-3E25-4DDC-9092-1082DC8AD21C}"/>
              </a:ext>
            </a:extLst>
          </p:cNvPr>
          <p:cNvSpPr/>
          <p:nvPr/>
        </p:nvSpPr>
        <p:spPr>
          <a:xfrm>
            <a:off x="0" y="2923529"/>
            <a:ext cx="12192000" cy="100297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22770"/>
            <a:ext cx="10058400" cy="1059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aytona" panose="020B0604020202020204" pitchFamily="34" charset="0"/>
              </a:rPr>
              <a:t>Trading Team 2 Project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931A0C-AC01-4AEB-A05A-4C4D01FA060F}"/>
              </a:ext>
            </a:extLst>
          </p:cNvPr>
          <p:cNvSpPr txBox="1">
            <a:spLocks/>
          </p:cNvSpPr>
          <p:nvPr/>
        </p:nvSpPr>
        <p:spPr>
          <a:xfrm>
            <a:off x="0" y="6537960"/>
            <a:ext cx="2743200" cy="32784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16/03/2022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0C7FBC8-00F6-9FF0-F4F3-E3237870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893"/>
            <a:ext cx="9144000" cy="523875"/>
          </a:xfrm>
        </p:spPr>
        <p:txBody>
          <a:bodyPr/>
          <a:lstStyle/>
          <a:p>
            <a:r>
              <a:rPr lang="en-HK" dirty="0"/>
              <a:t>SEM 2 - 2022</a:t>
            </a:r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086-AAE4-46FA-8919-C60E85AF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Range Trading?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97F2-40EB-48BD-8EB6-9516FFC0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‘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A trading range occurs when a security trades between consistent high and low prices for a period of time.’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- Investopedia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5C2E6-8FC8-8DF5-3BEA-0A9FE6B0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10" y="3061971"/>
            <a:ext cx="6484779" cy="34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986-7201-4B52-8B56-BE5EB5D8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Range Trading-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F342-8A4A-4F14-B7F5-5559B814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350992"/>
            <a:ext cx="5251269" cy="292741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Bollinger band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65C29-2A5C-F3C0-DB27-4091243864F2}"/>
              </a:ext>
            </a:extLst>
          </p:cNvPr>
          <p:cNvSpPr txBox="1">
            <a:spLocks/>
          </p:cNvSpPr>
          <p:nvPr/>
        </p:nvSpPr>
        <p:spPr>
          <a:xfrm>
            <a:off x="6102531" y="2350993"/>
            <a:ext cx="5251269" cy="292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Average True Range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9D68A60-1B33-6600-F1A1-E9D26BCF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405447" cy="292741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16BC64E-D378-A1F2-26C7-25B31EF7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251990" cy="292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FE178-D376-9D34-9AD0-F6FEB3E9EBFB}"/>
              </a:ext>
            </a:extLst>
          </p:cNvPr>
          <p:cNvSpPr txBox="1">
            <a:spLocks/>
          </p:cNvSpPr>
          <p:nvPr/>
        </p:nvSpPr>
        <p:spPr>
          <a:xfrm>
            <a:off x="772487" y="1489038"/>
            <a:ext cx="10888210" cy="59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dirty="0"/>
              <a:t>We tried to plot out different Indicators in different periods using matplotlib just to visualise and get familiar to the indicators and experiment with them.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94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0367-E332-571B-4F40-B94F54A4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7EFB-2482-2FD7-5433-A5BA062F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300309"/>
            <a:ext cx="5251269" cy="4243103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Linear Regression</a:t>
            </a:r>
          </a:p>
          <a:p>
            <a:pPr marL="0" indent="0">
              <a:buNone/>
            </a:pPr>
            <a:r>
              <a:rPr lang="en-US" sz="1800" i="0" dirty="0">
                <a:solidFill>
                  <a:schemeClr val="bg1"/>
                </a:solidFill>
                <a:effectLst/>
              </a:rPr>
              <a:t>Linear Regression is the supervised Machine Learning model in which the model finds the best fit linear line between the independent and dependent variable.</a:t>
            </a:r>
            <a:endParaRPr lang="en-HK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9FB004-8B4B-DB1E-BDA7-A2B5FFA92E8F}"/>
              </a:ext>
            </a:extLst>
          </p:cNvPr>
          <p:cNvSpPr txBox="1">
            <a:spLocks/>
          </p:cNvSpPr>
          <p:nvPr/>
        </p:nvSpPr>
        <p:spPr>
          <a:xfrm>
            <a:off x="6096000" y="2300309"/>
            <a:ext cx="5251269" cy="424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/>
              <a:t>KNN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The number of nearest neighbors to a new unknown variable that has to be predicted or classified is denoted by the symbol 'K’. It assumes that similar things exist in close proximity.</a:t>
            </a:r>
            <a:endParaRPr lang="en-HK" sz="18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98296-F7DB-1261-3A98-155674BA5F75}"/>
              </a:ext>
            </a:extLst>
          </p:cNvPr>
          <p:cNvSpPr txBox="1">
            <a:spLocks/>
          </p:cNvSpPr>
          <p:nvPr/>
        </p:nvSpPr>
        <p:spPr>
          <a:xfrm>
            <a:off x="762699" y="1522153"/>
            <a:ext cx="10888210" cy="59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dirty="0"/>
              <a:t>After trying out the indicators, we realised they are not enough to build a reliable algorithm so we decided to co-op machine learning in the algorithm. We decide to explore linear regression and KNN.</a:t>
            </a:r>
            <a:endParaRPr lang="en-AU" dirty="0"/>
          </a:p>
        </p:txBody>
      </p:sp>
      <p:pic>
        <p:nvPicPr>
          <p:cNvPr id="2050" name="Picture 2" descr="Linear Regression in Machine learning - Javatpoint">
            <a:extLst>
              <a:ext uri="{FF2B5EF4-FFF2-40B4-BE49-F238E27FC236}">
                <a16:creationId xmlns:a16="http://schemas.microsoft.com/office/drawing/2014/main" id="{09A5BB34-1A7D-3703-7972-3DE8E3EA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1" y="3747083"/>
            <a:ext cx="2578686" cy="257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28BD7-7DE5-BF86-05D7-2E6DF4B0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04" y="4140155"/>
            <a:ext cx="3637764" cy="23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B09-FB71-4C5F-B2A3-A6C2147F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Processing(Feature engineering)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2F9B-B16F-4F54-B7B8-4F9D5C5E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chemeClr val="bg1"/>
                </a:solidFill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7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DE75-3E6A-4776-B948-7429DA1B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Trading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21FE-D2B8-4856-9AE8-E7C60B13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20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2146-8D7F-979A-583F-7E8F79E6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Backtesting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80D2-8A07-AB58-A49D-AAC3ED6F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46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0599-A041-C288-5CC3-B4A30EE8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CE8C-EB1F-C88C-1418-AA845A0E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1800" dirty="0"/>
              <a:t>Learning machine learning within a very limited time and applying it as our algorithm</a:t>
            </a:r>
          </a:p>
          <a:p>
            <a:endParaRPr lang="en-HK" sz="1800" dirty="0"/>
          </a:p>
          <a:p>
            <a:r>
              <a:rPr lang="en-HK" sz="1800" dirty="0"/>
              <a:t>Keeping on track with the group</a:t>
            </a:r>
          </a:p>
          <a:p>
            <a:endParaRPr lang="en-HK" sz="1800" dirty="0"/>
          </a:p>
          <a:p>
            <a:r>
              <a:rPr lang="en-HK" sz="1800" dirty="0"/>
              <a:t>Very limited financial background/knowledge</a:t>
            </a:r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  <a:p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77767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AD87-6A78-E314-2A3E-D3E9EE9B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10B7-2BB1-26C9-8446-5E704E33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1800" dirty="0"/>
              <a:t>What went well?</a:t>
            </a:r>
          </a:p>
          <a:p>
            <a:pPr lvl="1"/>
            <a:r>
              <a:rPr lang="en-HK" sz="1400" dirty="0"/>
              <a:t>We are trying new method and willing to learn new things</a:t>
            </a:r>
          </a:p>
          <a:p>
            <a:r>
              <a:rPr lang="en-HK" sz="1800" dirty="0"/>
              <a:t>What didn’t go so well?</a:t>
            </a:r>
          </a:p>
          <a:p>
            <a:pPr lvl="1"/>
            <a:r>
              <a:rPr lang="en-HK" sz="1400" dirty="0"/>
              <a:t>Lack of communication and commitment</a:t>
            </a:r>
          </a:p>
          <a:p>
            <a:r>
              <a:rPr lang="en-HK" sz="1800" dirty="0"/>
              <a:t>What can be improved?</a:t>
            </a:r>
          </a:p>
          <a:p>
            <a:pPr lvl="1"/>
            <a:r>
              <a:rPr lang="en-HK" sz="1400" dirty="0"/>
              <a:t>Better schedule + deadline</a:t>
            </a:r>
          </a:p>
          <a:p>
            <a:pPr lvl="1"/>
            <a:r>
              <a:rPr lang="en-HK" sz="1400" dirty="0"/>
              <a:t>Start early</a:t>
            </a:r>
          </a:p>
        </p:txBody>
      </p:sp>
    </p:spTree>
    <p:extLst>
      <p:ext uri="{BB962C8B-B14F-4D97-AF65-F5344CB8AC3E}">
        <p14:creationId xmlns:p14="http://schemas.microsoft.com/office/powerpoint/2010/main" val="267389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1360</TotalTime>
  <Words>277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Daytona</vt:lpstr>
      <vt:lpstr>Office Theme</vt:lpstr>
      <vt:lpstr>Trading Team 2 Project</vt:lpstr>
      <vt:lpstr>What is Range Trading?</vt:lpstr>
      <vt:lpstr>Range Trading- Indicators</vt:lpstr>
      <vt:lpstr>Machine learning</vt:lpstr>
      <vt:lpstr>Data Processing(Feature engineering)</vt:lpstr>
      <vt:lpstr>Trading strategy</vt:lpstr>
      <vt:lpstr>Backtesting</vt:lpstr>
      <vt:lpstr>Challenge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Will Ho</cp:lastModifiedBy>
  <cp:revision>36</cp:revision>
  <dcterms:created xsi:type="dcterms:W3CDTF">2021-04-06T05:42:39Z</dcterms:created>
  <dcterms:modified xsi:type="dcterms:W3CDTF">2022-09-25T16:42:05Z</dcterms:modified>
</cp:coreProperties>
</file>