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71" r:id="rId6"/>
    <p:sldId id="269" r:id="rId7"/>
    <p:sldId id="268" r:id="rId8"/>
    <p:sldId id="274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62A30-5D04-4E1A-A0AC-A99C4AF6FA42}" v="21" dt="2022-09-30T00:36:15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" userId="debf67db-a1f1-4015-a973-18e47c993b52" providerId="ADAL" clId="{E8062A30-5D04-4E1A-A0AC-A99C4AF6FA42}"/>
    <pc:docChg chg="custSel modSld">
      <pc:chgData name="Wai" userId="debf67db-a1f1-4015-a973-18e47c993b52" providerId="ADAL" clId="{E8062A30-5D04-4E1A-A0AC-A99C4AF6FA42}" dt="2022-09-30T01:30:00.991" v="124" actId="20577"/>
      <pc:docMkLst>
        <pc:docMk/>
      </pc:docMkLst>
      <pc:sldChg chg="delSp modSp mod">
        <pc:chgData name="Wai" userId="debf67db-a1f1-4015-a973-18e47c993b52" providerId="ADAL" clId="{E8062A30-5D04-4E1A-A0AC-A99C4AF6FA42}" dt="2022-09-30T01:30:00.991" v="124" actId="20577"/>
        <pc:sldMkLst>
          <pc:docMk/>
          <pc:sldMk cId="1107373451" sldId="269"/>
        </pc:sldMkLst>
        <pc:spChg chg="mod">
          <ac:chgData name="Wai" userId="debf67db-a1f1-4015-a973-18e47c993b52" providerId="ADAL" clId="{E8062A30-5D04-4E1A-A0AC-A99C4AF6FA42}" dt="2022-09-30T01:30:00.991" v="124" actId="20577"/>
          <ac:spMkLst>
            <pc:docMk/>
            <pc:sldMk cId="1107373451" sldId="269"/>
            <ac:spMk id="3" creationId="{5BE62F9B-B16F-4F54-B7B8-4F9D5C5E0463}"/>
          </ac:spMkLst>
        </pc:spChg>
        <pc:picChg chg="del">
          <ac:chgData name="Wai" userId="debf67db-a1f1-4015-a973-18e47c993b52" providerId="ADAL" clId="{E8062A30-5D04-4E1A-A0AC-A99C4AF6FA42}" dt="2022-09-30T01:29:02.918" v="0" actId="478"/>
          <ac:picMkLst>
            <pc:docMk/>
            <pc:sldMk cId="1107373451" sldId="269"/>
            <ac:picMk id="8" creationId="{B6A2B096-5C77-B096-01F7-B1420E66C0D6}"/>
          </ac:picMkLst>
        </pc:picChg>
        <pc:cxnChg chg="del">
          <ac:chgData name="Wai" userId="debf67db-a1f1-4015-a973-18e47c993b52" providerId="ADAL" clId="{E8062A30-5D04-4E1A-A0AC-A99C4AF6FA42}" dt="2022-09-30T01:29:04.109" v="1" actId="478"/>
          <ac:cxnSpMkLst>
            <pc:docMk/>
            <pc:sldMk cId="1107373451" sldId="269"/>
            <ac:cxnSpMk id="12" creationId="{80FED36E-076D-9DE5-8462-775D43DAC49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AF5FA9-143E-41F0-8724-DD7408DA06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4700D-3B79-48B4-A5CC-CF89171A4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C765-07FD-4772-879A-B1808237B269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80C1-0E3C-4D20-ABE5-AD1A07F643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5D8F5-2159-474F-95D7-61D7A54AD9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632F-238F-467F-91D6-72576C8112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745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3B56-85E3-484F-A5A0-A00E522ABD63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6A5C-17A2-49C9-84DB-742459114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492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DE23706-3870-4FFF-AC24-5D79688F8010}"/>
              </a:ext>
            </a:extLst>
          </p:cNvPr>
          <p:cNvSpPr/>
          <p:nvPr userDrawn="1"/>
        </p:nvSpPr>
        <p:spPr>
          <a:xfrm>
            <a:off x="-1" y="6537960"/>
            <a:ext cx="12192000" cy="3200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E57AF6D-3B07-4721-BF96-385FEE451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20644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099"/>
            <a:ext cx="9144000" cy="977778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sz="5400" dirty="0">
                <a:solidFill>
                  <a:schemeClr val="bg1"/>
                </a:solidFill>
              </a:rPr>
              <a:t>Intro to Quant Trading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5485"/>
            <a:ext cx="9144000" cy="5238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dirty="0"/>
              <a:t>April 8, 2021</a:t>
            </a:r>
          </a:p>
        </p:txBody>
      </p:sp>
    </p:spTree>
    <p:extLst>
      <p:ext uri="{BB962C8B-B14F-4D97-AF65-F5344CB8AC3E}">
        <p14:creationId xmlns:p14="http://schemas.microsoft.com/office/powerpoint/2010/main" val="34768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4F86-CCB0-48E5-907B-16003F7352B9}" type="datetime1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708E-EAEB-45E0-8BE3-253645E7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2F2A-CD5F-427C-B1CA-7A806A93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2251-CA3C-4F65-A4F9-8A9CBAE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39E3-4F32-4579-B700-1BFD9D6316B1}" type="datetime1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370-EF1C-483E-8808-5CD1AC7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D832-5824-4116-AF8C-F71BD484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0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6">
            <a:extLst>
              <a:ext uri="{FF2B5EF4-FFF2-40B4-BE49-F238E27FC236}">
                <a16:creationId xmlns:a16="http://schemas.microsoft.com/office/drawing/2014/main" id="{E159C145-BC44-3393-1153-49D380804A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3461068"/>
            <a:ext cx="10515600" cy="364340"/>
          </a:xfrm>
          <a:prstGeom prst="roundRect">
            <a:avLst/>
          </a:prstGeom>
          <a:solidFill>
            <a:srgbClr val="00B050"/>
          </a:solidFill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Objective</a:t>
            </a:r>
          </a:p>
        </p:txBody>
      </p:sp>
      <p:sp>
        <p:nvSpPr>
          <p:cNvPr id="30" name="Content Placeholder 26">
            <a:extLst>
              <a:ext uri="{FF2B5EF4-FFF2-40B4-BE49-F238E27FC236}">
                <a16:creationId xmlns:a16="http://schemas.microsoft.com/office/drawing/2014/main" id="{F5373D5A-B306-A737-03FC-9C5D908AD1A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427715"/>
            <a:ext cx="10515600" cy="364340"/>
          </a:xfrm>
          <a:prstGeom prst="roundRect">
            <a:avLst/>
          </a:prstGeom>
          <a:solidFill>
            <a:srgbClr val="00B050"/>
          </a:solidFill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Objective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05539-3B50-1954-AB03-B3BBB2382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709"/>
            <a:ext cx="10515600" cy="13346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Summary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D49-9AD4-06A7-A32B-2F5C695A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C3223-A8DA-436B-985C-49156E010E1D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CCB13-6412-0CA6-1324-0C7D835A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25CE4-FB68-871A-97A8-4FE343E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A4014C0-D6A5-49AE-87F1-CD8DB9C861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432674"/>
            <a:ext cx="10515600" cy="364340"/>
          </a:xfrm>
          <a:prstGeom prst="roundRect">
            <a:avLst/>
          </a:prstGeom>
          <a:solidFill>
            <a:srgbClr val="00B050"/>
          </a:solidFill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Objective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2B59AC6-8F2C-4E36-9EC2-2CE93B28E1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797050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358FB3F2-A681-0797-BFC1-2343522071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803505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43856AB8-C4C0-6C92-0BAA-E217E3FC61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825408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C7287742-FDAE-F76D-D648-D47924817C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4709426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36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-Shape 8">
            <a:extLst>
              <a:ext uri="{FF2B5EF4-FFF2-40B4-BE49-F238E27FC236}">
                <a16:creationId xmlns:a16="http://schemas.microsoft.com/office/drawing/2014/main" id="{63AD5965-2E13-4965-A45A-01B9C943EF7E}"/>
              </a:ext>
            </a:extLst>
          </p:cNvPr>
          <p:cNvSpPr/>
          <p:nvPr userDrawn="1"/>
        </p:nvSpPr>
        <p:spPr>
          <a:xfrm>
            <a:off x="-3" y="3429000"/>
            <a:ext cx="3612970" cy="3432899"/>
          </a:xfrm>
          <a:prstGeom prst="corner">
            <a:avLst>
              <a:gd name="adj1" fmla="val 9451"/>
              <a:gd name="adj2" fmla="val 98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412AF4-961A-4753-BA75-6140DA5B0189}"/>
              </a:ext>
            </a:extLst>
          </p:cNvPr>
          <p:cNvSpPr/>
          <p:nvPr userDrawn="1"/>
        </p:nvSpPr>
        <p:spPr>
          <a:xfrm flipV="1">
            <a:off x="0" y="0"/>
            <a:ext cx="12192000" cy="1343818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1847304"/>
            <a:ext cx="10515600" cy="4259582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" y="6544491"/>
            <a:ext cx="838202" cy="313508"/>
          </a:xfr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20E72B8-329D-4704-B35D-237D6C48EE10}" type="datetime1">
              <a:rPr lang="en-AU" smtClean="0"/>
              <a:t>30/09/2022</a:t>
            </a:fld>
            <a:endParaRPr lang="en-AU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 userDrawn="1"/>
        </p:nvSpPr>
        <p:spPr>
          <a:xfrm>
            <a:off x="1241513" y="6551023"/>
            <a:ext cx="1129938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/>
                </a:solidFill>
              </a:rPr>
              <a:t>QFin</a:t>
            </a:r>
            <a:r>
              <a:rPr lang="en-AU" dirty="0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 userDrawn="1"/>
        </p:nvSpPr>
        <p:spPr>
          <a:xfrm>
            <a:off x="11797936" y="6548957"/>
            <a:ext cx="394064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C842-E368-4800-8EA6-7CBFD8A5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C4FA-06F7-4872-847C-2B11C311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E11E-A225-4576-A05D-CDD2076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B2F-5A2E-4CD6-979C-4A85A2E5B747}" type="datetime1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2E0D-C732-44E2-B1D1-E11862F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C0DB-5876-4D1B-92D7-DD0AB64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0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E76D-4070-4594-BDD3-33EDDA26D675}" type="datetime1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5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BCC5-374E-405C-B70E-A4F7C86276B2}" type="datetime1">
              <a:rPr lang="en-AU" smtClean="0"/>
              <a:t>30/09/2022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8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117-35D4-4034-8165-2D06278B570B}" type="datetime1">
              <a:rPr lang="en-AU" smtClean="0"/>
              <a:t>30/09/2022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6C0B-0653-4A30-B649-AB4E8A0CE9CF}" type="datetime1">
              <a:rPr lang="en-AU" smtClean="0"/>
              <a:t>30/09/2022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FE-B6D9-4187-9DB7-8B5D1B54FFBA}" type="datetime1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748D-4763-4649-A209-A5EFA54628B6}" type="datetime1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3D97-2F57-4B17-AA6F-F6A672E7E853}" type="datetime1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8A8C8B-3E25-4DDC-9092-1082DC8AD21C}"/>
              </a:ext>
            </a:extLst>
          </p:cNvPr>
          <p:cNvSpPr/>
          <p:nvPr/>
        </p:nvSpPr>
        <p:spPr>
          <a:xfrm>
            <a:off x="0" y="2923529"/>
            <a:ext cx="12192000" cy="100297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C7844-9307-4C24-8363-40094B21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22770"/>
            <a:ext cx="10058400" cy="10591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aytona" panose="020B0604020202020204" pitchFamily="34" charset="0"/>
              </a:rPr>
              <a:t>Trading Team 2 Project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931A0C-AC01-4AEB-A05A-4C4D01FA060F}"/>
              </a:ext>
            </a:extLst>
          </p:cNvPr>
          <p:cNvSpPr txBox="1">
            <a:spLocks/>
          </p:cNvSpPr>
          <p:nvPr/>
        </p:nvSpPr>
        <p:spPr>
          <a:xfrm>
            <a:off x="0" y="6537960"/>
            <a:ext cx="2743200" cy="32784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16/03/2022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0C7FBC8-00F6-9FF0-F4F3-E3237870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893"/>
            <a:ext cx="9144000" cy="523875"/>
          </a:xfrm>
        </p:spPr>
        <p:txBody>
          <a:bodyPr/>
          <a:lstStyle/>
          <a:p>
            <a:r>
              <a:rPr lang="en-HK" dirty="0"/>
              <a:t>SEM 2 - 2022</a:t>
            </a:r>
          </a:p>
        </p:txBody>
      </p:sp>
    </p:spTree>
    <p:extLst>
      <p:ext uri="{BB962C8B-B14F-4D97-AF65-F5344CB8AC3E}">
        <p14:creationId xmlns:p14="http://schemas.microsoft.com/office/powerpoint/2010/main" val="399940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AD87-6A78-E314-2A3E-D3E9EE9B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10B7-2BB1-26C9-8446-5E704E33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1800" dirty="0"/>
              <a:t>What went well?</a:t>
            </a:r>
          </a:p>
          <a:p>
            <a:pPr lvl="1"/>
            <a:r>
              <a:rPr lang="en-HK" sz="1400" dirty="0"/>
              <a:t>We are trying new method and willing to learn new things</a:t>
            </a:r>
          </a:p>
          <a:p>
            <a:r>
              <a:rPr lang="en-HK" sz="1800" dirty="0"/>
              <a:t>What didn’t go so well?</a:t>
            </a:r>
          </a:p>
          <a:p>
            <a:pPr lvl="1"/>
            <a:r>
              <a:rPr lang="en-HK" sz="1400" dirty="0"/>
              <a:t>Lack of communication and commitment</a:t>
            </a:r>
          </a:p>
          <a:p>
            <a:r>
              <a:rPr lang="en-HK" sz="1800" dirty="0"/>
              <a:t>What can be improved?</a:t>
            </a:r>
          </a:p>
          <a:p>
            <a:pPr lvl="1"/>
            <a:r>
              <a:rPr lang="en-HK" sz="1400" dirty="0"/>
              <a:t>Better scheduling for our team</a:t>
            </a:r>
          </a:p>
          <a:p>
            <a:pPr lvl="1"/>
            <a:r>
              <a:rPr lang="en-HK" sz="1400" dirty="0"/>
              <a:t>Consider safety measures for our trading</a:t>
            </a:r>
          </a:p>
        </p:txBody>
      </p:sp>
    </p:spTree>
    <p:extLst>
      <p:ext uri="{BB962C8B-B14F-4D97-AF65-F5344CB8AC3E}">
        <p14:creationId xmlns:p14="http://schemas.microsoft.com/office/powerpoint/2010/main" val="267389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F2B6-745E-FC9D-81F3-68C250BC0F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608600"/>
            <a:ext cx="10515600" cy="36434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Mid-term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1E26D-5E7A-2C0B-28C4-32A4C367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2ADD8-61FF-CA55-7A90-267EBAF368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Initial step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6050A7-87A4-1F31-AD05-2FEC7E1B64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939189"/>
            <a:ext cx="10515600" cy="263617"/>
          </a:xfrm>
        </p:spPr>
        <p:txBody>
          <a:bodyPr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Set up and familiarise git hub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636A2E-3471-0DD5-F0AA-C66B9F01C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145152"/>
            <a:ext cx="10515600" cy="1327873"/>
          </a:xfrm>
        </p:spPr>
        <p:txBody>
          <a:bodyPr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Try to explore different range trading strategy (Bollinger band, average true range... Etc)</a:t>
            </a:r>
          </a:p>
          <a:p>
            <a:pPr algn="ctr"/>
            <a:r>
              <a:rPr lang="en-AU" sz="1600" dirty="0">
                <a:solidFill>
                  <a:schemeClr val="bg1"/>
                </a:solidFill>
              </a:rPr>
              <a:t>Try to visualise the range trading strategy and apply them</a:t>
            </a:r>
          </a:p>
          <a:p>
            <a:pPr algn="ctr"/>
            <a:r>
              <a:rPr lang="en-AU" sz="1600" dirty="0">
                <a:solidFill>
                  <a:schemeClr val="bg1"/>
                </a:solidFill>
              </a:rPr>
              <a:t>learn other basic trading knowledge (e.g. risk management, terminology…etc)</a:t>
            </a:r>
          </a:p>
          <a:p>
            <a:pPr algn="ctr"/>
            <a:r>
              <a:rPr lang="en-AU" sz="1600" dirty="0">
                <a:solidFill>
                  <a:schemeClr val="bg1"/>
                </a:solidFill>
              </a:rPr>
              <a:t>Start learning machine learning 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BF421EF-288E-599A-4C55-351DADD868F9}"/>
              </a:ext>
            </a:extLst>
          </p:cNvPr>
          <p:cNvSpPr txBox="1">
            <a:spLocks/>
          </p:cNvSpPr>
          <p:nvPr/>
        </p:nvSpPr>
        <p:spPr>
          <a:xfrm>
            <a:off x="838200" y="4747008"/>
            <a:ext cx="10515600" cy="364340"/>
          </a:xfrm>
          <a:prstGeom prst="round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Final step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DBBDFF0-89E7-8381-14DB-074EC681DF74}"/>
              </a:ext>
            </a:extLst>
          </p:cNvPr>
          <p:cNvSpPr txBox="1">
            <a:spLocks/>
          </p:cNvSpPr>
          <p:nvPr/>
        </p:nvSpPr>
        <p:spPr>
          <a:xfrm>
            <a:off x="838200" y="5253522"/>
            <a:ext cx="10515600" cy="263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>
                <a:solidFill>
                  <a:schemeClr val="bg1"/>
                </a:solidFill>
              </a:rPr>
              <a:t>Apply machine learning into our algorithm</a:t>
            </a:r>
          </a:p>
        </p:txBody>
      </p:sp>
    </p:spTree>
    <p:extLst>
      <p:ext uri="{BB962C8B-B14F-4D97-AF65-F5344CB8AC3E}">
        <p14:creationId xmlns:p14="http://schemas.microsoft.com/office/powerpoint/2010/main" val="330428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086-AAE4-46FA-8919-C60E85AF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Range Trading?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97F2-40EB-48BD-8EB6-9516FFC0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‘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A trading range occurs when a security trades between consistent high and low prices for a period of time.’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- Investopedia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5C2E6-8FC8-8DF5-3BEA-0A9FE6B0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10" y="3061971"/>
            <a:ext cx="6484779" cy="34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6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8986-7201-4B52-8B56-BE5EB5D8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Range Trading-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F342-8A4A-4F14-B7F5-5559B814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557" y="2406078"/>
            <a:ext cx="2385030" cy="54402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Bollinger band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765C29-2A5C-F3C0-DB27-4091243864F2}"/>
              </a:ext>
            </a:extLst>
          </p:cNvPr>
          <p:cNvSpPr txBox="1">
            <a:spLocks/>
          </p:cNvSpPr>
          <p:nvPr/>
        </p:nvSpPr>
        <p:spPr>
          <a:xfrm>
            <a:off x="7423966" y="2330982"/>
            <a:ext cx="3242805" cy="69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Average True Range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9D68A60-1B33-6600-F1A1-E9D26BCF1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1" b="7438"/>
          <a:stretch/>
        </p:blipFill>
        <p:spPr>
          <a:xfrm>
            <a:off x="555678" y="3541459"/>
            <a:ext cx="2861394" cy="20976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16BC64E-D378-A1F2-26C7-25B31EF7E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3797" b="3642"/>
          <a:stretch/>
        </p:blipFill>
        <p:spPr bwMode="auto">
          <a:xfrm>
            <a:off x="7454096" y="3549203"/>
            <a:ext cx="3212675" cy="208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2FE178-D376-9D34-9AD0-F6FEB3E9EBFB}"/>
              </a:ext>
            </a:extLst>
          </p:cNvPr>
          <p:cNvSpPr txBox="1">
            <a:spLocks/>
          </p:cNvSpPr>
          <p:nvPr/>
        </p:nvSpPr>
        <p:spPr>
          <a:xfrm>
            <a:off x="772487" y="1489039"/>
            <a:ext cx="10888210" cy="5012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dirty="0"/>
              <a:t>We tried to plot out different Indicators in different periods using matplotlib just to visualise and get familiar to the indicators and experiment with them.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12EA728-E4F0-96CB-AC12-85D20E65B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1" t="8774" r="6046" b="8171"/>
          <a:stretch/>
        </p:blipFill>
        <p:spPr>
          <a:xfrm>
            <a:off x="3606081" y="3549203"/>
            <a:ext cx="2644584" cy="20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4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0367-E332-571B-4F40-B94F54A4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7EFB-2482-2FD7-5433-A5BA062F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2300309"/>
            <a:ext cx="5251269" cy="4243103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Linear Regression</a:t>
            </a:r>
          </a:p>
          <a:p>
            <a:pPr marL="0" indent="0">
              <a:buNone/>
            </a:pPr>
            <a:r>
              <a:rPr lang="en-US" sz="1800" i="0" dirty="0">
                <a:solidFill>
                  <a:schemeClr val="bg1"/>
                </a:solidFill>
                <a:effectLst/>
              </a:rPr>
              <a:t>Linear Regression is the supervised Machine Learning model in which the model finds the best fit linear line between the independent and dependent variable.</a:t>
            </a:r>
            <a:endParaRPr lang="en-HK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9FB004-8B4B-DB1E-BDA7-A2B5FFA92E8F}"/>
              </a:ext>
            </a:extLst>
          </p:cNvPr>
          <p:cNvSpPr txBox="1">
            <a:spLocks/>
          </p:cNvSpPr>
          <p:nvPr/>
        </p:nvSpPr>
        <p:spPr>
          <a:xfrm>
            <a:off x="6096000" y="2300309"/>
            <a:ext cx="5251269" cy="424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dirty="0"/>
              <a:t>KNN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The number of nearest neighbors to a new unknown variable that has to be predicted or classified is denoted by the symbol 'K’. It assumes that similar things exist in close proximity.</a:t>
            </a:r>
            <a:endParaRPr lang="en-HK" sz="18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98296-F7DB-1261-3A98-155674BA5F75}"/>
              </a:ext>
            </a:extLst>
          </p:cNvPr>
          <p:cNvSpPr txBox="1">
            <a:spLocks/>
          </p:cNvSpPr>
          <p:nvPr/>
        </p:nvSpPr>
        <p:spPr>
          <a:xfrm>
            <a:off x="762699" y="1522153"/>
            <a:ext cx="10888210" cy="599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dirty="0"/>
              <a:t>After trying out the indicators, we realised they are not enough to build a reliable algorithm so we decided to co-op machine learning in the algorithm. We decide to explore linear regression and KNN.</a:t>
            </a:r>
            <a:endParaRPr lang="en-AU" dirty="0"/>
          </a:p>
        </p:txBody>
      </p:sp>
      <p:pic>
        <p:nvPicPr>
          <p:cNvPr id="2050" name="Picture 2" descr="Linear Regression in Machine learning - Javatpoint">
            <a:extLst>
              <a:ext uri="{FF2B5EF4-FFF2-40B4-BE49-F238E27FC236}">
                <a16:creationId xmlns:a16="http://schemas.microsoft.com/office/drawing/2014/main" id="{09A5BB34-1A7D-3703-7972-3DE8E3EA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1" y="3747083"/>
            <a:ext cx="2578686" cy="257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28BD7-7DE5-BF86-05D7-2E6DF4B0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04" y="4140155"/>
            <a:ext cx="3637764" cy="23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2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BB09-FB71-4C5F-B2A3-A6C2147F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Processing(Feature engineering)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2F9B-B16F-4F54-B7B8-4F9D5C5E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0" dirty="0">
                <a:solidFill>
                  <a:schemeClr val="bg1"/>
                </a:solidFill>
                <a:effectLst/>
              </a:rPr>
              <a:t>The aim of feature engineering is to prepare an input data set that best fits the machine learning algorithm as well as to enhance the performance of machine learning models.</a:t>
            </a:r>
          </a:p>
          <a:p>
            <a:pPr marL="0" indent="0">
              <a:buNone/>
            </a:pPr>
            <a:r>
              <a:rPr lang="en-HK" sz="1800" dirty="0"/>
              <a:t>In order to reduce overfitting as well as trying to capture range trading opportunities, we decided to use the factors we would use to:</a:t>
            </a:r>
          </a:p>
          <a:p>
            <a:pPr marL="0" indent="0">
              <a:buNone/>
            </a:pPr>
            <a:r>
              <a:rPr lang="en-HK" sz="1800" dirty="0"/>
              <a:t>	- ATR15Min_wav</a:t>
            </a:r>
          </a:p>
          <a:p>
            <a:pPr marL="0" indent="0">
              <a:buNone/>
            </a:pPr>
            <a:r>
              <a:rPr lang="en-HK" sz="1800" dirty="0"/>
              <a:t>	- </a:t>
            </a:r>
            <a:r>
              <a:rPr lang="en-HK" sz="1800" dirty="0" err="1"/>
              <a:t>ATRHour_wav</a:t>
            </a:r>
            <a:endParaRPr lang="en-HK" sz="1800" dirty="0"/>
          </a:p>
          <a:p>
            <a:pPr marL="0" indent="0">
              <a:buNone/>
            </a:pPr>
            <a:r>
              <a:rPr lang="en-HK" sz="1800" dirty="0"/>
              <a:t>	- 5Candle</a:t>
            </a:r>
          </a:p>
          <a:p>
            <a:pPr marL="0" indent="0">
              <a:buNone/>
            </a:pPr>
            <a:r>
              <a:rPr lang="en-HK" sz="1800" dirty="0"/>
              <a:t>	- 50Candle</a:t>
            </a:r>
          </a:p>
          <a:p>
            <a:pPr marL="0" indent="0">
              <a:buNone/>
            </a:pPr>
            <a:endParaRPr lang="en-HK" sz="1800" dirty="0"/>
          </a:p>
          <a:p>
            <a:pPr marL="0" indent="0">
              <a:buNone/>
            </a:pPr>
            <a:r>
              <a:rPr lang="en-AU" sz="1800" dirty="0">
                <a:solidFill>
                  <a:schemeClr val="bg1"/>
                </a:solidFill>
              </a:rPr>
              <a:t>From these, we used </a:t>
            </a:r>
            <a:r>
              <a:rPr lang="en-AU" sz="1800" dirty="0" err="1">
                <a:solidFill>
                  <a:schemeClr val="bg1"/>
                </a:solidFill>
              </a:rPr>
              <a:t>XGBRegressor</a:t>
            </a:r>
            <a:r>
              <a:rPr lang="en-AU" sz="1800" dirty="0">
                <a:solidFill>
                  <a:schemeClr val="bg1"/>
                </a:solidFill>
              </a:rPr>
              <a:t> to try to predict the return from each close to the close 5 days later.</a:t>
            </a:r>
          </a:p>
        </p:txBody>
      </p:sp>
    </p:spTree>
    <p:extLst>
      <p:ext uri="{BB962C8B-B14F-4D97-AF65-F5344CB8AC3E}">
        <p14:creationId xmlns:p14="http://schemas.microsoft.com/office/powerpoint/2010/main" val="110737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DE75-3E6A-4776-B948-7429DA1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Trading strategy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638464-17CB-B258-831E-413DE6BD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50" y="1847850"/>
            <a:ext cx="10515600" cy="4259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i="0" dirty="0">
                <a:solidFill>
                  <a:schemeClr val="bg1"/>
                </a:solidFill>
                <a:effectLst/>
              </a:rPr>
              <a:t>Once we had generated an expected return (EV) we bought and sold based of this return.</a:t>
            </a:r>
          </a:p>
          <a:p>
            <a:pPr marL="0" indent="0">
              <a:buNone/>
            </a:pPr>
            <a:endParaRPr lang="en-AU" sz="18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AU" sz="1800" dirty="0">
                <a:solidFill>
                  <a:schemeClr val="bg1"/>
                </a:solidFill>
              </a:rPr>
              <a:t>BUY when EV is larger than 0.025 (or 2.5%) and it has been at least 90 periods since last sold</a:t>
            </a:r>
          </a:p>
          <a:p>
            <a:pPr>
              <a:buFontTx/>
              <a:buChar char="-"/>
            </a:pPr>
            <a:r>
              <a:rPr lang="en-AU" sz="1800" dirty="0">
                <a:solidFill>
                  <a:schemeClr val="bg1"/>
                </a:solidFill>
              </a:rPr>
              <a:t>SELL when EV is smaller than 0 and it has been at least 180 periods since last bought.</a:t>
            </a:r>
          </a:p>
          <a:p>
            <a:pPr>
              <a:buFontTx/>
              <a:buChar char="-"/>
            </a:pPr>
            <a:endParaRPr lang="en-A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1800" dirty="0">
                <a:solidFill>
                  <a:schemeClr val="bg1"/>
                </a:solidFill>
              </a:rPr>
              <a:t>We had to add the 90 and 180 period condition due to long periods of constant buy signals – simulating buy and hold and leaving </a:t>
            </a:r>
            <a:r>
              <a:rPr lang="en-AU" sz="1800">
                <a:solidFill>
                  <a:schemeClr val="bg1"/>
                </a:solidFill>
              </a:rPr>
              <a:t>us overly exposed.</a:t>
            </a:r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0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2146-8D7F-979A-583F-7E8F79E6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Back-testing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A1D70BC-48DC-1B0F-3F2D-3F93FE91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338304"/>
            <a:ext cx="4838617" cy="21813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FD9C0-89B4-6C27-6B5F-00D0A9D8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705" y="4807522"/>
            <a:ext cx="2481205" cy="156923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D7F03E9-8EBF-9BE4-3EF3-20E72B8C6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8304"/>
            <a:ext cx="5735370" cy="2181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B943B2-A4B8-E567-F202-E662929E8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759" y="4800172"/>
            <a:ext cx="2039852" cy="15765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30DE11-2240-7DD0-EA80-08E16E8F34AA}"/>
              </a:ext>
            </a:extLst>
          </p:cNvPr>
          <p:cNvSpPr txBox="1"/>
          <p:nvPr/>
        </p:nvSpPr>
        <p:spPr>
          <a:xfrm>
            <a:off x="1884960" y="1656395"/>
            <a:ext cx="27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chemeClr val="bg1"/>
                </a:solidFill>
              </a:rPr>
              <a:t>SCHW 60 minutes interval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5B762-A4B8-9A26-E602-2F31D0D31C7A}"/>
              </a:ext>
            </a:extLst>
          </p:cNvPr>
          <p:cNvSpPr txBox="1"/>
          <p:nvPr/>
        </p:nvSpPr>
        <p:spPr>
          <a:xfrm>
            <a:off x="7808986" y="1673107"/>
            <a:ext cx="27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chemeClr val="bg1"/>
                </a:solidFill>
              </a:rPr>
              <a:t>AAPL 15 minutes interval</a:t>
            </a:r>
          </a:p>
        </p:txBody>
      </p:sp>
    </p:spTree>
    <p:extLst>
      <p:ext uri="{BB962C8B-B14F-4D97-AF65-F5344CB8AC3E}">
        <p14:creationId xmlns:p14="http://schemas.microsoft.com/office/powerpoint/2010/main" val="357463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0599-A041-C288-5CC3-B4A30EE8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CE8C-EB1F-C88C-1418-AA845A0E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1800" dirty="0"/>
              <a:t>Learning machine learning within a very limited time and applying it as our algorithm</a:t>
            </a:r>
          </a:p>
          <a:p>
            <a:endParaRPr lang="en-HK" sz="1800" dirty="0"/>
          </a:p>
          <a:p>
            <a:r>
              <a:rPr lang="en-HK" sz="1800" dirty="0"/>
              <a:t>Keeping on track with the group</a:t>
            </a:r>
          </a:p>
          <a:p>
            <a:endParaRPr lang="en-HK" sz="1800" dirty="0"/>
          </a:p>
          <a:p>
            <a:r>
              <a:rPr lang="en-HK" sz="1800" dirty="0"/>
              <a:t>Very limited financial background/knowledge to begin</a:t>
            </a:r>
          </a:p>
          <a:p>
            <a:endParaRPr lang="en-HK" sz="1800" dirty="0"/>
          </a:p>
          <a:p>
            <a:endParaRPr lang="en-HK" sz="1800" dirty="0"/>
          </a:p>
          <a:p>
            <a:endParaRPr lang="en-HK" sz="1800" dirty="0"/>
          </a:p>
          <a:p>
            <a:endParaRPr lang="en-HK" sz="1800" dirty="0"/>
          </a:p>
          <a:p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77767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2120</TotalTime>
  <Words>511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Daytona</vt:lpstr>
      <vt:lpstr>Office Theme</vt:lpstr>
      <vt:lpstr>Trading Team 2 Project</vt:lpstr>
      <vt:lpstr>Summary</vt:lpstr>
      <vt:lpstr>What is Range Trading?</vt:lpstr>
      <vt:lpstr>Range Trading- Indicators</vt:lpstr>
      <vt:lpstr>Machine learning</vt:lpstr>
      <vt:lpstr>Data Processing(Feature engineering)</vt:lpstr>
      <vt:lpstr>Trading strategy</vt:lpstr>
      <vt:lpstr>Back-testing</vt:lpstr>
      <vt:lpstr>Challenge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 Trading</dc:title>
  <dc:creator>Domenico Sauta</dc:creator>
  <cp:lastModifiedBy>Kai Marns-Morris</cp:lastModifiedBy>
  <cp:revision>40</cp:revision>
  <dcterms:created xsi:type="dcterms:W3CDTF">2021-04-06T05:42:39Z</dcterms:created>
  <dcterms:modified xsi:type="dcterms:W3CDTF">2022-09-30T01:46:23Z</dcterms:modified>
</cp:coreProperties>
</file>