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63" r:id="rId6"/>
    <p:sldId id="264" r:id="rId7"/>
    <p:sldId id="265" r:id="rId8"/>
    <p:sldId id="270" r:id="rId9"/>
    <p:sldId id="275" r:id="rId10"/>
    <p:sldId id="276" r:id="rId11"/>
    <p:sldId id="277" r:id="rId12"/>
    <p:sldId id="274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07DCA-949F-4E54-835E-3FB6229402D4}" v="4" dt="2022-10-04T02:39:06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i" userId="debf67db-a1f1-4015-a973-18e47c993b52" providerId="ADAL" clId="{64207DCA-949F-4E54-835E-3FB6229402D4}"/>
    <pc:docChg chg="undo custSel addSld modSld">
      <pc:chgData name="Wai" userId="debf67db-a1f1-4015-a973-18e47c993b52" providerId="ADAL" clId="{64207DCA-949F-4E54-835E-3FB6229402D4}" dt="2022-10-04T02:39:50.026" v="46" actId="1036"/>
      <pc:docMkLst>
        <pc:docMk/>
      </pc:docMkLst>
      <pc:sldChg chg="addSp delSp modSp mod">
        <pc:chgData name="Wai" userId="debf67db-a1f1-4015-a973-18e47c993b52" providerId="ADAL" clId="{64207DCA-949F-4E54-835E-3FB6229402D4}" dt="2022-10-04T02:35:58.209" v="27" actId="1076"/>
        <pc:sldMkLst>
          <pc:docMk/>
          <pc:sldMk cId="2447364906" sldId="274"/>
        </pc:sldMkLst>
        <pc:picChg chg="mod">
          <ac:chgData name="Wai" userId="debf67db-a1f1-4015-a973-18e47c993b52" providerId="ADAL" clId="{64207DCA-949F-4E54-835E-3FB6229402D4}" dt="2022-10-04T02:35:58.209" v="27" actId="1076"/>
          <ac:picMkLst>
            <pc:docMk/>
            <pc:sldMk cId="2447364906" sldId="274"/>
            <ac:picMk id="3" creationId="{5CA05D07-FE69-ED52-1F5D-8C716411FD4B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4" creationId="{242650BB-8A94-7DB0-456E-16302969B960}"/>
          </ac:picMkLst>
        </pc:picChg>
        <pc:picChg chg="add del mod">
          <ac:chgData name="Wai" userId="debf67db-a1f1-4015-a973-18e47c993b52" providerId="ADAL" clId="{64207DCA-949F-4E54-835E-3FB6229402D4}" dt="2022-10-04T02:33:20.022" v="8" actId="931"/>
          <ac:picMkLst>
            <pc:docMk/>
            <pc:sldMk cId="2447364906" sldId="274"/>
            <ac:picMk id="6" creationId="{222ECB1C-396A-C8D5-231C-DC17B6C19E18}"/>
          </ac:picMkLst>
        </pc:picChg>
        <pc:picChg chg="del">
          <ac:chgData name="Wai" userId="debf67db-a1f1-4015-a973-18e47c993b52" providerId="ADAL" clId="{64207DCA-949F-4E54-835E-3FB6229402D4}" dt="2022-10-04T02:32:56.385" v="1" actId="478"/>
          <ac:picMkLst>
            <pc:docMk/>
            <pc:sldMk cId="2447364906" sldId="274"/>
            <ac:picMk id="8" creationId="{0835FA4F-00D6-380F-98F1-A8C6871D3B3C}"/>
          </ac:picMkLst>
        </pc:picChg>
        <pc:picChg chg="add mod">
          <ac:chgData name="Wai" userId="debf67db-a1f1-4015-a973-18e47c993b52" providerId="ADAL" clId="{64207DCA-949F-4E54-835E-3FB6229402D4}" dt="2022-10-04T02:33:50.490" v="25" actId="1076"/>
          <ac:picMkLst>
            <pc:docMk/>
            <pc:sldMk cId="2447364906" sldId="274"/>
            <ac:picMk id="9" creationId="{391FADAE-AD22-A9FA-C298-9907C7637255}"/>
          </ac:picMkLst>
        </pc:picChg>
        <pc:picChg chg="del">
          <ac:chgData name="Wai" userId="debf67db-a1f1-4015-a973-18e47c993b52" providerId="ADAL" clId="{64207DCA-949F-4E54-835E-3FB6229402D4}" dt="2022-10-04T02:32:55.856" v="0" actId="478"/>
          <ac:picMkLst>
            <pc:docMk/>
            <pc:sldMk cId="2447364906" sldId="274"/>
            <ac:picMk id="11" creationId="{210C10D6-B809-2C9E-E685-388330157865}"/>
          </ac:picMkLst>
        </pc:picChg>
        <pc:picChg chg="add mod">
          <ac:chgData name="Wai" userId="debf67db-a1f1-4015-a973-18e47c993b52" providerId="ADAL" clId="{64207DCA-949F-4E54-835E-3FB6229402D4}" dt="2022-10-04T02:35:56.802" v="26" actId="1076"/>
          <ac:picMkLst>
            <pc:docMk/>
            <pc:sldMk cId="2447364906" sldId="274"/>
            <ac:picMk id="14" creationId="{55DBBC24-452E-097B-176D-9212FAB5326F}"/>
          </ac:picMkLst>
        </pc:picChg>
      </pc:sldChg>
      <pc:sldChg chg="addSp delSp modSp add mod">
        <pc:chgData name="Wai" userId="debf67db-a1f1-4015-a973-18e47c993b52" providerId="ADAL" clId="{64207DCA-949F-4E54-835E-3FB6229402D4}" dt="2022-10-04T02:39:50.026" v="46" actId="1036"/>
        <pc:sldMkLst>
          <pc:docMk/>
          <pc:sldMk cId="3548023324" sldId="277"/>
        </pc:sldMkLst>
        <pc:spChg chg="mod">
          <ac:chgData name="Wai" userId="debf67db-a1f1-4015-a973-18e47c993b52" providerId="ADAL" clId="{64207DCA-949F-4E54-835E-3FB6229402D4}" dt="2022-10-04T02:37:08.570" v="35" actId="20577"/>
          <ac:spMkLst>
            <pc:docMk/>
            <pc:sldMk cId="3548023324" sldId="277"/>
            <ac:spMk id="2" creationId="{6F1EA7D6-807B-23CF-A685-FDF20E9181D9}"/>
          </ac:spMkLst>
        </pc:spChg>
        <pc:spChg chg="del">
          <ac:chgData name="Wai" userId="debf67db-a1f1-4015-a973-18e47c993b52" providerId="ADAL" clId="{64207DCA-949F-4E54-835E-3FB6229402D4}" dt="2022-10-04T02:37:30.387" v="36" actId="478"/>
          <ac:spMkLst>
            <pc:docMk/>
            <pc:sldMk cId="3548023324" sldId="277"/>
            <ac:spMk id="3" creationId="{FEEA1C43-33EB-8933-2CCB-3A81EEC81E7B}"/>
          </ac:spMkLst>
        </pc:spChg>
        <pc:picChg chg="add mod">
          <ac:chgData name="Wai" userId="debf67db-a1f1-4015-a973-18e47c993b52" providerId="ADAL" clId="{64207DCA-949F-4E54-835E-3FB6229402D4}" dt="2022-10-04T02:39:50.026" v="46" actId="1036"/>
          <ac:picMkLst>
            <pc:docMk/>
            <pc:sldMk cId="3548023324" sldId="277"/>
            <ac:picMk id="5" creationId="{F411B69F-63A5-6F1B-421E-EB2D8477DE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537-2013-96BE-2C22-F7E80F02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D4D57-21A3-4501-515A-8348255C4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AFE9-E094-7919-1410-3E3A482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C438-E66A-DDA0-2E99-BDC9564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294A-DDD6-B44C-4CAE-ACA7915B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636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92FF-8904-752A-C5DF-A236D65A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F8EB-8E3F-A7F2-AA96-A0B1EC2A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0A84-3AD9-89BF-D83F-E1FF518A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8FF7-BC2C-B37F-0D27-E76728BB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E09-53E3-D792-73AF-60A7B9A6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271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F95A1-18E1-901F-9D17-5D55D4476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0B29-6F4C-84D8-47C9-B09380B4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22DD7-6C28-8E3C-D46C-23E16997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7752-7E51-EDF3-ABB2-142F65AA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DEE97-175B-2CD5-4A1E-2CEA79BA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0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67A2-7C53-0BB1-36B6-96A5C867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EA0A-49D0-6768-F487-D7765BCC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3F60-99DD-C8D2-A043-F79D52B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BEF2-DA82-97D6-8B64-7487C51A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3CBD-3B22-469E-2F19-B77940EC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574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757A-5A32-0732-5F87-3665FB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90D5-5B45-7486-E738-694FB5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527E-8D23-FDEF-EBB9-75E91279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F1AA-E4B2-38CC-FF04-72CA509C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C24D-CB52-B035-BEB0-EA063B3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667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5AC2-C5EF-4E11-FC12-B49D19B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1BD-160B-80BE-0D16-92AB53CE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F52F-CF54-1B53-3742-67A0E7F79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923ED-2FC8-C6AB-F307-6901DFC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4EDDA-760A-7C7B-2ED4-2062E040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F215-A048-D18C-DEEB-BFF16864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1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C9C2-1E63-853C-DF3F-7AFBBA06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B411-AC27-32E2-33AE-B2FE9E13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60771-0943-94F6-B8C4-7325C3FC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4699F-C89A-CBE6-23CE-C0A2041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B9679-A5BD-9E49-6CCB-DF93B202C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6B35B-C3F1-CC7A-2B6D-20E36158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580B-871D-D2A8-B67D-4E451D03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1C45D-1A16-834F-C80D-7DE8294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328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5625-FE50-A5BD-8291-DD53FFC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9AC94-32C0-AA8E-C2A3-22B7F004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5E244-9DA7-AF04-880B-F41FDA8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D41E3-BB03-1075-381D-48AA7A38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876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23F2-F9BF-0A5B-5748-ADE8F1B5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F47F9-06CB-8949-BC39-A9585B3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186A-D0AF-3180-4DDC-1393D30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78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BCCC-0337-3D17-ABCD-C3DB34F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A82-BB6F-A7DA-9218-43A7E78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B69B0-CF02-092E-EBF4-676467972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1E35-1ACB-DC9B-56DF-FC89AFDD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2741-9731-91F4-78FF-7D5B6091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BB4DB-81D3-DB4F-4527-361A807E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24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BF9D-6B24-F7B5-ED1B-825E33D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514AC-8F38-6053-1955-74F1578DE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EA63-5871-77B5-74C9-53CF9A034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29D2B-3C93-74F7-8FE1-7EC02BEA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B39D6-72A1-CEAE-0105-A0BE9205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329F3-F722-6DEC-D749-05A25B2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29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6758E-72E1-15BC-E41F-E8C7F341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0C807-D431-78C8-4D0E-D6EA68F1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D0AA-5DAD-80CC-FF77-C3DF4E51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236-7DD9-40A0-AB57-3F8A63A6C384}" type="datetimeFigureOut">
              <a:rPr lang="en-HK" smtClean="0"/>
              <a:t>4/10/2022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2271-6486-15D5-D56B-AFB1411FE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1E74-FF8F-CF77-226C-9241D546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749-3508-4887-882C-1CBB9FF787C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06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14AC-3620-868E-8D8E-894474B4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2432437"/>
            <a:ext cx="4394594" cy="996563"/>
          </a:xfrm>
        </p:spPr>
        <p:txBody>
          <a:bodyPr anchor="b">
            <a:normAutofit/>
          </a:bodyPr>
          <a:lstStyle/>
          <a:p>
            <a:pPr algn="l"/>
            <a:r>
              <a:rPr lang="en-HK" sz="5400" dirty="0"/>
              <a:t>Trading 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300DD-43F1-32B9-0031-23B1DB4D9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902" y="3668542"/>
            <a:ext cx="2888013" cy="334291"/>
          </a:xfrm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HK" sz="2000" dirty="0"/>
              <a:t>Ben </a:t>
            </a:r>
            <a:r>
              <a:rPr lang="en-HK" sz="2000" dirty="0" err="1"/>
              <a:t>Belke</a:t>
            </a:r>
            <a:r>
              <a:rPr lang="en-HK" sz="2000" dirty="0"/>
              <a:t>, William Ho, Kai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8A1AB7-1C84-999D-A221-FEC529AB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564"/>
            <a:ext cx="6597830" cy="568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40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A1C43-33EB-8933-2CCB-3A81EEC81E7B}"/>
              </a:ext>
            </a:extLst>
          </p:cNvPr>
          <p:cNvSpPr txBox="1"/>
          <p:nvPr/>
        </p:nvSpPr>
        <p:spPr>
          <a:xfrm>
            <a:off x="3724713" y="1705386"/>
            <a:ext cx="76927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i="0" dirty="0">
                <a:effectLst/>
              </a:rPr>
              <a:t>Once we had generated an expected return (EV) we bought and sold based of this return.</a:t>
            </a:r>
          </a:p>
          <a:p>
            <a:pPr marL="0" indent="0">
              <a:buNone/>
            </a:pPr>
            <a:endParaRPr lang="en-AU" sz="1800" dirty="0"/>
          </a:p>
          <a:p>
            <a:pPr>
              <a:buFontTx/>
              <a:buChar char="-"/>
            </a:pPr>
            <a:r>
              <a:rPr lang="en-AU" sz="1800" dirty="0"/>
              <a:t>BUY when EV is larger than 0.025 (or 2.5%) and it has been at least 90 periods since last sold</a:t>
            </a:r>
          </a:p>
          <a:p>
            <a:pPr>
              <a:buFontTx/>
              <a:buChar char="-"/>
            </a:pPr>
            <a:r>
              <a:rPr lang="en-AU" sz="1800" dirty="0"/>
              <a:t>SELL when EV is smaller than 0 and it has been at least 180 periods since last bought.</a:t>
            </a:r>
          </a:p>
          <a:p>
            <a:pPr>
              <a:buFontTx/>
              <a:buChar char="-"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We had to add the 90 and 180 period condition due to long periods of constant buy signals – simulating buy and hold and leaving us overly exposed.</a:t>
            </a:r>
          </a:p>
        </p:txBody>
      </p:sp>
    </p:spTree>
    <p:extLst>
      <p:ext uri="{BB962C8B-B14F-4D97-AF65-F5344CB8AC3E}">
        <p14:creationId xmlns:p14="http://schemas.microsoft.com/office/powerpoint/2010/main" val="130356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F411B69F-63A5-6F1B-421E-EB2D8477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95" y="1600250"/>
            <a:ext cx="8409091" cy="3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3" name="Picture 2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5CA05D07-FE69-ED52-1F5D-8C716411F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10" y="592034"/>
            <a:ext cx="3782621" cy="2836966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91FADAE-AD22-A9FA-C298-9907C763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904" y="3714112"/>
            <a:ext cx="3893121" cy="2919841"/>
          </a:xfrm>
          <a:prstGeom prst="rect">
            <a:avLst/>
          </a:prstGeom>
        </p:spPr>
      </p:pic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55DBBC24-452E-097B-176D-9212FAB5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901" y="592034"/>
            <a:ext cx="3782621" cy="28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Future-exploration</a:t>
            </a:r>
          </a:p>
        </p:txBody>
      </p:sp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FF005EEF-A8CC-C5C1-3E2E-D7A87723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02" y="937977"/>
            <a:ext cx="7086030" cy="44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4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C9DA38-3750-A7E9-F5E0-6BE8DD6EB085}"/>
              </a:ext>
            </a:extLst>
          </p:cNvPr>
          <p:cNvSpPr txBox="1">
            <a:spLocks/>
          </p:cNvSpPr>
          <p:nvPr/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Limitations/Challenges</a:t>
            </a:r>
            <a:endParaRPr lang="en-HK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4936-9EDD-7092-D06E-887C2E501992}"/>
              </a:ext>
            </a:extLst>
          </p:cNvPr>
          <p:cNvSpPr txBox="1"/>
          <p:nvPr/>
        </p:nvSpPr>
        <p:spPr>
          <a:xfrm>
            <a:off x="4459736" y="2351782"/>
            <a:ext cx="670601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Crashes/Algorithm running time</a:t>
            </a:r>
            <a:br>
              <a:rPr lang="en-HK" sz="2000" dirty="0"/>
            </a:br>
            <a:endParaRPr lang="en-H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Using backup model since previous machine learning model failed (Time limitations)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000" b="1" dirty="0">
              <a:latin typeface="Calibri Light" panose="020F0302020204030204" pitchFamily="34" charset="0"/>
              <a:ea typeface="DengXian Light" panose="02010600030101010101" pitchFamily="2" charset="-122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b="1" dirty="0">
                <a:effectLst/>
                <a:latin typeface="Calibri Light" panose="020F0302020204030204" pitchFamily="34" charset="0"/>
                <a:ea typeface="DengXian Light" panose="02010600030101010101" pitchFamily="2" charset="-122"/>
                <a:cs typeface="Calibri Light" panose="020F0302020204030204" pitchFamily="34" charset="0"/>
              </a:rPr>
              <a:t>Huge communication problem</a:t>
            </a:r>
            <a:endParaRPr lang="en-HK" sz="2000" b="1" dirty="0">
              <a:effectLst/>
              <a:latin typeface="Calibri Light" panose="020F0302020204030204" pitchFamily="34" charset="0"/>
              <a:ea typeface="DengXian Light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109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A8DFF8-2237-FEFF-287D-6405A3D96398}"/>
              </a:ext>
            </a:extLst>
          </p:cNvPr>
          <p:cNvSpPr/>
          <p:nvPr/>
        </p:nvSpPr>
        <p:spPr>
          <a:xfrm>
            <a:off x="5795285" y="954122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Initial step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1B992-B261-26D6-CCF2-13756E711F44}"/>
              </a:ext>
            </a:extLst>
          </p:cNvPr>
          <p:cNvSpPr/>
          <p:nvPr/>
        </p:nvSpPr>
        <p:spPr>
          <a:xfrm>
            <a:off x="5795283" y="2445138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Mid Term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A2C0A0-858C-789A-7CB8-6D8309274CFA}"/>
              </a:ext>
            </a:extLst>
          </p:cNvPr>
          <p:cNvSpPr/>
          <p:nvPr/>
        </p:nvSpPr>
        <p:spPr>
          <a:xfrm>
            <a:off x="5795283" y="4354101"/>
            <a:ext cx="2713051" cy="4026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Final step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0539C-472B-8ADC-6F09-ACEF47A0DD6B}"/>
              </a:ext>
            </a:extLst>
          </p:cNvPr>
          <p:cNvSpPr txBox="1"/>
          <p:nvPr/>
        </p:nvSpPr>
        <p:spPr>
          <a:xfrm>
            <a:off x="5634195" y="1577800"/>
            <a:ext cx="336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Set up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Research on Range trading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60D89-53CC-0F05-3D22-37B4AFD3CC19}"/>
              </a:ext>
            </a:extLst>
          </p:cNvPr>
          <p:cNvSpPr txBox="1"/>
          <p:nvPr/>
        </p:nvSpPr>
        <p:spPr>
          <a:xfrm>
            <a:off x="5634195" y="3068817"/>
            <a:ext cx="391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Visualise different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Dive into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Explore linear regression and KNN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ABD2-6CBB-DC43-8637-A035869AE1A9}"/>
              </a:ext>
            </a:extLst>
          </p:cNvPr>
          <p:cNvSpPr txBox="1"/>
          <p:nvPr/>
        </p:nvSpPr>
        <p:spPr>
          <a:xfrm>
            <a:off x="5694614" y="5006464"/>
            <a:ext cx="454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Machine learning model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Retreat to backup traditional trading model</a:t>
            </a:r>
          </a:p>
        </p:txBody>
      </p:sp>
    </p:spTree>
    <p:extLst>
      <p:ext uri="{BB962C8B-B14F-4D97-AF65-F5344CB8AC3E}">
        <p14:creationId xmlns:p14="http://schemas.microsoft.com/office/powerpoint/2010/main" val="40027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600" i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Volatility in different intervals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7A90D3A-A3CF-E5CA-E202-2E4B5343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0395" y="1608932"/>
            <a:ext cx="3456432" cy="2592323"/>
          </a:xfrm>
          <a:prstGeom prst="rect">
            <a:avLst/>
          </a:prstGeom>
          <a:noFill/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5395480-25A1-FF91-F54B-6EFFA83C64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0367" y="1608932"/>
            <a:ext cx="3456432" cy="259232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B36F-3C3D-D7A8-FD77-05EE2E9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093" y="4884873"/>
            <a:ext cx="3620548" cy="36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sz="1800" dirty="0"/>
              <a:t>Shorter intervals =&gt; Larger volatility!</a:t>
            </a:r>
          </a:p>
        </p:txBody>
      </p:sp>
    </p:spTree>
    <p:extLst>
      <p:ext uri="{BB962C8B-B14F-4D97-AF65-F5344CB8AC3E}">
        <p14:creationId xmlns:p14="http://schemas.microsoft.com/office/powerpoint/2010/main" val="132440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Larry Connors’ %b Strategy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B36F-3C3D-D7A8-FD77-05EE2E99F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38" y="4230472"/>
            <a:ext cx="6615418" cy="1208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Reasons:</a:t>
            </a:r>
          </a:p>
          <a:p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Safety measurements (Only trade long, reduce short risk)</a:t>
            </a:r>
            <a:endParaRPr lang="en-HK" sz="2000" dirty="0"/>
          </a:p>
          <a:p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Decent entry and closing consideration </a:t>
            </a:r>
            <a:endParaRPr lang="en-HK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86D85-6714-639E-F867-A46BDA5D42CA}"/>
              </a:ext>
            </a:extLst>
          </p:cNvPr>
          <p:cNvSpPr txBox="1"/>
          <p:nvPr/>
        </p:nvSpPr>
        <p:spPr>
          <a:xfrm>
            <a:off x="4760054" y="681037"/>
            <a:ext cx="6094602" cy="2267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close must be above the 200-day moving average.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%b must be below 0 for the last two or three (consecutive) days.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1 and 2 are true, buy on the close.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HK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Exit when the %b closes above 0.8.</a:t>
            </a:r>
            <a:endParaRPr lang="en-HK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Back-test base model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DB3A7DB-545E-4B2C-47F6-2BC413490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94" y="1487272"/>
            <a:ext cx="6383379" cy="337922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760F20-5A23-1411-627C-383EB492D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481" y="5102927"/>
            <a:ext cx="6945545" cy="1415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Most Stocks sits between ± 25 % 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60 mins interval has an exceptional trade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18599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 range trading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CA1E1EB-9181-B446-BCDD-2A020768F5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498" y="3205070"/>
            <a:ext cx="3002292" cy="2334318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015E32-2913-A4DE-566D-95710A02B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43" y="3205070"/>
            <a:ext cx="3091680" cy="24089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D04370-8B42-1911-9E4A-CCCCDDF4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068" y="5673356"/>
            <a:ext cx="5778401" cy="335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20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 20 as the threshold for ranging markets (ADX &lt; 20)</a:t>
            </a:r>
            <a:endParaRPr lang="en-HK" sz="200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90BDDFC-31FC-45DB-D176-33FC99365C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44" y="253259"/>
            <a:ext cx="3656778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Back-test new model</a:t>
            </a:r>
            <a:endParaRPr lang="en-HK" sz="26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6DAB1B5-4E44-1669-C88B-346AE4549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82" y="1487272"/>
            <a:ext cx="6467356" cy="32806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0F261-32EB-4123-47F7-21C56343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481" y="5102927"/>
            <a:ext cx="6945545" cy="14153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60 mins interval behave strangely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15 mins interval has an exceptional trade</a:t>
            </a:r>
          </a:p>
          <a:p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25215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Initial-Comparison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6DAB1B5-4E44-1669-C88B-346AE4549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84" y="2672726"/>
            <a:ext cx="4333662" cy="2198320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0E976FB-2095-6DAA-2B17-ED36FF8E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48" y="2672726"/>
            <a:ext cx="4152645" cy="219832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5A934F-B215-334B-1496-EBF7DEDAB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663" y="5034360"/>
            <a:ext cx="6945545" cy="1499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HK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Observations: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Most stocks sits between ± 25 %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Stocks that profits in 15 mins in the new model profits more than the old model</a:t>
            </a:r>
          </a:p>
          <a:p>
            <a:r>
              <a:rPr lang="en-HK" sz="1400" dirty="0">
                <a:solidFill>
                  <a:srgbClr val="202124"/>
                </a:solidFill>
                <a:latin typeface="Calibri" panose="020F0502020204030204" pitchFamily="34" charset="0"/>
              </a:rPr>
              <a:t>(Most importantly) Neither of them beats Buy and Hold!</a:t>
            </a:r>
          </a:p>
          <a:p>
            <a:endParaRPr lang="en-HK" sz="20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571ADAA-7487-0AC0-882F-CC9608D21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15" y="171719"/>
            <a:ext cx="3225800" cy="241935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874EFC3-BFA2-4C8A-5812-65F727E6A1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86" y="255430"/>
            <a:ext cx="3113487" cy="23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9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A7D6-807B-23CF-A685-FDF20E91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>
              <a:spcAft>
                <a:spcPts val="1000"/>
              </a:spcAft>
            </a:pPr>
            <a:r>
              <a:rPr lang="en-HK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  <a:endParaRPr lang="en-HK" sz="2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C78F9-DE61-3B1F-0247-778C344CCB04}"/>
              </a:ext>
            </a:extLst>
          </p:cNvPr>
          <p:cNvSpPr txBox="1"/>
          <p:nvPr/>
        </p:nvSpPr>
        <p:spPr>
          <a:xfrm>
            <a:off x="4018326" y="1997839"/>
            <a:ext cx="73990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i="0" dirty="0">
                <a:effectLst/>
              </a:rPr>
              <a:t>The aim of feature engineering is to prepare an input data set that best fits the machine learning algorithm as well as to enhance the performance of machine learning models.</a:t>
            </a:r>
          </a:p>
          <a:p>
            <a:pPr marL="0" indent="0">
              <a:buNone/>
            </a:pPr>
            <a:endParaRPr lang="en-US" sz="2000" i="0" dirty="0">
              <a:effectLst/>
            </a:endParaRPr>
          </a:p>
          <a:p>
            <a:pPr marL="0" indent="0">
              <a:buNone/>
            </a:pPr>
            <a:r>
              <a:rPr lang="en-HK" sz="2000" dirty="0"/>
              <a:t>Factors:</a:t>
            </a:r>
          </a:p>
          <a:p>
            <a:pPr marL="0" indent="0">
              <a:buNone/>
            </a:pPr>
            <a:r>
              <a:rPr lang="en-HK" sz="2000" dirty="0"/>
              <a:t>	- ATR15Min_wav</a:t>
            </a:r>
          </a:p>
          <a:p>
            <a:pPr marL="0" indent="0">
              <a:buNone/>
            </a:pPr>
            <a:r>
              <a:rPr lang="en-HK" sz="2000" dirty="0"/>
              <a:t>	- </a:t>
            </a:r>
            <a:r>
              <a:rPr lang="en-HK" sz="2000" dirty="0" err="1"/>
              <a:t>ATRHour_wav</a:t>
            </a:r>
            <a:endParaRPr lang="en-HK" sz="2000" dirty="0"/>
          </a:p>
          <a:p>
            <a:pPr marL="0" indent="0">
              <a:buNone/>
            </a:pPr>
            <a:r>
              <a:rPr lang="en-HK" sz="2000" dirty="0"/>
              <a:t>	- 5Candle</a:t>
            </a:r>
          </a:p>
          <a:p>
            <a:pPr marL="0" indent="0">
              <a:buNone/>
            </a:pPr>
            <a:r>
              <a:rPr lang="en-HK" sz="2000" dirty="0"/>
              <a:t>	- 50Candle</a:t>
            </a:r>
            <a:endParaRPr lang="en-HK" sz="1800" dirty="0"/>
          </a:p>
        </p:txBody>
      </p:sp>
    </p:spTree>
    <p:extLst>
      <p:ext uri="{BB962C8B-B14F-4D97-AF65-F5344CB8AC3E}">
        <p14:creationId xmlns:p14="http://schemas.microsoft.com/office/powerpoint/2010/main" val="261830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389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Trading Team 2</vt:lpstr>
      <vt:lpstr>SUMMARY</vt:lpstr>
      <vt:lpstr>Volatility in different intervals</vt:lpstr>
      <vt:lpstr>Larry Connors’ %b Strategy</vt:lpstr>
      <vt:lpstr>Back-test base model</vt:lpstr>
      <vt:lpstr>Implement range trading</vt:lpstr>
      <vt:lpstr>Back-test new model</vt:lpstr>
      <vt:lpstr>Initial-Comparison</vt:lpstr>
      <vt:lpstr>Feature Engineering</vt:lpstr>
      <vt:lpstr>Strategy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Team 2</dc:title>
  <dc:creator>Will Ho</dc:creator>
  <cp:lastModifiedBy>Will Ho</cp:lastModifiedBy>
  <cp:revision>2</cp:revision>
  <dcterms:created xsi:type="dcterms:W3CDTF">2022-10-02T02:58:37Z</dcterms:created>
  <dcterms:modified xsi:type="dcterms:W3CDTF">2022-10-04T02:39:52Z</dcterms:modified>
</cp:coreProperties>
</file>