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60" r:id="rId7"/>
    <p:sldId id="264" r:id="rId8"/>
    <p:sldId id="271" r:id="rId9"/>
    <p:sldId id="265" r:id="rId10"/>
    <p:sldId id="266" r:id="rId11"/>
    <p:sldId id="268" r:id="rId12"/>
    <p:sldId id="272" r:id="rId13"/>
    <p:sldId id="267" r:id="rId14"/>
    <p:sldId id="269" r:id="rId15"/>
    <p:sldId id="27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4CC0C-00C6-15A1-5FBE-EC1D3E0540D8}" v="213" dt="2022-10-03T03:36:41.840"/>
    <p1510:client id="{8A54E468-50D5-43F0-87DB-FBF39C6E6299}" v="6" dt="2022-08-13T10:39:1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E2AEBB-7B81-7D01-02E9-22769420729C}"/>
              </a:ext>
            </a:extLst>
          </p:cNvPr>
          <p:cNvSpPr/>
          <p:nvPr/>
        </p:nvSpPr>
        <p:spPr>
          <a:xfrm>
            <a:off x="0" y="2940111"/>
            <a:ext cx="12192000" cy="977778"/>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EDE23706-3870-4FFF-AC24-5D79688F8010}"/>
              </a:ext>
            </a:extLst>
          </p:cNvPr>
          <p:cNvSpPr/>
          <p:nvPr/>
        </p:nvSpPr>
        <p:spPr>
          <a:xfrm>
            <a:off x="-1" y="6537960"/>
            <a:ext cx="12192000" cy="320039"/>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pic>
        <p:nvPicPr>
          <p:cNvPr id="17" name="Picture 16" descr="Graphical user interface&#10;&#10;Description automatically generated with medium confidence">
            <a:extLst>
              <a:ext uri="{FF2B5EF4-FFF2-40B4-BE49-F238E27FC236}">
                <a16:creationId xmlns:a16="http://schemas.microsoft.com/office/drawing/2014/main" id="{2E57AF6D-3B07-4721-BF96-385FEE451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2064425"/>
          </a:xfrm>
          <a:prstGeom prst="rect">
            <a:avLst/>
          </a:prstGeom>
        </p:spPr>
      </p:pic>
      <p:sp>
        <p:nvSpPr>
          <p:cNvPr id="13" name="Title 1">
            <a:extLst>
              <a:ext uri="{FF2B5EF4-FFF2-40B4-BE49-F238E27FC236}">
                <a16:creationId xmlns:a16="http://schemas.microsoft.com/office/drawing/2014/main" id="{586D2FC0-E6C4-40D5-83FF-FE9344EEB591}"/>
              </a:ext>
            </a:extLst>
          </p:cNvPr>
          <p:cNvSpPr>
            <a:spLocks noGrp="1"/>
          </p:cNvSpPr>
          <p:nvPr>
            <p:ph type="ctrTitle" hasCustomPrompt="1"/>
          </p:nvPr>
        </p:nvSpPr>
        <p:spPr>
          <a:xfrm>
            <a:off x="1524000" y="2940111"/>
            <a:ext cx="9144000" cy="977778"/>
          </a:xfrm>
        </p:spPr>
        <p:txBody>
          <a:bodyPr>
            <a:normAutofit/>
          </a:bodyPr>
          <a:lstStyle>
            <a:lvl1pPr algn="ctr">
              <a:defRPr>
                <a:solidFill>
                  <a:schemeClr val="bg1">
                    <a:lumMod val="95000"/>
                  </a:schemeClr>
                </a:solidFill>
              </a:defRPr>
            </a:lvl1pPr>
          </a:lstStyle>
          <a:p>
            <a:r>
              <a:rPr lang="en-AU" sz="5400">
                <a:solidFill>
                  <a:schemeClr val="bg1"/>
                </a:solidFill>
              </a:rPr>
              <a:t>Title</a:t>
            </a:r>
          </a:p>
        </p:txBody>
      </p:sp>
      <p:sp>
        <p:nvSpPr>
          <p:cNvPr id="14" name="Subtitle 2">
            <a:extLst>
              <a:ext uri="{FF2B5EF4-FFF2-40B4-BE49-F238E27FC236}">
                <a16:creationId xmlns:a16="http://schemas.microsoft.com/office/drawing/2014/main" id="{5673DF18-F257-430A-88EF-C969EBA2DE4B}"/>
              </a:ext>
            </a:extLst>
          </p:cNvPr>
          <p:cNvSpPr>
            <a:spLocks noGrp="1"/>
          </p:cNvSpPr>
          <p:nvPr>
            <p:ph type="subTitle" idx="1" hasCustomPrompt="1"/>
          </p:nvPr>
        </p:nvSpPr>
        <p:spPr>
          <a:xfrm>
            <a:off x="1524000" y="3917889"/>
            <a:ext cx="9144000" cy="523875"/>
          </a:xfrm>
        </p:spPr>
        <p:txBody>
          <a:bodyPr/>
          <a:lstStyle>
            <a:lvl1pPr marL="0" indent="0" algn="ctr">
              <a:buNone/>
              <a:defRPr>
                <a:solidFill>
                  <a:schemeClr val="bg1">
                    <a:lumMod val="95000"/>
                  </a:schemeClr>
                </a:solidFill>
              </a:defRPr>
            </a:lvl1pPr>
          </a:lstStyle>
          <a:p>
            <a:r>
              <a:rPr lang="en-AU"/>
              <a:t>Subtitle</a:t>
            </a:r>
          </a:p>
        </p:txBody>
      </p:sp>
    </p:spTree>
    <p:extLst>
      <p:ext uri="{BB962C8B-B14F-4D97-AF65-F5344CB8AC3E}">
        <p14:creationId xmlns:p14="http://schemas.microsoft.com/office/powerpoint/2010/main" val="133831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8178-DEC1-404E-82D4-C00BE7F7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1B940D-25B6-4847-B1A5-BEDD9B54C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a:p>
        </p:txBody>
      </p:sp>
      <p:sp>
        <p:nvSpPr>
          <p:cNvPr id="4" name="Text Placeholder 3">
            <a:extLst>
              <a:ext uri="{FF2B5EF4-FFF2-40B4-BE49-F238E27FC236}">
                <a16:creationId xmlns:a16="http://schemas.microsoft.com/office/drawing/2014/main" id="{5EBC0026-441B-42BF-A44C-3C6A0ED3B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7C66C-EB1F-426B-A751-9310CE0AB902}"/>
              </a:ext>
            </a:extLst>
          </p:cNvPr>
          <p:cNvSpPr>
            <a:spLocks noGrp="1"/>
          </p:cNvSpPr>
          <p:nvPr>
            <p:ph type="dt" sz="half" idx="10"/>
          </p:nvPr>
        </p:nvSpPr>
        <p:spPr/>
        <p:txBody>
          <a:bodyPr/>
          <a:lstStyle/>
          <a:p>
            <a:fld id="{590C3223-A8DA-436B-985C-49156E010E1D}" type="datetimeFigureOut">
              <a:rPr lang="en-AU" smtClean="0"/>
              <a:t>2/10/2022</a:t>
            </a:fld>
            <a:endParaRPr lang="en-AU"/>
          </a:p>
        </p:txBody>
      </p:sp>
      <p:sp>
        <p:nvSpPr>
          <p:cNvPr id="6" name="Footer Placeholder 5">
            <a:extLst>
              <a:ext uri="{FF2B5EF4-FFF2-40B4-BE49-F238E27FC236}">
                <a16:creationId xmlns:a16="http://schemas.microsoft.com/office/drawing/2014/main" id="{C8A81720-91E9-4B24-9618-49AF23BDE4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9A8DB5-3B94-43D6-9D97-F3756819D1B5}"/>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92120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2" name="Content Placeholder 26">
            <a:extLst>
              <a:ext uri="{FF2B5EF4-FFF2-40B4-BE49-F238E27FC236}">
                <a16:creationId xmlns:a16="http://schemas.microsoft.com/office/drawing/2014/main" id="{E159C145-BC44-3393-1153-49D380804A07}"/>
              </a:ext>
            </a:extLst>
          </p:cNvPr>
          <p:cNvSpPr>
            <a:spLocks noGrp="1"/>
          </p:cNvSpPr>
          <p:nvPr>
            <p:ph sz="quarter" idx="15" hasCustomPrompt="1"/>
          </p:nvPr>
        </p:nvSpPr>
        <p:spPr>
          <a:xfrm>
            <a:off x="838200" y="3461068"/>
            <a:ext cx="10515600" cy="364340"/>
          </a:xfrm>
          <a:prstGeom prst="roundRect">
            <a:avLst/>
          </a:prstGeom>
          <a:solidFill>
            <a:srgbClr val="00B050"/>
          </a:solidFill>
        </p:spPr>
        <p:txBody>
          <a:bodyPr>
            <a:noAutofit/>
          </a:bodyPr>
          <a:lstStyle>
            <a:lvl1pPr marL="0" indent="0" algn="ctr">
              <a:buNone/>
              <a:defRPr sz="1800" b="1"/>
            </a:lvl1pPr>
            <a:lvl2pPr>
              <a:defRPr sz="1800"/>
            </a:lvl2pPr>
            <a:lvl3pPr>
              <a:defRPr sz="1800"/>
            </a:lvl3pPr>
            <a:lvl4pPr>
              <a:defRPr sz="1800"/>
            </a:lvl4pPr>
            <a:lvl5pPr>
              <a:defRPr sz="1800"/>
            </a:lvl5pPr>
          </a:lstStyle>
          <a:p>
            <a:pPr lvl="0"/>
            <a:r>
              <a:rPr lang="en-AU"/>
              <a:t>Objective</a:t>
            </a:r>
          </a:p>
        </p:txBody>
      </p:sp>
      <p:sp>
        <p:nvSpPr>
          <p:cNvPr id="30" name="Content Placeholder 26">
            <a:extLst>
              <a:ext uri="{FF2B5EF4-FFF2-40B4-BE49-F238E27FC236}">
                <a16:creationId xmlns:a16="http://schemas.microsoft.com/office/drawing/2014/main" id="{F5373D5A-B306-A737-03FC-9C5D908AD1AF}"/>
              </a:ext>
            </a:extLst>
          </p:cNvPr>
          <p:cNvSpPr>
            <a:spLocks noGrp="1"/>
          </p:cNvSpPr>
          <p:nvPr>
            <p:ph sz="quarter" idx="14" hasCustomPrompt="1"/>
          </p:nvPr>
        </p:nvSpPr>
        <p:spPr>
          <a:xfrm>
            <a:off x="838200" y="2427715"/>
            <a:ext cx="10515600" cy="364340"/>
          </a:xfrm>
          <a:prstGeom prst="roundRect">
            <a:avLst/>
          </a:prstGeom>
          <a:solidFill>
            <a:srgbClr val="00B050"/>
          </a:solidFill>
        </p:spPr>
        <p:txBody>
          <a:bodyPr>
            <a:noAutofit/>
          </a:bodyPr>
          <a:lstStyle>
            <a:lvl1pPr marL="0" indent="0" algn="ctr">
              <a:buNone/>
              <a:defRPr sz="1800" b="1"/>
            </a:lvl1pPr>
            <a:lvl2pPr>
              <a:defRPr sz="1800"/>
            </a:lvl2pPr>
            <a:lvl3pPr>
              <a:defRPr sz="1800"/>
            </a:lvl3pPr>
            <a:lvl4pPr>
              <a:defRPr sz="1800"/>
            </a:lvl4pPr>
            <a:lvl5pPr>
              <a:defRPr sz="1800"/>
            </a:lvl5pPr>
          </a:lstStyle>
          <a:p>
            <a:pPr lvl="0"/>
            <a:r>
              <a:rPr lang="en-AU"/>
              <a:t>Objective</a:t>
            </a:r>
          </a:p>
        </p:txBody>
      </p:sp>
      <p:sp>
        <p:nvSpPr>
          <p:cNvPr id="2" name="Title 1">
            <a:extLst>
              <a:ext uri="{FF2B5EF4-FFF2-40B4-BE49-F238E27FC236}">
                <a16:creationId xmlns:a16="http://schemas.microsoft.com/office/drawing/2014/main" id="{65305539-3B50-1954-AB03-B3BBB2382F02}"/>
              </a:ext>
            </a:extLst>
          </p:cNvPr>
          <p:cNvSpPr>
            <a:spLocks noGrp="1"/>
          </p:cNvSpPr>
          <p:nvPr>
            <p:ph type="title" hasCustomPrompt="1"/>
          </p:nvPr>
        </p:nvSpPr>
        <p:spPr>
          <a:xfrm>
            <a:off x="838200" y="27709"/>
            <a:ext cx="10515600" cy="1334691"/>
          </a:xfrm>
        </p:spPr>
        <p:txBody>
          <a:bodyPr/>
          <a:lstStyle>
            <a:lvl1pPr>
              <a:defRPr>
                <a:solidFill>
                  <a:schemeClr val="bg1"/>
                </a:solidFill>
              </a:defRPr>
            </a:lvl1pPr>
          </a:lstStyle>
          <a:p>
            <a:r>
              <a:rPr lang="en-US"/>
              <a:t>Summary</a:t>
            </a:r>
            <a:endParaRPr lang="en-AU"/>
          </a:p>
        </p:txBody>
      </p:sp>
      <p:sp>
        <p:nvSpPr>
          <p:cNvPr id="3" name="Date Placeholder 2">
            <a:extLst>
              <a:ext uri="{FF2B5EF4-FFF2-40B4-BE49-F238E27FC236}">
                <a16:creationId xmlns:a16="http://schemas.microsoft.com/office/drawing/2014/main" id="{E79C6D49-9AD4-06A7-A32B-2F5C695A295C}"/>
              </a:ext>
            </a:extLst>
          </p:cNvPr>
          <p:cNvSpPr>
            <a:spLocks noGrp="1"/>
          </p:cNvSpPr>
          <p:nvPr>
            <p:ph type="dt" sz="half" idx="10"/>
          </p:nvPr>
        </p:nvSpPr>
        <p:spPr/>
        <p:txBody>
          <a:bodyPr/>
          <a:lstStyle>
            <a:lvl1pPr>
              <a:defRPr>
                <a:solidFill>
                  <a:schemeClr val="bg1"/>
                </a:solidFill>
              </a:defRPr>
            </a:lvl1pPr>
          </a:lstStyle>
          <a:p>
            <a:fld id="{590C3223-A8DA-436B-985C-49156E010E1D}" type="datetimeFigureOut">
              <a:rPr lang="en-AU" smtClean="0"/>
              <a:t>2/10/2022</a:t>
            </a:fld>
            <a:endParaRPr lang="en-AU"/>
          </a:p>
        </p:txBody>
      </p:sp>
      <p:sp>
        <p:nvSpPr>
          <p:cNvPr id="4" name="Footer Placeholder 3">
            <a:extLst>
              <a:ext uri="{FF2B5EF4-FFF2-40B4-BE49-F238E27FC236}">
                <a16:creationId xmlns:a16="http://schemas.microsoft.com/office/drawing/2014/main" id="{C7ECCB13-6412-0CA6-1324-0C7D835A0B78}"/>
              </a:ext>
            </a:extLst>
          </p:cNvPr>
          <p:cNvSpPr>
            <a:spLocks noGrp="1"/>
          </p:cNvSpPr>
          <p:nvPr>
            <p:ph type="ftr" sz="quarter" idx="11"/>
          </p:nvPr>
        </p:nvSpPr>
        <p:spPr/>
        <p:txBody>
          <a:bodyPr/>
          <a:lstStyle>
            <a:lvl1pPr>
              <a:defRPr>
                <a:solidFill>
                  <a:schemeClr val="bg1"/>
                </a:solidFill>
              </a:defRPr>
            </a:lvl1pPr>
          </a:lstStyle>
          <a:p>
            <a:endParaRPr lang="en-AU"/>
          </a:p>
        </p:txBody>
      </p:sp>
      <p:sp>
        <p:nvSpPr>
          <p:cNvPr id="5" name="Slide Number Placeholder 4">
            <a:extLst>
              <a:ext uri="{FF2B5EF4-FFF2-40B4-BE49-F238E27FC236}">
                <a16:creationId xmlns:a16="http://schemas.microsoft.com/office/drawing/2014/main" id="{9D625CE4-FB68-871A-97A8-4FE343EF6F34}"/>
              </a:ext>
            </a:extLst>
          </p:cNvPr>
          <p:cNvSpPr>
            <a:spLocks noGrp="1"/>
          </p:cNvSpPr>
          <p:nvPr>
            <p:ph type="sldNum" sz="quarter" idx="12"/>
          </p:nvPr>
        </p:nvSpPr>
        <p:spPr/>
        <p:txBody>
          <a:bodyPr/>
          <a:lstStyle>
            <a:lvl1pPr>
              <a:defRPr>
                <a:solidFill>
                  <a:schemeClr val="bg1"/>
                </a:solidFill>
              </a:defRPr>
            </a:lvl1pPr>
          </a:lstStyle>
          <a:p>
            <a:fld id="{4BC93AEF-385F-486D-B0A9-765F4086C310}" type="slidenum">
              <a:rPr lang="en-AU" smtClean="0"/>
              <a:t>‹#›</a:t>
            </a:fld>
            <a:endParaRPr lang="en-AU"/>
          </a:p>
        </p:txBody>
      </p:sp>
      <p:sp>
        <p:nvSpPr>
          <p:cNvPr id="27" name="Content Placeholder 26">
            <a:extLst>
              <a:ext uri="{FF2B5EF4-FFF2-40B4-BE49-F238E27FC236}">
                <a16:creationId xmlns:a16="http://schemas.microsoft.com/office/drawing/2014/main" id="{2A4014C0-D6A5-49AE-87F1-CD8DB9C861F2}"/>
              </a:ext>
            </a:extLst>
          </p:cNvPr>
          <p:cNvSpPr>
            <a:spLocks noGrp="1"/>
          </p:cNvSpPr>
          <p:nvPr>
            <p:ph sz="quarter" idx="13" hasCustomPrompt="1"/>
          </p:nvPr>
        </p:nvSpPr>
        <p:spPr>
          <a:xfrm>
            <a:off x="838200" y="1432674"/>
            <a:ext cx="10515600" cy="364340"/>
          </a:xfrm>
          <a:prstGeom prst="roundRect">
            <a:avLst/>
          </a:prstGeom>
          <a:solidFill>
            <a:srgbClr val="00B050"/>
          </a:solidFill>
        </p:spPr>
        <p:txBody>
          <a:bodyPr>
            <a:noAutofit/>
          </a:bodyPr>
          <a:lstStyle>
            <a:lvl1pPr marL="0" indent="0" algn="ctr">
              <a:buNone/>
              <a:defRPr sz="1800" b="1"/>
            </a:lvl1pPr>
            <a:lvl2pPr>
              <a:defRPr sz="1800"/>
            </a:lvl2pPr>
            <a:lvl3pPr>
              <a:defRPr sz="1800"/>
            </a:lvl3pPr>
            <a:lvl4pPr>
              <a:defRPr sz="1800"/>
            </a:lvl4pPr>
            <a:lvl5pPr>
              <a:defRPr sz="1800"/>
            </a:lvl5pPr>
          </a:lstStyle>
          <a:p>
            <a:pPr lvl="0"/>
            <a:r>
              <a:rPr lang="en-AU"/>
              <a:t>Objective</a:t>
            </a:r>
          </a:p>
        </p:txBody>
      </p:sp>
      <p:sp>
        <p:nvSpPr>
          <p:cNvPr id="34" name="Text Placeholder 33">
            <a:extLst>
              <a:ext uri="{FF2B5EF4-FFF2-40B4-BE49-F238E27FC236}">
                <a16:creationId xmlns:a16="http://schemas.microsoft.com/office/drawing/2014/main" id="{22B59AC6-8F2C-4E36-9EC2-2CE93B28E11B}"/>
              </a:ext>
            </a:extLst>
          </p:cNvPr>
          <p:cNvSpPr>
            <a:spLocks noGrp="1"/>
          </p:cNvSpPr>
          <p:nvPr>
            <p:ph type="body" sz="quarter" idx="16" hasCustomPrompt="1"/>
          </p:nvPr>
        </p:nvSpPr>
        <p:spPr>
          <a:xfrm>
            <a:off x="838200" y="1797050"/>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
        <p:nvSpPr>
          <p:cNvPr id="35" name="Text Placeholder 33">
            <a:extLst>
              <a:ext uri="{FF2B5EF4-FFF2-40B4-BE49-F238E27FC236}">
                <a16:creationId xmlns:a16="http://schemas.microsoft.com/office/drawing/2014/main" id="{358FB3F2-A681-0797-BFC1-23435220710D}"/>
              </a:ext>
            </a:extLst>
          </p:cNvPr>
          <p:cNvSpPr>
            <a:spLocks noGrp="1"/>
          </p:cNvSpPr>
          <p:nvPr>
            <p:ph type="body" sz="quarter" idx="17" hasCustomPrompt="1"/>
          </p:nvPr>
        </p:nvSpPr>
        <p:spPr>
          <a:xfrm>
            <a:off x="838200" y="2803505"/>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
        <p:nvSpPr>
          <p:cNvPr id="36" name="Text Placeholder 33">
            <a:extLst>
              <a:ext uri="{FF2B5EF4-FFF2-40B4-BE49-F238E27FC236}">
                <a16:creationId xmlns:a16="http://schemas.microsoft.com/office/drawing/2014/main" id="{43856AB8-C4C0-6C92-0BAA-E217E3FC6134}"/>
              </a:ext>
            </a:extLst>
          </p:cNvPr>
          <p:cNvSpPr>
            <a:spLocks noGrp="1"/>
          </p:cNvSpPr>
          <p:nvPr>
            <p:ph type="body" sz="quarter" idx="18" hasCustomPrompt="1"/>
          </p:nvPr>
        </p:nvSpPr>
        <p:spPr>
          <a:xfrm>
            <a:off x="838200" y="3825408"/>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
        <p:nvSpPr>
          <p:cNvPr id="37" name="Text Placeholder 33">
            <a:extLst>
              <a:ext uri="{FF2B5EF4-FFF2-40B4-BE49-F238E27FC236}">
                <a16:creationId xmlns:a16="http://schemas.microsoft.com/office/drawing/2014/main" id="{C7287742-FDAE-F76D-D648-D47924817C0A}"/>
              </a:ext>
            </a:extLst>
          </p:cNvPr>
          <p:cNvSpPr>
            <a:spLocks noGrp="1"/>
          </p:cNvSpPr>
          <p:nvPr>
            <p:ph type="body" sz="quarter" idx="19" hasCustomPrompt="1"/>
          </p:nvPr>
        </p:nvSpPr>
        <p:spPr>
          <a:xfrm>
            <a:off x="838200" y="4709426"/>
            <a:ext cx="10515600" cy="64611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Text</a:t>
            </a:r>
          </a:p>
          <a:p>
            <a:pPr lvl="0"/>
            <a:endParaRPr lang="en-AU"/>
          </a:p>
        </p:txBody>
      </p:sp>
    </p:spTree>
    <p:extLst>
      <p:ext uri="{BB962C8B-B14F-4D97-AF65-F5344CB8AC3E}">
        <p14:creationId xmlns:p14="http://schemas.microsoft.com/office/powerpoint/2010/main" val="124499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63AD5965-2E13-4965-A45A-01B9C943EF7E}"/>
              </a:ext>
            </a:extLst>
          </p:cNvPr>
          <p:cNvSpPr/>
          <p:nvPr/>
        </p:nvSpPr>
        <p:spPr>
          <a:xfrm>
            <a:off x="-3" y="3429000"/>
            <a:ext cx="3612970" cy="3432899"/>
          </a:xfrm>
          <a:prstGeom prst="corner">
            <a:avLst>
              <a:gd name="adj1" fmla="val 9451"/>
              <a:gd name="adj2" fmla="val 987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Top Corners Rounded 7">
            <a:extLst>
              <a:ext uri="{FF2B5EF4-FFF2-40B4-BE49-F238E27FC236}">
                <a16:creationId xmlns:a16="http://schemas.microsoft.com/office/drawing/2014/main" id="{AB412AF4-961A-4753-BA75-6140DA5B0189}"/>
              </a:ext>
            </a:extLst>
          </p:cNvPr>
          <p:cNvSpPr/>
          <p:nvPr/>
        </p:nvSpPr>
        <p:spPr>
          <a:xfrm flipV="1">
            <a:off x="0" y="0"/>
            <a:ext cx="12192000" cy="1343818"/>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028971CB-C24D-4006-961D-26145B515E9C}"/>
              </a:ext>
            </a:extLst>
          </p:cNvPr>
          <p:cNvSpPr>
            <a:spLocks noGrp="1"/>
          </p:cNvSpPr>
          <p:nvPr>
            <p:ph type="title" hasCustomPrompt="1"/>
          </p:nvPr>
        </p:nvSpPr>
        <p:spPr>
          <a:xfrm>
            <a:off x="838200" y="18255"/>
            <a:ext cx="10515600" cy="1325563"/>
          </a:xfrm>
        </p:spPr>
        <p:txBody>
          <a:bodyPr>
            <a:normAutofit/>
          </a:bodyPr>
          <a:lstStyle>
            <a:lvl1pPr>
              <a:defRPr sz="4000">
                <a:solidFill>
                  <a:schemeClr val="bg1"/>
                </a:solidFill>
              </a:defRPr>
            </a:lvl1pPr>
          </a:lstStyle>
          <a:p>
            <a:r>
              <a:rPr lang="en-AU">
                <a:solidFill>
                  <a:schemeClr val="bg1"/>
                </a:solidFill>
              </a:rPr>
              <a:t>Hello world</a:t>
            </a:r>
          </a:p>
        </p:txBody>
      </p:sp>
      <p:sp>
        <p:nvSpPr>
          <p:cNvPr id="3" name="Content Placeholder 2">
            <a:extLst>
              <a:ext uri="{FF2B5EF4-FFF2-40B4-BE49-F238E27FC236}">
                <a16:creationId xmlns:a16="http://schemas.microsoft.com/office/drawing/2014/main" id="{F4AB6FF8-0E6F-4E82-97B0-EFFB07A43896}"/>
              </a:ext>
            </a:extLst>
          </p:cNvPr>
          <p:cNvSpPr>
            <a:spLocks noGrp="1"/>
          </p:cNvSpPr>
          <p:nvPr>
            <p:ph idx="1"/>
          </p:nvPr>
        </p:nvSpPr>
        <p:spPr>
          <a:xfrm>
            <a:off x="844731" y="1847304"/>
            <a:ext cx="10515600" cy="4259582"/>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EC76A4F-0810-4D9A-B8D9-F449E9DDC53E}"/>
              </a:ext>
            </a:extLst>
          </p:cNvPr>
          <p:cNvSpPr>
            <a:spLocks noGrp="1"/>
          </p:cNvSpPr>
          <p:nvPr>
            <p:ph type="dt" sz="half" idx="10"/>
          </p:nvPr>
        </p:nvSpPr>
        <p:spPr>
          <a:xfrm>
            <a:off x="-2" y="6544491"/>
            <a:ext cx="838202" cy="313508"/>
          </a:xfrm>
          <a:ln>
            <a:noFill/>
          </a:ln>
        </p:spPr>
        <p:txBody>
          <a:bodyPr/>
          <a:lstStyle>
            <a:lvl1pPr>
              <a:defRPr sz="1000">
                <a:solidFill>
                  <a:schemeClr val="bg1"/>
                </a:solidFill>
              </a:defRPr>
            </a:lvl1pPr>
          </a:lstStyle>
          <a:p>
            <a:fld id="{590C3223-A8DA-436B-985C-49156E010E1D}" type="datetimeFigureOut">
              <a:rPr lang="en-AU" smtClean="0"/>
              <a:t>2/10/2022</a:t>
            </a:fld>
            <a:endParaRPr lang="en-AU"/>
          </a:p>
        </p:txBody>
      </p:sp>
      <p:sp>
        <p:nvSpPr>
          <p:cNvPr id="11" name="Footer Placeholder 9">
            <a:extLst>
              <a:ext uri="{FF2B5EF4-FFF2-40B4-BE49-F238E27FC236}">
                <a16:creationId xmlns:a16="http://schemas.microsoft.com/office/drawing/2014/main" id="{250345E9-9C9F-430B-A135-B7F79ACE7197}"/>
              </a:ext>
            </a:extLst>
          </p:cNvPr>
          <p:cNvSpPr txBox="1">
            <a:spLocks/>
          </p:cNvSpPr>
          <p:nvPr/>
        </p:nvSpPr>
        <p:spPr>
          <a:xfrm>
            <a:off x="1241513" y="6551023"/>
            <a:ext cx="1129938" cy="3135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err="1">
                <a:solidFill>
                  <a:schemeClr val="bg1"/>
                </a:solidFill>
              </a:rPr>
              <a:t>QFin</a:t>
            </a:r>
            <a:r>
              <a:rPr lang="en-AU">
                <a:solidFill>
                  <a:schemeClr val="bg1"/>
                </a:solidFill>
              </a:rPr>
              <a:t> UWA</a:t>
            </a:r>
          </a:p>
        </p:txBody>
      </p:sp>
      <p:sp>
        <p:nvSpPr>
          <p:cNvPr id="12" name="Slide Number Placeholder 10">
            <a:extLst>
              <a:ext uri="{FF2B5EF4-FFF2-40B4-BE49-F238E27FC236}">
                <a16:creationId xmlns:a16="http://schemas.microsoft.com/office/drawing/2014/main" id="{C5BA9D7E-F9B9-4236-A57F-98EC4D12C3F3}"/>
              </a:ext>
            </a:extLst>
          </p:cNvPr>
          <p:cNvSpPr txBox="1">
            <a:spLocks/>
          </p:cNvSpPr>
          <p:nvPr/>
        </p:nvSpPr>
        <p:spPr>
          <a:xfrm>
            <a:off x="11797936" y="6548957"/>
            <a:ext cx="394064" cy="3135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6D22F3-A0EE-4EA1-A692-A562B6D71238}" type="slidenum">
              <a:rPr lang="en-AU" smtClean="0">
                <a:solidFill>
                  <a:schemeClr val="bg1">
                    <a:lumMod val="95000"/>
                  </a:schemeClr>
                </a:solidFill>
              </a:rPr>
              <a:pPr/>
              <a:t>‹#›</a:t>
            </a:fld>
            <a:endParaRPr lang="en-AU">
              <a:solidFill>
                <a:schemeClr val="bg1">
                  <a:lumMod val="95000"/>
                </a:schemeClr>
              </a:solidFill>
            </a:endParaRPr>
          </a:p>
        </p:txBody>
      </p:sp>
    </p:spTree>
    <p:extLst>
      <p:ext uri="{BB962C8B-B14F-4D97-AF65-F5344CB8AC3E}">
        <p14:creationId xmlns:p14="http://schemas.microsoft.com/office/powerpoint/2010/main" val="150613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A4D-E684-4A41-B16A-3EF43AD515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4137B0-6BDA-48ED-8C45-10624C1DF307}"/>
              </a:ext>
            </a:extLst>
          </p:cNvPr>
          <p:cNvSpPr>
            <a:spLocks noGrp="1"/>
          </p:cNvSpPr>
          <p:nvPr>
            <p:ph type="body" orient="vert" idx="1"/>
          </p:nvPr>
        </p:nvSpPr>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CFF92A-57C4-44C1-95D3-7CB5DC203AFA}"/>
              </a:ext>
            </a:extLst>
          </p:cNvPr>
          <p:cNvSpPr>
            <a:spLocks noGrp="1"/>
          </p:cNvSpPr>
          <p:nvPr>
            <p:ph type="dt" sz="half" idx="10"/>
          </p:nvPr>
        </p:nvSpPr>
        <p:spPr/>
        <p:txBody>
          <a:bodyPr/>
          <a:lstStyle/>
          <a:p>
            <a:fld id="{590C3223-A8DA-436B-985C-49156E010E1D}" type="datetimeFigureOut">
              <a:rPr lang="en-AU" smtClean="0"/>
              <a:t>2/10/2022</a:t>
            </a:fld>
            <a:endParaRPr lang="en-AU"/>
          </a:p>
        </p:txBody>
      </p:sp>
      <p:sp>
        <p:nvSpPr>
          <p:cNvPr id="5" name="Footer Placeholder 4">
            <a:extLst>
              <a:ext uri="{FF2B5EF4-FFF2-40B4-BE49-F238E27FC236}">
                <a16:creationId xmlns:a16="http://schemas.microsoft.com/office/drawing/2014/main" id="{AF89B76B-B3DC-4942-AC22-1B1AC28FAB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2F2785-615A-4BB3-ADD1-2160B054B5C9}"/>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159094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E8-0681-431D-9A0B-A23CC486AB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A8C977-8E5F-4A91-8758-B7B5EE5DA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BE11B49-A165-4970-89E2-79B74B17C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54ABFB-1AD0-4B78-8D69-1AD3E494B64A}"/>
              </a:ext>
            </a:extLst>
          </p:cNvPr>
          <p:cNvSpPr>
            <a:spLocks noGrp="1"/>
          </p:cNvSpPr>
          <p:nvPr>
            <p:ph type="dt" sz="half" idx="10"/>
          </p:nvPr>
        </p:nvSpPr>
        <p:spPr/>
        <p:txBody>
          <a:bodyPr/>
          <a:lstStyle/>
          <a:p>
            <a:fld id="{590C3223-A8DA-436B-985C-49156E010E1D}" type="datetimeFigureOut">
              <a:rPr lang="en-AU" smtClean="0"/>
              <a:t>2/10/2022</a:t>
            </a:fld>
            <a:endParaRPr lang="en-AU"/>
          </a:p>
        </p:txBody>
      </p:sp>
      <p:sp>
        <p:nvSpPr>
          <p:cNvPr id="6" name="Footer Placeholder 5">
            <a:extLst>
              <a:ext uri="{FF2B5EF4-FFF2-40B4-BE49-F238E27FC236}">
                <a16:creationId xmlns:a16="http://schemas.microsoft.com/office/drawing/2014/main" id="{D3B1B306-9586-43BF-93BA-80C2BCD820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CEB55D-C773-4EC9-BB93-F5AAE7D393BF}"/>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415711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30D7-C89F-4215-BFD6-CADDC262BF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F43D7D-7085-490E-88BD-FE99D1EB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C905-B467-427E-B9D6-E6FD4F19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225B4A-A434-43EA-9E7F-43F9720B5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2EB1-D763-40E7-9B0E-C13B49C90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DEE3800-1AC0-4E0C-9ED5-D8C230B39910}"/>
              </a:ext>
            </a:extLst>
          </p:cNvPr>
          <p:cNvSpPr>
            <a:spLocks noGrp="1"/>
          </p:cNvSpPr>
          <p:nvPr>
            <p:ph type="dt" sz="half" idx="10"/>
          </p:nvPr>
        </p:nvSpPr>
        <p:spPr/>
        <p:txBody>
          <a:bodyPr/>
          <a:lstStyle/>
          <a:p>
            <a:fld id="{590C3223-A8DA-436B-985C-49156E010E1D}" type="datetimeFigureOut">
              <a:rPr lang="en-AU" smtClean="0"/>
              <a:t>2/10/2022</a:t>
            </a:fld>
            <a:endParaRPr lang="en-AU"/>
          </a:p>
        </p:txBody>
      </p:sp>
      <p:sp>
        <p:nvSpPr>
          <p:cNvPr id="8" name="Footer Placeholder 7">
            <a:extLst>
              <a:ext uri="{FF2B5EF4-FFF2-40B4-BE49-F238E27FC236}">
                <a16:creationId xmlns:a16="http://schemas.microsoft.com/office/drawing/2014/main" id="{29070A19-D087-4FF9-BAB3-BCBBF188EC3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9DDF9-0533-4670-AF7F-691AEC712C41}"/>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349141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E1FC-5F12-4F88-97F2-76257BF09A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8EA8B-66E9-486C-AB74-1C64BA65DE85}"/>
              </a:ext>
            </a:extLst>
          </p:cNvPr>
          <p:cNvSpPr>
            <a:spLocks noGrp="1"/>
          </p:cNvSpPr>
          <p:nvPr>
            <p:ph type="dt" sz="half" idx="10"/>
          </p:nvPr>
        </p:nvSpPr>
        <p:spPr/>
        <p:txBody>
          <a:bodyPr/>
          <a:lstStyle/>
          <a:p>
            <a:fld id="{590C3223-A8DA-436B-985C-49156E010E1D}" type="datetimeFigureOut">
              <a:rPr lang="en-AU" smtClean="0"/>
              <a:t>2/10/2022</a:t>
            </a:fld>
            <a:endParaRPr lang="en-AU"/>
          </a:p>
        </p:txBody>
      </p:sp>
      <p:sp>
        <p:nvSpPr>
          <p:cNvPr id="4" name="Footer Placeholder 3">
            <a:extLst>
              <a:ext uri="{FF2B5EF4-FFF2-40B4-BE49-F238E27FC236}">
                <a16:creationId xmlns:a16="http://schemas.microsoft.com/office/drawing/2014/main" id="{CD39A597-F015-459A-9E1C-74F547C66A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93C5FD-32C3-4239-88A7-8F1CE01C970E}"/>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175874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510EB-E917-44BD-8949-49F677621B43}"/>
              </a:ext>
            </a:extLst>
          </p:cNvPr>
          <p:cNvSpPr>
            <a:spLocks noGrp="1"/>
          </p:cNvSpPr>
          <p:nvPr>
            <p:ph type="dt" sz="half" idx="10"/>
          </p:nvPr>
        </p:nvSpPr>
        <p:spPr/>
        <p:txBody>
          <a:bodyPr/>
          <a:lstStyle/>
          <a:p>
            <a:fld id="{590C3223-A8DA-436B-985C-49156E010E1D}" type="datetimeFigureOut">
              <a:rPr lang="en-AU" smtClean="0"/>
              <a:t>2/10/2022</a:t>
            </a:fld>
            <a:endParaRPr lang="en-AU"/>
          </a:p>
        </p:txBody>
      </p:sp>
      <p:sp>
        <p:nvSpPr>
          <p:cNvPr id="3" name="Footer Placeholder 2">
            <a:extLst>
              <a:ext uri="{FF2B5EF4-FFF2-40B4-BE49-F238E27FC236}">
                <a16:creationId xmlns:a16="http://schemas.microsoft.com/office/drawing/2014/main" id="{5436FA06-010F-4FFE-8219-5B1EE5D25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B21CAC-E25A-4DE6-AC5B-54BE2B16655B}"/>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415468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D32D-C5F6-4DA1-A597-91D46B16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E54C3BF-5D13-4D8E-BA7F-3BD8B483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5994F9-1286-485B-8D94-EC089D15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C55B6-5CE6-43D7-AFEA-A5E4D864E6CC}"/>
              </a:ext>
            </a:extLst>
          </p:cNvPr>
          <p:cNvSpPr>
            <a:spLocks noGrp="1"/>
          </p:cNvSpPr>
          <p:nvPr>
            <p:ph type="dt" sz="half" idx="10"/>
          </p:nvPr>
        </p:nvSpPr>
        <p:spPr/>
        <p:txBody>
          <a:bodyPr/>
          <a:lstStyle/>
          <a:p>
            <a:fld id="{590C3223-A8DA-436B-985C-49156E010E1D}" type="datetimeFigureOut">
              <a:rPr lang="en-AU" smtClean="0"/>
              <a:t>2/10/2022</a:t>
            </a:fld>
            <a:endParaRPr lang="en-AU"/>
          </a:p>
        </p:txBody>
      </p:sp>
      <p:sp>
        <p:nvSpPr>
          <p:cNvPr id="6" name="Footer Placeholder 5">
            <a:extLst>
              <a:ext uri="{FF2B5EF4-FFF2-40B4-BE49-F238E27FC236}">
                <a16:creationId xmlns:a16="http://schemas.microsoft.com/office/drawing/2014/main" id="{0DC9D55B-21A9-4E30-90D0-A5857949D4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ADEF6E-3111-4D12-BA14-7A5D82854A2A}"/>
              </a:ext>
            </a:extLst>
          </p:cNvPr>
          <p:cNvSpPr>
            <a:spLocks noGrp="1"/>
          </p:cNvSpPr>
          <p:nvPr>
            <p:ph type="sldNum" sz="quarter" idx="12"/>
          </p:nvPr>
        </p:nvSpPr>
        <p:spPr/>
        <p:txBody>
          <a:bodyPr/>
          <a:lstStyle/>
          <a:p>
            <a:fld id="{4BC93AEF-385F-486D-B0A9-765F4086C310}" type="slidenum">
              <a:rPr lang="en-AU" smtClean="0"/>
              <a:t>‹#›</a:t>
            </a:fld>
            <a:endParaRPr lang="en-AU"/>
          </a:p>
        </p:txBody>
      </p:sp>
    </p:spTree>
    <p:extLst>
      <p:ext uri="{BB962C8B-B14F-4D97-AF65-F5344CB8AC3E}">
        <p14:creationId xmlns:p14="http://schemas.microsoft.com/office/powerpoint/2010/main" val="396231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B644E-F12B-42BB-A4F7-D2A8F10B7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8A8F0C-8DF5-4E94-8AF7-BEBC6B0FF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675990-12B3-4244-8FBF-798734DE5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90C3223-A8DA-436B-985C-49156E010E1D}" type="datetimeFigureOut">
              <a:rPr lang="en-AU" smtClean="0"/>
              <a:t>2/10/2022</a:t>
            </a:fld>
            <a:endParaRPr lang="en-AU"/>
          </a:p>
        </p:txBody>
      </p:sp>
      <p:sp>
        <p:nvSpPr>
          <p:cNvPr id="5" name="Footer Placeholder 4">
            <a:extLst>
              <a:ext uri="{FF2B5EF4-FFF2-40B4-BE49-F238E27FC236}">
                <a16:creationId xmlns:a16="http://schemas.microsoft.com/office/drawing/2014/main" id="{F90E3AFA-51EF-4E4B-8BE1-D9D1C6FB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AU"/>
          </a:p>
        </p:txBody>
      </p:sp>
      <p:sp>
        <p:nvSpPr>
          <p:cNvPr id="6" name="Slide Number Placeholder 5">
            <a:extLst>
              <a:ext uri="{FF2B5EF4-FFF2-40B4-BE49-F238E27FC236}">
                <a16:creationId xmlns:a16="http://schemas.microsoft.com/office/drawing/2014/main" id="{2DBEF813-56A2-4004-A286-F7EFDB687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4BC93AEF-385F-486D-B0A9-765F4086C310}" type="slidenum">
              <a:rPr lang="en-AU" smtClean="0"/>
              <a:t>‹#›</a:t>
            </a:fld>
            <a:endParaRPr lang="en-AU"/>
          </a:p>
        </p:txBody>
      </p:sp>
    </p:spTree>
    <p:extLst>
      <p:ext uri="{BB962C8B-B14F-4D97-AF65-F5344CB8AC3E}">
        <p14:creationId xmlns:p14="http://schemas.microsoft.com/office/powerpoint/2010/main" val="36722371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 id="2147483679" r:id="rId5"/>
    <p:sldLayoutId id="2147483680" r:id="rId6"/>
    <p:sldLayoutId id="2147483681" r:id="rId7"/>
    <p:sldLayoutId id="2147483682" r:id="rId8"/>
    <p:sldLayoutId id="2147483683" r:id="rId9"/>
    <p:sldLayoutId id="2147483684"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5433-2D5F-2219-4AF7-A7E75ED45812}"/>
              </a:ext>
            </a:extLst>
          </p:cNvPr>
          <p:cNvSpPr>
            <a:spLocks noGrp="1"/>
          </p:cNvSpPr>
          <p:nvPr>
            <p:ph type="ctrTitle"/>
          </p:nvPr>
        </p:nvSpPr>
        <p:spPr/>
        <p:txBody>
          <a:bodyPr>
            <a:normAutofit/>
          </a:bodyPr>
          <a:lstStyle/>
          <a:p>
            <a:r>
              <a:rPr lang="en-AU" dirty="0"/>
              <a:t>Trading Team 3 Presentation</a:t>
            </a:r>
          </a:p>
        </p:txBody>
      </p:sp>
      <p:sp>
        <p:nvSpPr>
          <p:cNvPr id="3" name="Subtitle 2">
            <a:extLst>
              <a:ext uri="{FF2B5EF4-FFF2-40B4-BE49-F238E27FC236}">
                <a16:creationId xmlns:a16="http://schemas.microsoft.com/office/drawing/2014/main" id="{00981226-764D-8141-8869-17FD9B0400D0}"/>
              </a:ext>
            </a:extLst>
          </p:cNvPr>
          <p:cNvSpPr>
            <a:spLocks noGrp="1"/>
          </p:cNvSpPr>
          <p:nvPr>
            <p:ph type="subTitle" idx="1"/>
          </p:nvPr>
        </p:nvSpPr>
        <p:spPr>
          <a:xfrm>
            <a:off x="1524000" y="3917889"/>
            <a:ext cx="9144000" cy="2216581"/>
          </a:xfrm>
        </p:spPr>
        <p:txBody>
          <a:bodyPr>
            <a:normAutofit/>
          </a:bodyPr>
          <a:lstStyle/>
          <a:p>
            <a:r>
              <a:rPr lang="en-AU" dirty="0"/>
              <a:t>30</a:t>
            </a:r>
            <a:r>
              <a:rPr lang="en-AU" baseline="30000" dirty="0"/>
              <a:t>th</a:t>
            </a:r>
            <a:r>
              <a:rPr lang="en-AU" dirty="0"/>
              <a:t> September 2022</a:t>
            </a:r>
          </a:p>
          <a:p>
            <a:r>
              <a:rPr lang="en-AU" dirty="0"/>
              <a:t>Isaac </a:t>
            </a:r>
            <a:r>
              <a:rPr lang="en-AU" dirty="0" err="1"/>
              <a:t>Bergl</a:t>
            </a:r>
            <a:r>
              <a:rPr lang="en-AU" dirty="0"/>
              <a:t>, Lucas Siciliano, Henry Miao</a:t>
            </a:r>
          </a:p>
          <a:p>
            <a:endParaRPr lang="en-AU" dirty="0"/>
          </a:p>
          <a:p>
            <a:endParaRPr lang="en-AU" dirty="0"/>
          </a:p>
        </p:txBody>
      </p:sp>
    </p:spTree>
    <p:extLst>
      <p:ext uri="{BB962C8B-B14F-4D97-AF65-F5344CB8AC3E}">
        <p14:creationId xmlns:p14="http://schemas.microsoft.com/office/powerpoint/2010/main" val="191732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With our initial strategy</a:t>
            </a:r>
            <a:r>
              <a:rPr lang="en-AU" dirty="0">
                <a:ea typeface="+mn-lt"/>
                <a:cs typeface="+mn-lt"/>
              </a:rPr>
              <a:t> (stop trading when market trends)</a:t>
            </a:r>
            <a:endParaRPr lang="en-AU" dirty="0"/>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8" name="Picture 7">
            <a:extLst>
              <a:ext uri="{FF2B5EF4-FFF2-40B4-BE49-F238E27FC236}">
                <a16:creationId xmlns:a16="http://schemas.microsoft.com/office/drawing/2014/main" id="{39214155-2194-96AE-B66F-0E793E74F1ED}"/>
              </a:ext>
            </a:extLst>
          </p:cNvPr>
          <p:cNvPicPr>
            <a:picLocks noChangeAspect="1"/>
          </p:cNvPicPr>
          <p:nvPr/>
        </p:nvPicPr>
        <p:blipFill>
          <a:blip r:embed="rId2"/>
          <a:stretch>
            <a:fillRect/>
          </a:stretch>
        </p:blipFill>
        <p:spPr>
          <a:xfrm>
            <a:off x="992308" y="1997280"/>
            <a:ext cx="10207384" cy="4195476"/>
          </a:xfrm>
          <a:prstGeom prst="rect">
            <a:avLst/>
          </a:prstGeom>
        </p:spPr>
      </p:pic>
    </p:spTree>
    <p:extLst>
      <p:ext uri="{BB962C8B-B14F-4D97-AF65-F5344CB8AC3E}">
        <p14:creationId xmlns:p14="http://schemas.microsoft.com/office/powerpoint/2010/main" val="173498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With our old strategy </a:t>
            </a:r>
            <a:r>
              <a:rPr lang="en-AU" dirty="0">
                <a:ea typeface="+mn-lt"/>
                <a:cs typeface="+mn-lt"/>
              </a:rPr>
              <a:t>(close all positions when market trends):</a:t>
            </a:r>
            <a:endParaRPr lang="en-AU" b="0" dirty="0">
              <a:ea typeface="+mn-lt"/>
              <a:cs typeface="+mn-lt"/>
            </a:endParaRPr>
          </a:p>
          <a:p>
            <a:endParaRPr lang="en-AU" dirty="0">
              <a:cs typeface="Calibri"/>
            </a:endParaRP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2E287BCD-63FE-D620-CAC2-414FDD1BDA29}"/>
              </a:ext>
            </a:extLst>
          </p:cNvPr>
          <p:cNvPicPr>
            <a:picLocks noChangeAspect="1"/>
          </p:cNvPicPr>
          <p:nvPr/>
        </p:nvPicPr>
        <p:blipFill>
          <a:blip r:embed="rId2"/>
          <a:stretch>
            <a:fillRect/>
          </a:stretch>
        </p:blipFill>
        <p:spPr>
          <a:xfrm>
            <a:off x="741285" y="1997280"/>
            <a:ext cx="10709429" cy="4290424"/>
          </a:xfrm>
          <a:prstGeom prst="rect">
            <a:avLst/>
          </a:prstGeom>
        </p:spPr>
      </p:pic>
    </p:spTree>
    <p:extLst>
      <p:ext uri="{BB962C8B-B14F-4D97-AF65-F5344CB8AC3E}">
        <p14:creationId xmlns:p14="http://schemas.microsoft.com/office/powerpoint/2010/main" val="166426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With our new strategy </a:t>
            </a:r>
            <a:r>
              <a:rPr lang="en-AU" dirty="0">
                <a:ea typeface="+mn-lt"/>
                <a:cs typeface="+mn-lt"/>
              </a:rPr>
              <a:t>(adjust positions when market trends):</a:t>
            </a:r>
            <a:endParaRPr lang="en-AU" b="0" dirty="0">
              <a:ea typeface="+mn-lt"/>
              <a:cs typeface="+mn-lt"/>
            </a:endParaRPr>
          </a:p>
          <a:p>
            <a:endParaRPr lang="en-AU" b="0">
              <a:ea typeface="+mn-lt"/>
              <a:cs typeface="+mn-lt"/>
            </a:endParaRPr>
          </a:p>
          <a:p>
            <a:endParaRPr lang="en-AU" dirty="0">
              <a:cs typeface="Calibri"/>
            </a:endParaRP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3" name="Picture 7" descr="Chart, line chart&#10;&#10;Description automatically generated">
            <a:extLst>
              <a:ext uri="{FF2B5EF4-FFF2-40B4-BE49-F238E27FC236}">
                <a16:creationId xmlns:a16="http://schemas.microsoft.com/office/drawing/2014/main" id="{7204B2A3-98DA-09DF-0A5C-E08E270C64FC}"/>
              </a:ext>
            </a:extLst>
          </p:cNvPr>
          <p:cNvPicPr>
            <a:picLocks noChangeAspect="1"/>
          </p:cNvPicPr>
          <p:nvPr/>
        </p:nvPicPr>
        <p:blipFill>
          <a:blip r:embed="rId2"/>
          <a:stretch>
            <a:fillRect/>
          </a:stretch>
        </p:blipFill>
        <p:spPr>
          <a:xfrm>
            <a:off x="938515" y="2137690"/>
            <a:ext cx="10464477" cy="4270594"/>
          </a:xfrm>
          <a:prstGeom prst="rect">
            <a:avLst/>
          </a:prstGeom>
        </p:spPr>
      </p:pic>
    </p:spTree>
    <p:extLst>
      <p:ext uri="{BB962C8B-B14F-4D97-AF65-F5344CB8AC3E}">
        <p14:creationId xmlns:p14="http://schemas.microsoft.com/office/powerpoint/2010/main" val="325132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Discussion</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endParaRPr lang="en-AU" dirty="0"/>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vert="horz" lIns="91440" tIns="45720" rIns="91440" bIns="45720" rtlCol="0" anchor="t">
            <a:noAutofit/>
          </a:bodyPr>
          <a:lstStyle/>
          <a:p>
            <a:r>
              <a:rPr lang="en-AU" dirty="0"/>
              <a:t>Improvements:</a:t>
            </a:r>
          </a:p>
          <a:p>
            <a:pPr marL="285750" indent="-285750">
              <a:buFont typeface="Arial" panose="020B0604020202020204" pitchFamily="34" charset="0"/>
              <a:buChar char="•"/>
            </a:pPr>
            <a:r>
              <a:rPr lang="en-AU" dirty="0"/>
              <a:t>Greater lookback window for ADX</a:t>
            </a:r>
          </a:p>
          <a:p>
            <a:pPr marL="285750" indent="-285750">
              <a:buFont typeface="Arial" panose="020B0604020202020204" pitchFamily="34" charset="0"/>
              <a:buChar char="•"/>
            </a:pPr>
            <a:r>
              <a:rPr lang="en-AU" dirty="0"/>
              <a:t>A more robust way to identify the direction of trends and deal with breakouts</a:t>
            </a:r>
            <a:endParaRPr lang="en-AU" dirty="0">
              <a:cs typeface="Calibri"/>
            </a:endParaRPr>
          </a:p>
          <a:p>
            <a:pPr marL="285750" indent="-285750">
              <a:buFont typeface="Arial" panose="020B0604020202020204" pitchFamily="34" charset="0"/>
              <a:buChar char="•"/>
            </a:pPr>
            <a:r>
              <a:rPr lang="en-AU" dirty="0"/>
              <a:t>Boll Bands not being symmetrical</a:t>
            </a:r>
          </a:p>
          <a:p>
            <a:pPr marL="971550" lvl="1" indent="-285750"/>
            <a:r>
              <a:rPr lang="en-AU" dirty="0"/>
              <a:t>Ie: If we expect price to trend upwards, push the upper </a:t>
            </a:r>
            <a:r>
              <a:rPr lang="en-AU" dirty="0" err="1"/>
              <a:t>bol</a:t>
            </a:r>
            <a:r>
              <a:rPr lang="en-AU" dirty="0"/>
              <a:t> band up more</a:t>
            </a:r>
          </a:p>
          <a:p>
            <a:pPr marL="285750" indent="-285750">
              <a:buFont typeface="Arial" panose="020B0604020202020204" pitchFamily="34" charset="0"/>
              <a:buChar char="•"/>
            </a:pPr>
            <a:r>
              <a:rPr lang="en-AU" dirty="0"/>
              <a:t>Test buying power:</a:t>
            </a:r>
          </a:p>
          <a:p>
            <a:pPr marL="971550" lvl="1" indent="-285750"/>
            <a:r>
              <a:rPr lang="en-AU" dirty="0"/>
              <a:t>We used an ‘all or nothing’ strategy, where we put as much money we have into each of our positions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64098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07C2D-A752-6B74-CB11-02CB23DAF799}"/>
              </a:ext>
            </a:extLst>
          </p:cNvPr>
          <p:cNvSpPr>
            <a:spLocks noGrp="1"/>
          </p:cNvSpPr>
          <p:nvPr>
            <p:ph sz="quarter" idx="15"/>
          </p:nvPr>
        </p:nvSpPr>
        <p:spPr>
          <a:xfrm>
            <a:off x="838200" y="4878816"/>
            <a:ext cx="10515600" cy="364340"/>
          </a:xfrm>
        </p:spPr>
        <p:txBody>
          <a:bodyPr/>
          <a:lstStyle/>
          <a:p>
            <a:r>
              <a:rPr lang="en-AU" dirty="0"/>
              <a:t>Our Strategy</a:t>
            </a:r>
          </a:p>
        </p:txBody>
      </p:sp>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Introduction</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What is Range Trading?</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13757"/>
            <a:ext cx="10515600" cy="1013220"/>
          </a:xfrm>
        </p:spPr>
        <p:txBody>
          <a:bodyPr/>
          <a:lstStyle/>
          <a:p>
            <a:r>
              <a:rPr lang="en-AU" sz="1800" dirty="0">
                <a:effectLst/>
                <a:latin typeface="Arial" panose="020B0604020202020204" pitchFamily="34" charset="0"/>
                <a:ea typeface="Calibri" panose="020F0502020204030204" pitchFamily="34" charset="0"/>
                <a:cs typeface="Arial" panose="020B0604020202020204" pitchFamily="34" charset="0"/>
              </a:rPr>
              <a:t>Range trading is an active trading strategy that identifies a range at which the investor buys and sells at over a short period.</a:t>
            </a:r>
            <a:r>
              <a:rPr lang="en-AU"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AU" sz="1800" b="1" dirty="0">
                <a:effectLst/>
                <a:latin typeface="Arial" panose="020B0604020202020204" pitchFamily="34" charset="0"/>
                <a:ea typeface="Calibri" panose="020F0502020204030204" pitchFamily="34" charset="0"/>
                <a:cs typeface="Arial" panose="020B0604020202020204" pitchFamily="34" charset="0"/>
              </a:rPr>
              <a:t>Range trading is best utilised in sideways markets</a:t>
            </a:r>
            <a:r>
              <a:rPr lang="en-AU" sz="1800" dirty="0">
                <a:effectLst/>
                <a:latin typeface="Arial" panose="020B0604020202020204" pitchFamily="34" charset="0"/>
                <a:ea typeface="Arial" panose="020B0604020202020204" pitchFamily="34" charset="0"/>
                <a:cs typeface="Arial" panose="020B0604020202020204" pitchFamily="34" charset="0"/>
              </a:rPr>
              <a:t>, when prices oscillate between an upper and lower boundary. Conversely, a trending market represents a risk as it would negate the value of a range trading strategy. When market conditions change, a range trading strategy can either adapt or pause trading until the conditions are favourable. </a:t>
            </a:r>
            <a:endParaRPr lang="en-AU" sz="1800" dirty="0">
              <a:effectLst/>
              <a:latin typeface="Calibri" panose="020F0502020204030204" pitchFamily="34" charset="0"/>
              <a:ea typeface="Calibri" panose="020F0502020204030204" pitchFamily="34" charset="0"/>
              <a:cs typeface="Arial" panose="020B0604020202020204" pitchFamily="34" charset="0"/>
            </a:endParaRPr>
          </a:p>
          <a:p>
            <a:endParaRPr lang="en-AU" sz="1600" dirty="0"/>
          </a:p>
        </p:txBody>
      </p:sp>
      <p:sp>
        <p:nvSpPr>
          <p:cNvPr id="8" name="Text Placeholder 7">
            <a:extLst>
              <a:ext uri="{FF2B5EF4-FFF2-40B4-BE49-F238E27FC236}">
                <a16:creationId xmlns:a16="http://schemas.microsoft.com/office/drawing/2014/main" id="{161942EB-E543-EB1A-699D-A03431523526}"/>
              </a:ext>
            </a:extLst>
          </p:cNvPr>
          <p:cNvSpPr>
            <a:spLocks noGrp="1"/>
          </p:cNvSpPr>
          <p:nvPr>
            <p:ph type="body" sz="quarter" idx="18"/>
          </p:nvPr>
        </p:nvSpPr>
        <p:spPr>
          <a:xfrm>
            <a:off x="838200" y="5425326"/>
            <a:ext cx="10515600" cy="2340007"/>
          </a:xfrm>
        </p:spPr>
        <p:txBody>
          <a:bodyPr/>
          <a:lstStyle/>
          <a:p>
            <a:pPr marL="342900" indent="-342900">
              <a:buAutoNum type="arabicPeriod"/>
            </a:pPr>
            <a:r>
              <a:rPr lang="en-AU" dirty="0">
                <a:latin typeface="Arial" panose="020B0604020202020204" pitchFamily="34" charset="0"/>
                <a:cs typeface="Arial" panose="020B0604020202020204" pitchFamily="34" charset="0"/>
              </a:rPr>
              <a:t>Identify a sideways trending market (using ADX)</a:t>
            </a:r>
          </a:p>
          <a:p>
            <a:pPr marL="342900" indent="-342900">
              <a:buAutoNum type="arabicPeriod"/>
            </a:pPr>
            <a:r>
              <a:rPr lang="en-AU" dirty="0">
                <a:latin typeface="Arial" panose="020B0604020202020204" pitchFamily="34" charset="0"/>
                <a:cs typeface="Arial" panose="020B0604020202020204" pitchFamily="34" charset="0"/>
              </a:rPr>
              <a:t>Defining our dynamic range (Bollinger bands and ADX)</a:t>
            </a:r>
          </a:p>
          <a:p>
            <a:pPr marL="342900" indent="-342900">
              <a:buAutoNum type="arabicPeriod"/>
            </a:pPr>
            <a:r>
              <a:rPr lang="en-AU" dirty="0">
                <a:latin typeface="Arial" panose="020B0604020202020204" pitchFamily="34" charset="0"/>
                <a:cs typeface="Arial" panose="020B0604020202020204" pitchFamily="34" charset="0"/>
              </a:rPr>
              <a:t>Utilising this range to make trades (RSI)</a:t>
            </a:r>
          </a:p>
          <a:p>
            <a:pPr marL="342900" indent="-342900">
              <a:buFont typeface="Arial" panose="020B0604020202020204" pitchFamily="34" charset="0"/>
              <a:buAutoNum type="arabicPeriod"/>
            </a:pPr>
            <a:endParaRPr lang="en-AU" sz="1600" dirty="0"/>
          </a:p>
          <a:p>
            <a:endParaRPr lang="en-AU" sz="1600" dirty="0"/>
          </a:p>
        </p:txBody>
      </p:sp>
      <p:sp>
        <p:nvSpPr>
          <p:cNvPr id="9" name="Content Placeholder 1">
            <a:extLst>
              <a:ext uri="{FF2B5EF4-FFF2-40B4-BE49-F238E27FC236}">
                <a16:creationId xmlns:a16="http://schemas.microsoft.com/office/drawing/2014/main" id="{CD4954A1-D676-8E19-4356-0A66C66A14EE}"/>
              </a:ext>
            </a:extLst>
          </p:cNvPr>
          <p:cNvSpPr txBox="1">
            <a:spLocks/>
          </p:cNvSpPr>
          <p:nvPr/>
        </p:nvSpPr>
        <p:spPr>
          <a:xfrm>
            <a:off x="838200" y="3566683"/>
            <a:ext cx="10515600" cy="364340"/>
          </a:xfrm>
          <a:prstGeom prst="roundRect">
            <a:avLst/>
          </a:prstGeom>
          <a:solidFill>
            <a:srgbClr val="00B05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Our Goal</a:t>
            </a:r>
          </a:p>
        </p:txBody>
      </p:sp>
      <p:sp>
        <p:nvSpPr>
          <p:cNvPr id="18" name="Text Placeholder 5">
            <a:extLst>
              <a:ext uri="{FF2B5EF4-FFF2-40B4-BE49-F238E27FC236}">
                <a16:creationId xmlns:a16="http://schemas.microsoft.com/office/drawing/2014/main" id="{98409E76-F8F6-690A-FBF2-38648A89260D}"/>
              </a:ext>
            </a:extLst>
          </p:cNvPr>
          <p:cNvSpPr txBox="1">
            <a:spLocks/>
          </p:cNvSpPr>
          <p:nvPr/>
        </p:nvSpPr>
        <p:spPr>
          <a:xfrm>
            <a:off x="742025" y="4056940"/>
            <a:ext cx="10515600" cy="7832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600" dirty="0">
                <a:latin typeface="Arial" panose="020B0604020202020204" pitchFamily="34" charset="0"/>
                <a:cs typeface="Arial" panose="020B0604020202020204" pitchFamily="34" charset="0"/>
              </a:rPr>
              <a:t>Develop an automated range trading strategy, that minimises risk and maximises return while trading securities. </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428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Our Strategy</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Identifying a sideways trending market:</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867662"/>
            <a:ext cx="10515600" cy="646113"/>
          </a:xfrm>
        </p:spPr>
        <p:txBody>
          <a:bodyPr/>
          <a:lstStyle/>
          <a:p>
            <a:pPr marL="285750" indent="-285750">
              <a:buFont typeface="Arial" panose="020B0604020202020204" pitchFamily="34" charset="0"/>
              <a:buChar char="•"/>
            </a:pPr>
            <a:r>
              <a:rPr lang="en-AU" dirty="0"/>
              <a:t>Markets only trend about 30% of the time</a:t>
            </a:r>
          </a:p>
          <a:p>
            <a:pPr marL="285750" indent="-285750">
              <a:buFont typeface="Arial" panose="020B0604020202020204" pitchFamily="34" charset="0"/>
              <a:buChar char="•"/>
            </a:pPr>
            <a:r>
              <a:rPr lang="en-AU" dirty="0"/>
              <a:t>The other 70% of the time we want to be implementing our range trading strategy, taking advantage of a share that is moving ‘horizontally’</a:t>
            </a:r>
          </a:p>
          <a:p>
            <a:pPr marL="285750" indent="-285750">
              <a:buFont typeface="Arial" panose="020B0604020202020204" pitchFamily="34" charset="0"/>
              <a:buChar char="•"/>
            </a:pPr>
            <a:r>
              <a:rPr lang="en-AU" dirty="0"/>
              <a:t>We identify a trending market using the Average Directional Index (ADX)</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We won’t trade if ADX &gt; 25</a:t>
            </a:r>
          </a:p>
          <a:p>
            <a:pPr marL="285750" indent="-285750">
              <a:buFont typeface="Arial" panose="020B0604020202020204" pitchFamily="34" charset="0"/>
              <a:buChar char="•"/>
            </a:pPr>
            <a:r>
              <a:rPr lang="en-AU" dirty="0"/>
              <a:t>Adjust our range based on the ADX</a:t>
            </a:r>
          </a:p>
          <a:p>
            <a:pPr marL="971550" lvl="1" indent="-285750"/>
            <a:r>
              <a:rPr lang="en-AU" dirty="0"/>
              <a:t>(More on this later)</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9" name="Picture 8" descr="Graphical user interface, application&#10;&#10;Description automatically generated">
            <a:extLst>
              <a:ext uri="{FF2B5EF4-FFF2-40B4-BE49-F238E27FC236}">
                <a16:creationId xmlns:a16="http://schemas.microsoft.com/office/drawing/2014/main" id="{89561434-B129-0734-72F8-860A844E89FC}"/>
              </a:ext>
            </a:extLst>
          </p:cNvPr>
          <p:cNvPicPr>
            <a:picLocks noChangeAspect="1"/>
          </p:cNvPicPr>
          <p:nvPr/>
        </p:nvPicPr>
        <p:blipFill>
          <a:blip r:embed="rId2"/>
          <a:stretch>
            <a:fillRect/>
          </a:stretch>
        </p:blipFill>
        <p:spPr>
          <a:xfrm>
            <a:off x="6199868" y="3507441"/>
            <a:ext cx="5672166" cy="2143615"/>
          </a:xfrm>
          <a:prstGeom prst="rect">
            <a:avLst/>
          </a:prstGeom>
        </p:spPr>
      </p:pic>
      <p:sp>
        <p:nvSpPr>
          <p:cNvPr id="10" name="Text Placeholder 6">
            <a:extLst>
              <a:ext uri="{FF2B5EF4-FFF2-40B4-BE49-F238E27FC236}">
                <a16:creationId xmlns:a16="http://schemas.microsoft.com/office/drawing/2014/main" id="{DCB45642-A465-CE01-A6AC-7EF88E549CAA}"/>
              </a:ext>
            </a:extLst>
          </p:cNvPr>
          <p:cNvSpPr txBox="1">
            <a:spLocks/>
          </p:cNvSpPr>
          <p:nvPr/>
        </p:nvSpPr>
        <p:spPr>
          <a:xfrm>
            <a:off x="9078158" y="5367561"/>
            <a:ext cx="5587753" cy="400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AU" dirty="0"/>
          </a:p>
          <a:p>
            <a:r>
              <a:rPr lang="en-AU" dirty="0"/>
              <a:t>Credit – Investopedia</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24409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Our Strategy</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Defining our dynamic range: </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867662"/>
            <a:ext cx="10515600" cy="646113"/>
          </a:xfrm>
        </p:spPr>
        <p:txBody>
          <a:bodyPr/>
          <a:lstStyle/>
          <a:p>
            <a:pPr marL="285750" indent="-285750">
              <a:buFont typeface="Arial" panose="020B0604020202020204" pitchFamily="34" charset="0"/>
              <a:buChar char="•"/>
            </a:pPr>
            <a:r>
              <a:rPr lang="en-AU" dirty="0"/>
              <a:t>To create our range our team utilised Bollinger Bands</a:t>
            </a:r>
          </a:p>
          <a:p>
            <a:pPr marL="285750" indent="-285750">
              <a:buFont typeface="Arial" panose="020B0604020202020204" pitchFamily="34" charset="0"/>
              <a:buChar char="•"/>
            </a:pPr>
            <a:r>
              <a:rPr lang="en-AU" dirty="0"/>
              <a:t>Bollinger Bands create an upper and lower bound that we want to trade within, based on a number of standard deviations from the mean price</a:t>
            </a:r>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1026" name="Picture 2" descr="Bollinger Bands (BBs) Strategy for Crypto Trading - FX Leaders">
            <a:extLst>
              <a:ext uri="{FF2B5EF4-FFF2-40B4-BE49-F238E27FC236}">
                <a16:creationId xmlns:a16="http://schemas.microsoft.com/office/drawing/2014/main" id="{EB63B0B2-425F-98D0-0C05-7E32F607A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087" y="3144329"/>
            <a:ext cx="5168837" cy="326452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r>
              <a:rPr lang="en-AU" dirty="0"/>
              <a:t>We used 3.5 standard deviations as our standard range from the mean price and adjust based on the ADX</a:t>
            </a:r>
          </a:p>
          <a:p>
            <a:pPr marL="285750" indent="-285750">
              <a:buFont typeface="Arial" panose="020B0604020202020204" pitchFamily="34" charset="0"/>
              <a:buChar char="•"/>
            </a:pPr>
            <a:r>
              <a:rPr lang="en-AU" dirty="0"/>
              <a:t>The idea being when ADX is lower, the market has little to no trend, and thus we can tighten our Bollinger bands, as we are more confident the price will stay within this range</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96081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ADX Variation of Standard Deviations</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Defining our dynamic range: </a:t>
            </a:r>
          </a:p>
        </p:txBody>
      </p:sp>
      <p:sp>
        <p:nvSpPr>
          <p:cNvPr id="7" name="Text Placeholder 6">
            <a:extLst>
              <a:ext uri="{FF2B5EF4-FFF2-40B4-BE49-F238E27FC236}">
                <a16:creationId xmlns:a16="http://schemas.microsoft.com/office/drawing/2014/main" id="{8ACA9449-B949-714D-9F49-22E00B9B4E55}"/>
              </a:ext>
            </a:extLst>
          </p:cNvPr>
          <p:cNvSpPr>
            <a:spLocks noGrp="1"/>
          </p:cNvSpPr>
          <p:nvPr>
            <p:ph type="body" sz="quarter" idx="16"/>
          </p:nvPr>
        </p:nvSpPr>
        <p:spPr>
          <a:xfrm>
            <a:off x="838200" y="1797050"/>
            <a:ext cx="2357761" cy="646113"/>
          </a:xfrm>
        </p:spPr>
        <p:txBody>
          <a:bodyPr/>
          <a:lstStyle/>
          <a:p>
            <a:r>
              <a:rPr lang="en-AU" dirty="0"/>
              <a:t>If ADX &gt; 25: DON’T TRADE </a:t>
            </a:r>
          </a:p>
          <a:p>
            <a:r>
              <a:rPr lang="en-AU" dirty="0"/>
              <a:t>IF 10&lt;ADX&lt;25: Use standard dev of 3.5 for boll bands</a:t>
            </a:r>
          </a:p>
          <a:p>
            <a:r>
              <a:rPr lang="en-AU" dirty="0"/>
              <a:t>IF 0&lt;ADX&lt;10: Use standard dev of 2.8 for boll bands</a:t>
            </a:r>
          </a:p>
        </p:txBody>
      </p:sp>
      <p:pic>
        <p:nvPicPr>
          <p:cNvPr id="11" name="Picture 10">
            <a:extLst>
              <a:ext uri="{FF2B5EF4-FFF2-40B4-BE49-F238E27FC236}">
                <a16:creationId xmlns:a16="http://schemas.microsoft.com/office/drawing/2014/main" id="{38823A6D-83B4-5CBD-B334-27B5DFEF639A}"/>
              </a:ext>
            </a:extLst>
          </p:cNvPr>
          <p:cNvPicPr>
            <a:picLocks noChangeAspect="1"/>
          </p:cNvPicPr>
          <p:nvPr/>
        </p:nvPicPr>
        <p:blipFill>
          <a:blip r:embed="rId2"/>
          <a:stretch>
            <a:fillRect/>
          </a:stretch>
        </p:blipFill>
        <p:spPr>
          <a:xfrm>
            <a:off x="3391271" y="2142188"/>
            <a:ext cx="8525522" cy="3954842"/>
          </a:xfrm>
          <a:prstGeom prst="rect">
            <a:avLst/>
          </a:prstGeom>
        </p:spPr>
      </p:pic>
      <p:sp>
        <p:nvSpPr>
          <p:cNvPr id="14" name="Text Placeholder 6">
            <a:extLst>
              <a:ext uri="{FF2B5EF4-FFF2-40B4-BE49-F238E27FC236}">
                <a16:creationId xmlns:a16="http://schemas.microsoft.com/office/drawing/2014/main" id="{D5060C97-4B94-10F3-DEB6-4626E0126DA5}"/>
              </a:ext>
            </a:extLst>
          </p:cNvPr>
          <p:cNvSpPr txBox="1">
            <a:spLocks/>
          </p:cNvSpPr>
          <p:nvPr/>
        </p:nvSpPr>
        <p:spPr>
          <a:xfrm>
            <a:off x="7151702" y="5686948"/>
            <a:ext cx="2357761" cy="64611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b="1" dirty="0">
                <a:solidFill>
                  <a:schemeClr val="tx1"/>
                </a:solidFill>
              </a:rPr>
              <a:t>ADX</a:t>
            </a:r>
          </a:p>
        </p:txBody>
      </p:sp>
      <p:sp>
        <p:nvSpPr>
          <p:cNvPr id="15" name="Text Placeholder 6">
            <a:extLst>
              <a:ext uri="{FF2B5EF4-FFF2-40B4-BE49-F238E27FC236}">
                <a16:creationId xmlns:a16="http://schemas.microsoft.com/office/drawing/2014/main" id="{716C5249-1E88-4E62-C311-B0745C745C04}"/>
              </a:ext>
            </a:extLst>
          </p:cNvPr>
          <p:cNvSpPr txBox="1">
            <a:spLocks/>
          </p:cNvSpPr>
          <p:nvPr/>
        </p:nvSpPr>
        <p:spPr>
          <a:xfrm rot="16200000">
            <a:off x="2610036" y="3534228"/>
            <a:ext cx="2357761" cy="64611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b="1" dirty="0">
                <a:solidFill>
                  <a:schemeClr val="tx1"/>
                </a:solidFill>
              </a:rPr>
              <a:t># of </a:t>
            </a:r>
            <a:r>
              <a:rPr lang="en-AU" b="1" dirty="0" err="1">
                <a:solidFill>
                  <a:schemeClr val="tx1"/>
                </a:solidFill>
              </a:rPr>
              <a:t>St.Dev</a:t>
            </a:r>
            <a:r>
              <a:rPr lang="en-AU" b="1" dirty="0">
                <a:solidFill>
                  <a:schemeClr val="tx1"/>
                </a:solidFill>
              </a:rPr>
              <a:t> used for Boll Bands</a:t>
            </a:r>
          </a:p>
        </p:txBody>
      </p:sp>
      <p:pic>
        <p:nvPicPr>
          <p:cNvPr id="19" name="Picture 18">
            <a:extLst>
              <a:ext uri="{FF2B5EF4-FFF2-40B4-BE49-F238E27FC236}">
                <a16:creationId xmlns:a16="http://schemas.microsoft.com/office/drawing/2014/main" id="{33F76D85-A1A0-80F5-8713-907FC940931F}"/>
              </a:ext>
            </a:extLst>
          </p:cNvPr>
          <p:cNvPicPr>
            <a:picLocks noChangeAspect="1"/>
          </p:cNvPicPr>
          <p:nvPr/>
        </p:nvPicPr>
        <p:blipFill>
          <a:blip r:embed="rId3"/>
          <a:stretch>
            <a:fillRect/>
          </a:stretch>
        </p:blipFill>
        <p:spPr>
          <a:xfrm>
            <a:off x="275207" y="4762339"/>
            <a:ext cx="2996425" cy="1334691"/>
          </a:xfrm>
          <a:prstGeom prst="rect">
            <a:avLst/>
          </a:prstGeom>
        </p:spPr>
      </p:pic>
    </p:spTree>
    <p:extLst>
      <p:ext uri="{BB962C8B-B14F-4D97-AF65-F5344CB8AC3E}">
        <p14:creationId xmlns:p14="http://schemas.microsoft.com/office/powerpoint/2010/main" val="30324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Our Strategy</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a:lstStyle/>
          <a:p>
            <a:r>
              <a:rPr lang="en-AU" dirty="0"/>
              <a:t>Trading within our range</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r>
              <a:rPr lang="en-AU" dirty="0"/>
              <a:t>The crux of our strategy is quite simple:</a:t>
            </a:r>
          </a:p>
          <a:p>
            <a:pPr marL="285750" indent="-285750">
              <a:buFont typeface="Arial" panose="020B0604020202020204" pitchFamily="34" charset="0"/>
              <a:buChar char="•"/>
            </a:pPr>
            <a:r>
              <a:rPr lang="en-AU" dirty="0"/>
              <a:t>Enter a long position when price goes below the lower Bollinger Band</a:t>
            </a:r>
          </a:p>
          <a:p>
            <a:pPr marL="285750" indent="-285750">
              <a:buFont typeface="Arial" panose="020B0604020202020204" pitchFamily="34" charset="0"/>
              <a:buChar char="•"/>
            </a:pPr>
            <a:r>
              <a:rPr lang="en-AU" dirty="0"/>
              <a:t>Enter a short position when price goes above the upper Bollinger Band</a:t>
            </a:r>
          </a:p>
          <a:p>
            <a:pPr marL="285750" indent="-285750">
              <a:buFont typeface="Arial" panose="020B0604020202020204" pitchFamily="34" charset="0"/>
              <a:buChar char="•"/>
            </a:pPr>
            <a:r>
              <a:rPr lang="en-AU" dirty="0"/>
              <a:t>Based on the idea we think the price will revert back to it’s mean in a sideways market</a:t>
            </a:r>
          </a:p>
          <a:p>
            <a:pPr marL="285750" indent="-285750">
              <a:buFont typeface="Arial" panose="020B0604020202020204" pitchFamily="34" charset="0"/>
              <a:buChar char="•"/>
            </a:pPr>
            <a:endParaRPr lang="en-AU" dirty="0"/>
          </a:p>
          <a:p>
            <a:r>
              <a:rPr lang="en-AU" dirty="0"/>
              <a:t>However there are other things to consider:</a:t>
            </a:r>
          </a:p>
          <a:p>
            <a:pPr marL="285750" indent="-285750">
              <a:buFont typeface="Arial" panose="020B0604020202020204" pitchFamily="34" charset="0"/>
              <a:buChar char="•"/>
            </a:pPr>
            <a:r>
              <a:rPr lang="en-AU" dirty="0"/>
              <a:t>Is the market trending when price rises above the Boll Band?</a:t>
            </a:r>
          </a:p>
          <a:p>
            <a:pPr marL="285750" indent="-285750">
              <a:buFont typeface="Arial" panose="020B0604020202020204" pitchFamily="34" charset="0"/>
              <a:buChar char="•"/>
            </a:pPr>
            <a:r>
              <a:rPr lang="en-AU" dirty="0"/>
              <a:t>What about fees?</a:t>
            </a:r>
          </a:p>
          <a:p>
            <a:pPr marL="285750" indent="-285750">
              <a:buFont typeface="Arial" panose="020B0604020202020204" pitchFamily="34" charset="0"/>
              <a:buChar char="•"/>
            </a:pPr>
            <a:endParaRPr lang="en-AU" dirty="0"/>
          </a:p>
          <a:p>
            <a:r>
              <a:rPr lang="en-AU" dirty="0"/>
              <a:t>We use RSI and BOLL bands to narrow down trades:</a:t>
            </a:r>
          </a:p>
          <a:p>
            <a:pPr marL="285750" indent="-285750">
              <a:buFont typeface="Arial" panose="020B0604020202020204" pitchFamily="34" charset="0"/>
              <a:buChar char="•"/>
            </a:pPr>
            <a:r>
              <a:rPr lang="en-AU" dirty="0"/>
              <a:t>We only enter a long position when price falls below lower Boll Band AND RSI is &lt; 30 (undervalued)</a:t>
            </a:r>
          </a:p>
          <a:p>
            <a:pPr marL="285750" indent="-285750">
              <a:buFont typeface="Arial" panose="020B0604020202020204" pitchFamily="34" charset="0"/>
              <a:buChar char="•"/>
            </a:pPr>
            <a:r>
              <a:rPr lang="en-AU" dirty="0"/>
              <a:t>This is to restrict how many trades we have to reduce fees</a:t>
            </a:r>
          </a:p>
          <a:p>
            <a:pPr marL="285750" indent="-285750">
              <a:buFont typeface="Arial" panose="020B0604020202020204" pitchFamily="34" charset="0"/>
              <a:buChar char="•"/>
            </a:pPr>
            <a:r>
              <a:rPr lang="en-AU" dirty="0"/>
              <a:t>Also we close all positions when ADX&gt;25 and Price moves out of range</a:t>
            </a:r>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14612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With our initial strategy (stop trading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B35A5550-020F-DCA3-124F-DF16170F1847}"/>
              </a:ext>
            </a:extLst>
          </p:cNvPr>
          <p:cNvPicPr>
            <a:picLocks noChangeAspect="1"/>
          </p:cNvPicPr>
          <p:nvPr/>
        </p:nvPicPr>
        <p:blipFill>
          <a:blip r:embed="rId2"/>
          <a:stretch>
            <a:fillRect/>
          </a:stretch>
        </p:blipFill>
        <p:spPr>
          <a:xfrm>
            <a:off x="870685" y="2078618"/>
            <a:ext cx="10483115" cy="4023161"/>
          </a:xfrm>
          <a:prstGeom prst="rect">
            <a:avLst/>
          </a:prstGeom>
        </p:spPr>
      </p:pic>
    </p:spTree>
    <p:extLst>
      <p:ext uri="{BB962C8B-B14F-4D97-AF65-F5344CB8AC3E}">
        <p14:creationId xmlns:p14="http://schemas.microsoft.com/office/powerpoint/2010/main" val="413875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With our old strategy (close all positions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7" name="Picture 6">
            <a:extLst>
              <a:ext uri="{FF2B5EF4-FFF2-40B4-BE49-F238E27FC236}">
                <a16:creationId xmlns:a16="http://schemas.microsoft.com/office/drawing/2014/main" id="{F01FC582-EC93-7FD9-A992-69B76DC5F359}"/>
              </a:ext>
            </a:extLst>
          </p:cNvPr>
          <p:cNvPicPr>
            <a:picLocks noChangeAspect="1"/>
          </p:cNvPicPr>
          <p:nvPr/>
        </p:nvPicPr>
        <p:blipFill>
          <a:blip r:embed="rId2"/>
          <a:stretch>
            <a:fillRect/>
          </a:stretch>
        </p:blipFill>
        <p:spPr>
          <a:xfrm>
            <a:off x="838200" y="2071159"/>
            <a:ext cx="10568967" cy="4337698"/>
          </a:xfrm>
          <a:prstGeom prst="rect">
            <a:avLst/>
          </a:prstGeom>
        </p:spPr>
      </p:pic>
    </p:spTree>
    <p:extLst>
      <p:ext uri="{BB962C8B-B14F-4D97-AF65-F5344CB8AC3E}">
        <p14:creationId xmlns:p14="http://schemas.microsoft.com/office/powerpoint/2010/main" val="6315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C1E26D-5E7A-2C0B-28C4-32A4C3671BE9}"/>
              </a:ext>
            </a:extLst>
          </p:cNvPr>
          <p:cNvSpPr>
            <a:spLocks noGrp="1"/>
          </p:cNvSpPr>
          <p:nvPr>
            <p:ph type="title"/>
          </p:nvPr>
        </p:nvSpPr>
        <p:spPr/>
        <p:txBody>
          <a:bodyPr/>
          <a:lstStyle/>
          <a:p>
            <a:r>
              <a:rPr lang="en-AU" dirty="0"/>
              <a:t>RESULTS:</a:t>
            </a:r>
          </a:p>
        </p:txBody>
      </p:sp>
      <p:sp>
        <p:nvSpPr>
          <p:cNvPr id="5" name="Content Placeholder 4">
            <a:extLst>
              <a:ext uri="{FF2B5EF4-FFF2-40B4-BE49-F238E27FC236}">
                <a16:creationId xmlns:a16="http://schemas.microsoft.com/office/drawing/2014/main" id="{6A92ADD8-61FF-CA55-7A90-267EBAF368BA}"/>
              </a:ext>
            </a:extLst>
          </p:cNvPr>
          <p:cNvSpPr>
            <a:spLocks noGrp="1"/>
          </p:cNvSpPr>
          <p:nvPr>
            <p:ph sz="quarter" idx="13"/>
          </p:nvPr>
        </p:nvSpPr>
        <p:spPr/>
        <p:txBody>
          <a:bodyPr vert="horz" lIns="91440" tIns="45720" rIns="91440" bIns="45720" rtlCol="0" anchor="t">
            <a:noAutofit/>
          </a:bodyPr>
          <a:lstStyle/>
          <a:p>
            <a:r>
              <a:rPr lang="en-AU" dirty="0"/>
              <a:t>With our new strategy (adjust positions when market trends):</a:t>
            </a:r>
          </a:p>
        </p:txBody>
      </p:sp>
      <p:sp>
        <p:nvSpPr>
          <p:cNvPr id="6" name="Text Placeholder 5">
            <a:extLst>
              <a:ext uri="{FF2B5EF4-FFF2-40B4-BE49-F238E27FC236}">
                <a16:creationId xmlns:a16="http://schemas.microsoft.com/office/drawing/2014/main" id="{626050A7-87A4-1F31-AD05-2FEC7E1B6467}"/>
              </a:ext>
            </a:extLst>
          </p:cNvPr>
          <p:cNvSpPr>
            <a:spLocks noGrp="1"/>
          </p:cNvSpPr>
          <p:nvPr>
            <p:ph type="body" sz="quarter" idx="16"/>
          </p:nvPr>
        </p:nvSpPr>
        <p:spPr>
          <a:xfrm>
            <a:off x="838200" y="1997280"/>
            <a:ext cx="11242964" cy="4411577"/>
          </a:xfrm>
        </p:spPr>
        <p:txBody>
          <a:bodyPr/>
          <a:lstStyle/>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2" name="Text Placeholder 5">
            <a:extLst>
              <a:ext uri="{FF2B5EF4-FFF2-40B4-BE49-F238E27FC236}">
                <a16:creationId xmlns:a16="http://schemas.microsoft.com/office/drawing/2014/main" id="{F30374AE-F89A-BD7C-6525-D89806DC824F}"/>
              </a:ext>
            </a:extLst>
          </p:cNvPr>
          <p:cNvSpPr txBox="1">
            <a:spLocks/>
          </p:cNvSpPr>
          <p:nvPr/>
        </p:nvSpPr>
        <p:spPr>
          <a:xfrm>
            <a:off x="838200" y="2993994"/>
            <a:ext cx="4828714" cy="13502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3" name="Picture 7" descr="Chart, line chart&#10;&#10;Description automatically generated">
            <a:extLst>
              <a:ext uri="{FF2B5EF4-FFF2-40B4-BE49-F238E27FC236}">
                <a16:creationId xmlns:a16="http://schemas.microsoft.com/office/drawing/2014/main" id="{31262757-1F3C-A70F-1AAF-E41511026384}"/>
              </a:ext>
            </a:extLst>
          </p:cNvPr>
          <p:cNvPicPr>
            <a:picLocks noChangeAspect="1"/>
          </p:cNvPicPr>
          <p:nvPr/>
        </p:nvPicPr>
        <p:blipFill>
          <a:blip r:embed="rId2"/>
          <a:stretch>
            <a:fillRect/>
          </a:stretch>
        </p:blipFill>
        <p:spPr>
          <a:xfrm>
            <a:off x="924047" y="2102034"/>
            <a:ext cx="10430717" cy="4308146"/>
          </a:xfrm>
          <a:prstGeom prst="rect">
            <a:avLst/>
          </a:prstGeom>
        </p:spPr>
      </p:pic>
    </p:spTree>
    <p:extLst>
      <p:ext uri="{BB962C8B-B14F-4D97-AF65-F5344CB8AC3E}">
        <p14:creationId xmlns:p14="http://schemas.microsoft.com/office/powerpoint/2010/main" val="2235384890"/>
      </p:ext>
    </p:extLst>
  </p:cSld>
  <p:clrMapOvr>
    <a:masterClrMapping/>
  </p:clrMapOvr>
</p:sld>
</file>

<file path=ppt/theme/theme1.xml><?xml version="1.0" encoding="utf-8"?>
<a:theme xmlns:a="http://schemas.openxmlformats.org/drawingml/2006/main" name="QFinTheme">
  <a:themeElements>
    <a:clrScheme name="Custom 1">
      <a:dk1>
        <a:sysClr val="windowText" lastClr="000000"/>
      </a:dk1>
      <a:lt1>
        <a:sysClr val="window" lastClr="FFFFFF"/>
      </a:lt1>
      <a:dk2>
        <a:srgbClr val="455F51"/>
      </a:dk2>
      <a:lt2>
        <a:srgbClr val="E2DFCC"/>
      </a:lt2>
      <a:accent1>
        <a:srgbClr val="99CB38"/>
      </a:accent1>
      <a:accent2>
        <a:srgbClr val="63A537"/>
      </a:accent2>
      <a:accent3>
        <a:srgbClr val="00B050"/>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00B050"/>
        </a:solidFill>
      </a:spPr>
      <a:bodyPr wrap="square" rtlCol="0">
        <a:spAutoFit/>
      </a:bodyPr>
      <a:lstStyle>
        <a:defPPr algn="ctr">
          <a:defRPr dirty="0" smtClean="0">
            <a:solidFill>
              <a:schemeClr val="bg1"/>
            </a:solidFill>
          </a:defRPr>
        </a:defPPr>
      </a:lstStyle>
    </a:txDef>
  </a:objectDefaults>
  <a:extraClrSchemeLst/>
  <a:extLst>
    <a:ext uri="{05A4C25C-085E-4340-85A3-A5531E510DB2}">
      <thm15:themeFamily xmlns:thm15="http://schemas.microsoft.com/office/thememl/2012/main" name="QFinTheme" id="{C6F5FC90-85D1-41DF-9AC6-713D3C97F958}" vid="{7BA48AC6-AEBC-4BC4-8535-E8DAA32A87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88890EDF82AF43B29BC3FEA123FE88" ma:contentTypeVersion="7" ma:contentTypeDescription="Create a new document." ma:contentTypeScope="" ma:versionID="be374571a756a81ae6b1b70985d9777f">
  <xsd:schema xmlns:xsd="http://www.w3.org/2001/XMLSchema" xmlns:xs="http://www.w3.org/2001/XMLSchema" xmlns:p="http://schemas.microsoft.com/office/2006/metadata/properties" xmlns:ns3="dff548c8-f993-4e26-beef-9c33c88b4177" xmlns:ns4="2d7bc8ea-5ab9-4aa8-b910-d784568ad8bd" targetNamespace="http://schemas.microsoft.com/office/2006/metadata/properties" ma:root="true" ma:fieldsID="7876bfc5e1fe3297bf345f7c92cc0396" ns3:_="" ns4:_="">
    <xsd:import namespace="dff548c8-f993-4e26-beef-9c33c88b4177"/>
    <xsd:import namespace="2d7bc8ea-5ab9-4aa8-b910-d784568ad8b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548c8-f993-4e26-beef-9c33c88b4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7bc8ea-5ab9-4aa8-b910-d784568ad8b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A71E5C-CA2F-4D0B-BD5C-CEBF47C73F88}">
  <ds:schemaRefs>
    <ds:schemaRef ds:uri="http://schemas.microsoft.com/sharepoint/v3/contenttype/forms"/>
  </ds:schemaRefs>
</ds:datastoreItem>
</file>

<file path=customXml/itemProps2.xml><?xml version="1.0" encoding="utf-8"?>
<ds:datastoreItem xmlns:ds="http://schemas.openxmlformats.org/officeDocument/2006/customXml" ds:itemID="{0751015F-BFFB-4652-B052-A4EE28E20F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548c8-f993-4e26-beef-9c33c88b4177"/>
    <ds:schemaRef ds:uri="2d7bc8ea-5ab9-4aa8-b910-d784568ad8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335628-00ED-4292-ABC2-82D0175909DE}">
  <ds:schemaRefs>
    <ds:schemaRef ds:uri="http://purl.org/dc/dcmitype/"/>
    <ds:schemaRef ds:uri="http://schemas.microsoft.com/office/2006/documentManagement/types"/>
    <ds:schemaRef ds:uri="http://purl.org/dc/elements/1.1/"/>
    <ds:schemaRef ds:uri="dff548c8-f993-4e26-beef-9c33c88b4177"/>
    <ds:schemaRef ds:uri="http://www.w3.org/XML/1998/namespace"/>
    <ds:schemaRef ds:uri="2d7bc8ea-5ab9-4aa8-b910-d784568ad8b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QFinTheme</Template>
  <TotalTime>2147</TotalTime>
  <Words>621</Words>
  <Application>Microsoft Office PowerPoint</Application>
  <PresentationFormat>Widescreen</PresentationFormat>
  <Paragraphs>111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QFinTheme</vt:lpstr>
      <vt:lpstr>Trading Team 3 Presentation</vt:lpstr>
      <vt:lpstr>Introduction</vt:lpstr>
      <vt:lpstr>Our Strategy</vt:lpstr>
      <vt:lpstr>Our Strategy</vt:lpstr>
      <vt:lpstr>ADX Variation of Standard Deviations</vt:lpstr>
      <vt:lpstr>Our Strategy</vt:lpstr>
      <vt:lpstr>RESULTS:</vt:lpstr>
      <vt:lpstr>RESULTS:</vt:lpstr>
      <vt:lpstr>RESULTS:</vt:lpstr>
      <vt:lpstr>RESULTS:</vt:lpstr>
      <vt:lpstr>RESULTS:</vt:lpstr>
      <vt:lpstr>RESULTS: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Team Introduction – Sem 2</dc:title>
  <dc:creator>Zachary Ching (23080214)</dc:creator>
  <cp:lastModifiedBy>Lucas Siciliano (23639293)</cp:lastModifiedBy>
  <cp:revision>49</cp:revision>
  <dcterms:created xsi:type="dcterms:W3CDTF">2022-08-11T09:10:10Z</dcterms:created>
  <dcterms:modified xsi:type="dcterms:W3CDTF">2022-10-03T03:36:43Z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0x0101007288890EDF82AF43B29BC3FEA123FE88</vt:lpwstr>
  </property>
</Properties>
</file>