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256" r:id="rId5"/>
    <p:sldId id="257" r:id="rId6"/>
    <p:sldId id="268" r:id="rId7"/>
    <p:sldId id="269" r:id="rId8"/>
    <p:sldId id="271" r:id="rId9"/>
    <p:sldId id="27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34602-8180-4A82-B70C-EF096E1A5D8E}" v="3" dt="2022-10-03T03:53:11.354"/>
    <p1510:client id="{486364FB-168E-4ECA-884F-4A76AAAF0CBC}" v="2" dt="2022-10-02T14:10:08.326"/>
    <p1510:client id="{706FC671-8891-4682-8695-383B6C495340}" v="287" dt="2022-10-03T03:59:39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54FBA-25F7-44D6-B82E-84B68BC07196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AFD3C-DA75-4F13-8A14-276F58A973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3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AFD3C-DA75-4F13-8A14-276F58A9738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50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2AEBB-7B81-7D01-02E9-22769420729C}"/>
              </a:ext>
            </a:extLst>
          </p:cNvPr>
          <p:cNvSpPr/>
          <p:nvPr/>
        </p:nvSpPr>
        <p:spPr>
          <a:xfrm>
            <a:off x="0" y="2940111"/>
            <a:ext cx="12192000" cy="9777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E23706-3870-4FFF-AC24-5D79688F8010}"/>
              </a:ext>
            </a:extLst>
          </p:cNvPr>
          <p:cNvSpPr/>
          <p:nvPr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E57AF6D-3B07-4721-BF96-385FEE45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20644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940111"/>
            <a:ext cx="9144000" cy="977778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sz="540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17889"/>
            <a:ext cx="9144000" cy="523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83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20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6">
            <a:extLst>
              <a:ext uri="{FF2B5EF4-FFF2-40B4-BE49-F238E27FC236}">
                <a16:creationId xmlns:a16="http://schemas.microsoft.com/office/drawing/2014/main" id="{E159C145-BC44-3393-1153-49D380804A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3461068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Objective</a:t>
            </a:r>
          </a:p>
        </p:txBody>
      </p:sp>
      <p:sp>
        <p:nvSpPr>
          <p:cNvPr id="30" name="Content Placeholder 26">
            <a:extLst>
              <a:ext uri="{FF2B5EF4-FFF2-40B4-BE49-F238E27FC236}">
                <a16:creationId xmlns:a16="http://schemas.microsoft.com/office/drawing/2014/main" id="{F5373D5A-B306-A737-03FC-9C5D908AD1A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427715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Objective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05539-3B50-1954-AB03-B3BBB2382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709"/>
            <a:ext cx="10515600" cy="13346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Summary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D49-9AD4-06A7-A32B-2F5C695A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CCB13-6412-0CA6-1324-0C7D835A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25CE4-FB68-871A-97A8-4FE343E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A4014C0-D6A5-49AE-87F1-CD8DB9C861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432674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Objective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2B59AC6-8F2C-4E36-9EC2-2CE93B28E1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797050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358FB3F2-A681-0797-BFC1-234352207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803505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3856AB8-C4C0-6C92-0BAA-E217E3FC61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825408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C7287742-FDAE-F76D-D648-D47924817C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709426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99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-Shape 8">
            <a:extLst>
              <a:ext uri="{FF2B5EF4-FFF2-40B4-BE49-F238E27FC236}">
                <a16:creationId xmlns:a16="http://schemas.microsoft.com/office/drawing/2014/main" id="{63AD5965-2E13-4965-A45A-01B9C943EF7E}"/>
              </a:ext>
            </a:extLst>
          </p:cNvPr>
          <p:cNvSpPr/>
          <p:nvPr/>
        </p:nvSpPr>
        <p:spPr>
          <a:xfrm>
            <a:off x="-3" y="3429000"/>
            <a:ext cx="3612970" cy="3432899"/>
          </a:xfrm>
          <a:prstGeom prst="corner">
            <a:avLst>
              <a:gd name="adj1" fmla="val 9451"/>
              <a:gd name="adj2" fmla="val 9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412AF4-961A-4753-BA75-6140DA5B0189}"/>
              </a:ext>
            </a:extLst>
          </p:cNvPr>
          <p:cNvSpPr/>
          <p:nvPr/>
        </p:nvSpPr>
        <p:spPr>
          <a:xfrm flipV="1">
            <a:off x="0" y="0"/>
            <a:ext cx="12192000" cy="1343818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1847304"/>
            <a:ext cx="10515600" cy="4259582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" y="6544491"/>
            <a:ext cx="838202" cy="313508"/>
          </a:xfr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/>
        </p:nvSpPr>
        <p:spPr>
          <a:xfrm>
            <a:off x="1241513" y="6551023"/>
            <a:ext cx="1129938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err="1">
                <a:solidFill>
                  <a:schemeClr val="bg1"/>
                </a:solidFill>
              </a:rPr>
              <a:t>QFin</a:t>
            </a:r>
            <a:r>
              <a:rPr lang="en-AU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/>
        </p:nvSpPr>
        <p:spPr>
          <a:xfrm>
            <a:off x="11797936" y="6548957"/>
            <a:ext cx="394064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AU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3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94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11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41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74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6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31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90C3223-A8DA-436B-985C-49156E010E1D}" type="datetimeFigureOut">
              <a:rPr lang="en-AU" smtClean="0"/>
              <a:t>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23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5433-2D5F-2219-4AF7-A7E75ED45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/>
              <a:t>Range Trading Team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1226-764D-8141-8869-17FD9B040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Chris Walter, Cameron Nguyen, Adi Kohli</a:t>
            </a:r>
          </a:p>
        </p:txBody>
      </p:sp>
    </p:spTree>
    <p:extLst>
      <p:ext uri="{BB962C8B-B14F-4D97-AF65-F5344CB8AC3E}">
        <p14:creationId xmlns:p14="http://schemas.microsoft.com/office/powerpoint/2010/main" val="191732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C1E26D-5E7A-2C0B-28C4-32A4C367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2ADD8-61FF-CA55-7A90-267EBAF368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1942EB-E543-EB1A-699D-A034315235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1867288"/>
            <a:ext cx="10515600" cy="23400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 to create a range trading strategy that entails the most profit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Purpose of this presentation is to see how a combination of indicators can be used instead of single ones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strategy we are proposing uses a simple approach that consists of combining two indicators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Initially investigated using three to four indicators but found that it was ineffective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AU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428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CFE411-7314-E57B-716E-B6E34364F00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/>
              <a:t>Bollinger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3755-AEC3-D43C-7370-FD31B8930FB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AU"/>
              <a:t>MAC 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AC2259-D341-76B2-2823-2E05522B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Indicators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393FAF-E543-8030-8773-E629DE537C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AU"/>
              <a:t> RSI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961D92-FCBD-4EC1-226A-FDA665CAB3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AU"/>
              <a:t>A definitive RSI range for the strategy is derived from statistical inference to define conditions for entering trades.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EAA8E6-1F30-514C-F7D6-B7645F63E0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/>
              <a:t>A moving average convergence/divergence indicator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7F6892-BD73-B3C5-F221-61BC85B01D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AU"/>
              <a:t>Lagging indicator that is shows price two standard deviations above and below a trailing mean of the current share price. Useful to indicate recent volatility of share price.</a:t>
            </a:r>
          </a:p>
        </p:txBody>
      </p:sp>
    </p:spTree>
    <p:extLst>
      <p:ext uri="{BB962C8B-B14F-4D97-AF65-F5344CB8AC3E}">
        <p14:creationId xmlns:p14="http://schemas.microsoft.com/office/powerpoint/2010/main" val="4161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25377B-C6EC-B7E0-D73C-9B48096A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05657-D758-1225-1D94-60EB35D077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Purpose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5230CB-9AA2-1747-0874-2E898763BB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797014"/>
            <a:ext cx="10515600" cy="42408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Using trial and error a range of 40 – 60 for the RSI was discovered where the optimal RSI is greater than 40 </a:t>
            </a:r>
          </a:p>
          <a:p>
            <a:pPr marL="285750" indent="-285750">
              <a:buFontTx/>
              <a:buChar char="-"/>
            </a:pPr>
            <a:r>
              <a:rPr lang="en-AU" dirty="0">
                <a:cs typeface="Calibri" panose="020F0502020204030204"/>
              </a:rPr>
              <a:t>Strategy showed improvement when using two RSIs – one for the period of the established range used for establishing support and resistance, and one for the previous day. </a:t>
            </a:r>
          </a:p>
          <a:p>
            <a:pPr marL="285750" indent="-285750">
              <a:buFontTx/>
              <a:buChar char="-"/>
            </a:pPr>
            <a:r>
              <a:rPr lang="en-AU" dirty="0">
                <a:cs typeface="Calibri" panose="020F0502020204030204"/>
              </a:rPr>
              <a:t>If both fall within the 40 – 60 range, possible indication that market has not trended over the past week nor day.</a:t>
            </a:r>
          </a:p>
          <a:p>
            <a:pPr marL="285750" indent="-285750">
              <a:buFontTx/>
              <a:buChar char="-"/>
            </a:pPr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119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08EA33-52E1-97F4-E958-874DF5A0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Bollinger Bands: Support and Resistance 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D477E-6D25-7E31-BB79-13F55E390C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/>
              <a:t>Purpose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AF3B62-7123-4E71-6E7A-EA75003EF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797050"/>
            <a:ext cx="10515600" cy="44586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>
                <a:cs typeface="Calibri" panose="020F0502020204030204"/>
              </a:rPr>
              <a:t>Bollinger bands calculate the price two standard deviations above a trailing average of the current share price, a</a:t>
            </a:r>
            <a:r>
              <a:rPr lang="en-AU" dirty="0"/>
              <a:t> 95% confidence interval of historical prices assuming a normal distribution. </a:t>
            </a:r>
            <a:endParaRPr lang="en-AU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endParaRPr lang="en-AU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en-AU" dirty="0">
                <a:cs typeface="Calibri" panose="020F0502020204030204"/>
              </a:rPr>
              <a:t>Sudden price movement above or below either the upper or lower Bollinger band is a possible indicator that the share price has begun trending in a particular direction – indicating that support and resistance levels are possibly no longer valid points of price reversal.</a:t>
            </a:r>
          </a:p>
          <a:p>
            <a:pPr marL="285750" indent="-285750">
              <a:buFontTx/>
              <a:buChar char="-"/>
            </a:pPr>
            <a:endParaRPr lang="en-AU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en-AU" dirty="0">
                <a:cs typeface="Calibri" panose="020F0502020204030204"/>
              </a:rPr>
              <a:t>If price is within established Bollinger bands, indicates that share price has not started trending strongly in either direction, facilitating range trading.</a:t>
            </a:r>
          </a:p>
          <a:p>
            <a:pPr marL="285750" indent="-285750">
              <a:buFontTx/>
              <a:buChar char="-"/>
            </a:pPr>
            <a:endParaRPr lang="en-AU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endParaRPr lang="en-AU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endParaRPr lang="en-AU" dirty="0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415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565E3-1DFC-5D48-39F5-18EF930F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 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44500-662D-95F5-8BA2-2FA9B8D5E3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/>
              <a:t>Purpose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0C569-D44A-365A-A076-8CF231D106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797050"/>
            <a:ext cx="10515600" cy="40101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AU" dirty="0"/>
              <a:t>Initially looked into using this indicator but unfortunately couldn’t get it working</a:t>
            </a:r>
          </a:p>
          <a:p>
            <a:pPr marL="285750" indent="-285750">
              <a:buFontTx/>
              <a:buChar char="-"/>
            </a:pPr>
            <a:r>
              <a:rPr lang="en-AU" dirty="0"/>
              <a:t>Indicator is based off a 26 day EMA and 12 day EMA that is compared to a signal line</a:t>
            </a:r>
          </a:p>
          <a:p>
            <a:pPr marL="285750" indent="-285750">
              <a:buFontTx/>
              <a:buChar char="-"/>
            </a:pPr>
            <a:r>
              <a:rPr lang="en-AU" dirty="0"/>
              <a:t>The signal line is calculated by a 9 day EMA of the Mac D line</a:t>
            </a:r>
          </a:p>
          <a:p>
            <a:pPr marL="285750" indent="-285750">
              <a:buFontTx/>
              <a:buChar char="-"/>
            </a:pPr>
            <a:r>
              <a:rPr lang="en-AU" dirty="0"/>
              <a:t>Looked into as it responds to the speed of price movement well and can tell a trader where the momentum is</a:t>
            </a:r>
          </a:p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endParaRPr lang="en-AU" dirty="0"/>
          </a:p>
          <a:p>
            <a:endParaRPr lang="en-A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A03CCB7-9438-6901-052F-ECECE9DE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1" y="3520472"/>
            <a:ext cx="2954121" cy="270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6334D0D-2277-4D5A-F614-3BD3B004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70" y="3520472"/>
            <a:ext cx="3075862" cy="270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6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B291E-DB8A-B03D-44F5-1CCD2AC5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Trading 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D75-7943-28D8-DF6B-5148FE71B9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/>
              <a:t>Explanation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D447ED-05D0-D2D1-60FF-AC717025B5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797050"/>
            <a:ext cx="10515600" cy="439520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AU"/>
              <a:t>The range in our investment strategy is based on indicators </a:t>
            </a:r>
          </a:p>
          <a:p>
            <a:pPr marL="285750" indent="-285750">
              <a:buFontTx/>
              <a:buChar char="-"/>
            </a:pPr>
            <a:r>
              <a:rPr lang="en-AU"/>
              <a:t>Algorithm consists of multiple conditions in respect with each separate indicator</a:t>
            </a:r>
          </a:p>
          <a:p>
            <a:pPr marL="285750" indent="-285750">
              <a:buFontTx/>
              <a:buChar char="-"/>
            </a:pPr>
            <a:r>
              <a:rPr lang="en-AU"/>
              <a:t>The selling and buying conditions are displayed in the diagram below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CF2DE7A9-F580-3617-6AD5-B652BBE3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5F76DDF6-FE4C-4DF7-1821-FE0420147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66E0C3-DC45-D58A-242A-78E6ED2D8C68}"/>
              </a:ext>
            </a:extLst>
          </p:cNvPr>
          <p:cNvGrpSpPr/>
          <p:nvPr/>
        </p:nvGrpSpPr>
        <p:grpSpPr>
          <a:xfrm>
            <a:off x="535965" y="2927256"/>
            <a:ext cx="10450937" cy="2723901"/>
            <a:chOff x="729097" y="3374653"/>
            <a:chExt cx="8135821" cy="2723901"/>
          </a:xfrm>
        </p:grpSpPr>
        <p:cxnSp>
          <p:nvCxnSpPr>
            <p:cNvPr id="26" name="Google Shape;4177;p66">
              <a:extLst>
                <a:ext uri="{FF2B5EF4-FFF2-40B4-BE49-F238E27FC236}">
                  <a16:creationId xmlns:a16="http://schemas.microsoft.com/office/drawing/2014/main" id="{E2FA6EC6-2C46-77BB-0508-24736071729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19653" y="5832485"/>
              <a:ext cx="477835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BBCB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4172;p66">
              <a:extLst>
                <a:ext uri="{FF2B5EF4-FFF2-40B4-BE49-F238E27FC236}">
                  <a16:creationId xmlns:a16="http://schemas.microsoft.com/office/drawing/2014/main" id="{17F0673B-B8F1-A774-8198-575FE6E04CC7}"/>
                </a:ext>
              </a:extLst>
            </p:cNvPr>
            <p:cNvCxnSpPr/>
            <p:nvPr/>
          </p:nvCxnSpPr>
          <p:spPr>
            <a:xfrm flipH="1">
              <a:off x="2653464" y="3649291"/>
              <a:ext cx="812800" cy="104902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BBBCB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4174;p66">
              <a:extLst>
                <a:ext uri="{FF2B5EF4-FFF2-40B4-BE49-F238E27FC236}">
                  <a16:creationId xmlns:a16="http://schemas.microsoft.com/office/drawing/2014/main" id="{F8F43688-62C4-30B7-6316-CB7E8D6256BE}"/>
                </a:ext>
              </a:extLst>
            </p:cNvPr>
            <p:cNvCxnSpPr/>
            <p:nvPr/>
          </p:nvCxnSpPr>
          <p:spPr>
            <a:xfrm rot="10800000">
              <a:off x="2661444" y="4739972"/>
              <a:ext cx="812800" cy="1083945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BBBCB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" name="Google Shape;4173;p66">
              <a:extLst>
                <a:ext uri="{FF2B5EF4-FFF2-40B4-BE49-F238E27FC236}">
                  <a16:creationId xmlns:a16="http://schemas.microsoft.com/office/drawing/2014/main" id="{E6755585-90AB-8107-5007-8F88ED629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97" y="4360175"/>
              <a:ext cx="2191119" cy="739774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900" tIns="88900" rIns="88900" bIns="88900" numCol="1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AU" altLang="en-US" sz="1100" b="1">
                  <a:solidFill>
                    <a:srgbClr val="000000"/>
                  </a:solidFill>
                  <a:latin typeface="Arial"/>
                  <a:ea typeface="Calibri" panose="020F0502020204030204" pitchFamily="34" charset="0"/>
                  <a:cs typeface="Arial"/>
                </a:rPr>
                <a:t>Price Intersects Support or Resistance</a:t>
              </a:r>
            </a:p>
          </p:txBody>
        </p:sp>
        <p:sp>
          <p:nvSpPr>
            <p:cNvPr id="31" name="Google Shape;4164;p66">
              <a:extLst>
                <a:ext uri="{FF2B5EF4-FFF2-40B4-BE49-F238E27FC236}">
                  <a16:creationId xmlns:a16="http://schemas.microsoft.com/office/drawing/2014/main" id="{861ECEA7-69B2-2248-336A-66AC64D6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244" y="3374653"/>
              <a:ext cx="1371600" cy="549275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900" tIns="88900" rIns="88900" bIns="88900" numCol="1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AU" altLang="en-US" sz="1200">
                  <a:solidFill>
                    <a:srgbClr val="000000"/>
                  </a:solidFill>
                  <a:latin typeface="Arial"/>
                  <a:cs typeface="Arial"/>
                </a:rPr>
                <a:t>RSIs &gt; 40</a:t>
              </a:r>
              <a:endParaRPr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Google Shape;4169;p66">
              <a:extLst>
                <a:ext uri="{FF2B5EF4-FFF2-40B4-BE49-F238E27FC236}">
                  <a16:creationId xmlns:a16="http://schemas.microsoft.com/office/drawing/2014/main" id="{A2D8C154-C937-D2E8-79F5-42A4D245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264" y="5549279"/>
              <a:ext cx="1371600" cy="549275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900" tIns="88900" rIns="88900" bIns="88900" numCol="1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AU" altLang="en-US" sz="1200">
                  <a:solidFill>
                    <a:srgbClr val="000000"/>
                  </a:solidFill>
                  <a:latin typeface="Arial"/>
                  <a:cs typeface="Arial"/>
                </a:rPr>
                <a:t>RSIs &lt; 60</a:t>
              </a:r>
              <a:endParaRPr lang="en-AU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Google Shape;4163;p66">
              <a:extLst>
                <a:ext uri="{FF2B5EF4-FFF2-40B4-BE49-F238E27FC236}">
                  <a16:creationId xmlns:a16="http://schemas.microsoft.com/office/drawing/2014/main" id="{78B16027-6F9F-AA07-9F4C-1F47DFBA9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87" y="3382341"/>
              <a:ext cx="1712912" cy="549275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900" tIns="88900" rIns="88900" bIns="88900" numCol="1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AU" altLang="en-US" sz="1100" b="1">
                  <a:solidFill>
                    <a:srgbClr val="000000"/>
                  </a:solidFill>
                  <a:latin typeface="Arial"/>
                  <a:ea typeface="Calibri" panose="020F0502020204030204" pitchFamily="34" charset="0"/>
                  <a:cs typeface="Arial"/>
                </a:rPr>
                <a:t>Price &gt; Lower Bollinger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Google Shape;4168;p66">
              <a:extLst>
                <a:ext uri="{FF2B5EF4-FFF2-40B4-BE49-F238E27FC236}">
                  <a16:creationId xmlns:a16="http://schemas.microsoft.com/office/drawing/2014/main" id="{09AE4D7D-463B-234D-3FAD-4454A4C40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87" y="5549278"/>
              <a:ext cx="1712912" cy="549275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900" tIns="88900" rIns="88900" bIns="88900" numCol="1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AU" altLang="en-US" sz="1100" b="1" dirty="0">
                  <a:solidFill>
                    <a:srgbClr val="000000"/>
                  </a:solidFill>
                  <a:latin typeface="Arial"/>
                  <a:cs typeface="Arial"/>
                </a:rPr>
                <a:t>Price &lt; Upper Bollinger</a:t>
              </a:r>
              <a:endParaRPr kumimoji="0" lang="en-AU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5" name="Google Shape;4178;p66">
              <a:extLst>
                <a:ext uri="{FF2B5EF4-FFF2-40B4-BE49-F238E27FC236}">
                  <a16:creationId xmlns:a16="http://schemas.microsoft.com/office/drawing/2014/main" id="{8818D27D-CA24-A0C2-ED67-E523F447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318" y="3385044"/>
              <a:ext cx="1371600" cy="549275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900" tIns="88900" rIns="88900" bIns="889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BUY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A075FB09-86BA-8C5F-B22B-C220DF25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318" y="5549277"/>
              <a:ext cx="1371600" cy="5492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900" tIns="88900" rIns="88900" bIns="889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SELL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9" name="Google Shape;4177;p66">
              <a:extLst>
                <a:ext uri="{FF2B5EF4-FFF2-40B4-BE49-F238E27FC236}">
                  <a16:creationId xmlns:a16="http://schemas.microsoft.com/office/drawing/2014/main" id="{4B9A4046-F48A-8420-3159-0665B2ED2CE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8975" y="3647778"/>
              <a:ext cx="477835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BBCB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4177;p66">
              <a:extLst>
                <a:ext uri="{FF2B5EF4-FFF2-40B4-BE49-F238E27FC236}">
                  <a16:creationId xmlns:a16="http://schemas.microsoft.com/office/drawing/2014/main" id="{EDE7389E-7A23-43F2-7EB3-BF9AE30D038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91350" y="3649990"/>
              <a:ext cx="477835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BBCB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4177;p66">
              <a:extLst>
                <a:ext uri="{FF2B5EF4-FFF2-40B4-BE49-F238E27FC236}">
                  <a16:creationId xmlns:a16="http://schemas.microsoft.com/office/drawing/2014/main" id="{3ADE790C-3B00-51D9-8BD1-EA3680B2D6A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88093" y="5832485"/>
              <a:ext cx="477835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BBCB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48649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AEB8-9585-44A1-3E7C-982F8073AC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766107"/>
            <a:ext cx="10515600" cy="364340"/>
          </a:xfrm>
        </p:spPr>
        <p:txBody>
          <a:bodyPr/>
          <a:lstStyle/>
          <a:p>
            <a:r>
              <a:rPr lang="en-AU"/>
              <a:t>Diagrams of different securities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758371-EAD7-3176-F816-15885235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Final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0DD89-D2E9-BC42-941A-79D2C9468E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224031"/>
            <a:ext cx="10515600" cy="364340"/>
          </a:xfrm>
        </p:spPr>
        <p:txBody>
          <a:bodyPr/>
          <a:lstStyle/>
          <a:p>
            <a:r>
              <a:rPr lang="en-AU"/>
              <a:t>Final 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8A1476-9685-51C7-E25A-C6F0863B1A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670050"/>
            <a:ext cx="10515600" cy="6461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AU"/>
              <a:t>RSI: 40-60, both weekly and daily</a:t>
            </a:r>
          </a:p>
          <a:p>
            <a:r>
              <a:rPr lang="en-AU"/>
              <a:t>MACD: Removed, Algorithm isn’t working properly</a:t>
            </a:r>
          </a:p>
          <a:p>
            <a:r>
              <a:rPr lang="en-AU"/>
              <a:t>Bollinger Bands: 2 </a:t>
            </a:r>
            <a:r>
              <a:rPr lang="en-AU" err="1"/>
              <a:t>Stds</a:t>
            </a:r>
            <a:r>
              <a:rPr lang="en-AU"/>
              <a:t> from MA of past week </a:t>
            </a:r>
          </a:p>
          <a:p>
            <a:endParaRPr lang="en-AU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ADD72E0-A9B9-6B48-4A10-AF339660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65" y="3230828"/>
            <a:ext cx="3107996" cy="270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C820662-31EA-DD9B-E1E1-23F10C0A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639" y="3230829"/>
            <a:ext cx="3233161" cy="27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FD56D71-50F5-E2AC-08B8-A3027E31A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29" y="3226566"/>
            <a:ext cx="3260270" cy="27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30250"/>
      </p:ext>
    </p:extLst>
  </p:cSld>
  <p:clrMapOvr>
    <a:masterClrMapping/>
  </p:clrMapOvr>
</p:sld>
</file>

<file path=ppt/theme/theme1.xml><?xml version="1.0" encoding="utf-8"?>
<a:theme xmlns:a="http://schemas.openxmlformats.org/drawingml/2006/main" name="QFinTheme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00B050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B050"/>
        </a:solidFill>
      </a:spPr>
      <a:bodyPr wrap="square" rtlCol="0">
        <a:spAutoFit/>
      </a:bodyPr>
      <a:lstStyle>
        <a:defPPr algn="ctr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FinTheme" id="{C6F5FC90-85D1-41DF-9AC6-713D3C97F958}" vid="{7BA48AC6-AEBC-4BC4-8535-E8DAA32A87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33AF799522F409527340D96B75EEE" ma:contentTypeVersion="9" ma:contentTypeDescription="Create a new document." ma:contentTypeScope="" ma:versionID="9df113b2292c8d8028beba08c48e229b">
  <xsd:schema xmlns:xsd="http://www.w3.org/2001/XMLSchema" xmlns:xs="http://www.w3.org/2001/XMLSchema" xmlns:p="http://schemas.microsoft.com/office/2006/metadata/properties" xmlns:ns3="c317e5d4-2416-4237-8aac-5e6e67236bde" xmlns:ns4="6e882756-9c86-4044-a680-8d8ea388c2f1" targetNamespace="http://schemas.microsoft.com/office/2006/metadata/properties" ma:root="true" ma:fieldsID="6da80ce59f0fff46e4fa550d43d7d71d" ns3:_="" ns4:_="">
    <xsd:import namespace="c317e5d4-2416-4237-8aac-5e6e67236bde"/>
    <xsd:import namespace="6e882756-9c86-4044-a680-8d8ea388c2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7e5d4-2416-4237-8aac-5e6e67236b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82756-9c86-4044-a680-8d8ea388c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97A5EA-2709-4FFB-A7F1-A63A608C211F}">
  <ds:schemaRefs>
    <ds:schemaRef ds:uri="http://www.w3.org/XML/1998/namespace"/>
    <ds:schemaRef ds:uri="http://purl.org/dc/terms/"/>
    <ds:schemaRef ds:uri="6e882756-9c86-4044-a680-8d8ea388c2f1"/>
    <ds:schemaRef ds:uri="http://purl.org/dc/elements/1.1/"/>
    <ds:schemaRef ds:uri="c317e5d4-2416-4237-8aac-5e6e67236bd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A00FB7-66E2-4306-AABC-EF39552B35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033D8-8B22-4B47-9AF8-4AEA742BAA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17e5d4-2416-4237-8aac-5e6e67236bde"/>
    <ds:schemaRef ds:uri="6e882756-9c86-4044-a680-8d8ea388c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QFinTheme</Template>
  <TotalTime>0</TotalTime>
  <Words>485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QFinTheme</vt:lpstr>
      <vt:lpstr>Range Trading Team 4</vt:lpstr>
      <vt:lpstr>Overview</vt:lpstr>
      <vt:lpstr>Indicators</vt:lpstr>
      <vt:lpstr>RSI</vt:lpstr>
      <vt:lpstr>Bollinger Bands: Support and Resistance Lines</vt:lpstr>
      <vt:lpstr>Mac D</vt:lpstr>
      <vt:lpstr>Trading Strategy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Introduction – Sem 2</dc:title>
  <dc:creator>Zachary Ching (23080214)</dc:creator>
  <cp:lastModifiedBy>Cameron Nguyen</cp:lastModifiedBy>
  <cp:revision>2</cp:revision>
  <dcterms:created xsi:type="dcterms:W3CDTF">2022-08-11T09:10:10Z</dcterms:created>
  <dcterms:modified xsi:type="dcterms:W3CDTF">2022-10-03T04:00:21Z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0x01010063D33AF799522F409527340D96B75EEE</vt:lpwstr>
  </property>
</Properties>
</file>