
<file path=[Content_Types].xml><?xml version="1.0" encoding="utf-8"?>
<Types xmlns="http://schemas.openxmlformats.org/package/2006/content-types">
  <Default Extension="jpeg" ContentType="image/jpe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3"/>
    <p:sldId id="259" r:id="rId4"/>
    <p:sldId id="294" r:id="rId5"/>
    <p:sldId id="257" r:id="rId6"/>
    <p:sldId id="264" r:id="rId7"/>
    <p:sldId id="265" r:id="rId8"/>
    <p:sldId id="266" r:id="rId9"/>
    <p:sldId id="263" r:id="rId10"/>
    <p:sldId id="262" r:id="rId11"/>
    <p:sldId id="261" r:id="rId12"/>
    <p:sldId id="267" r:id="rId13"/>
    <p:sldId id="270" r:id="rId14"/>
    <p:sldId id="268" r:id="rId15"/>
    <p:sldId id="271" r:id="rId16"/>
    <p:sldId id="258" r:id="rId17"/>
    <p:sldId id="272" r:id="rId18"/>
    <p:sldId id="273" r:id="rId19"/>
    <p:sldId id="275" r:id="rId20"/>
    <p:sldId id="274"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2" r:id="rId36"/>
    <p:sldId id="293" r:id="rId37"/>
    <p:sldId id="295" r:id="rId38"/>
    <p:sldId id="291" r:id="rId39"/>
    <p:sldId id="296" r:id="rId40"/>
    <p:sldId id="297" r:id="rId42"/>
    <p:sldId id="298" r:id="rId43"/>
    <p:sldId id="299" r:id="rId44"/>
    <p:sldId id="300" r:id="rId45"/>
    <p:sldId id="301" r:id="rId46"/>
    <p:sldId id="302" r:id="rId47"/>
    <p:sldId id="303" r:id="rId48"/>
    <p:sldId id="305" r:id="rId49"/>
    <p:sldId id="306" r:id="rId50"/>
    <p:sldId id="304" r:id="rId51"/>
    <p:sldId id="307" r:id="rId52"/>
    <p:sldId id="308" r:id="rId53"/>
    <p:sldId id="310" r:id="rId54"/>
    <p:sldId id="309"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18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5" Type="http://schemas.openxmlformats.org/officeDocument/2006/relationships/tableStyles" Target="tableStyles.xml"/><Relationship Id="rId84" Type="http://schemas.openxmlformats.org/officeDocument/2006/relationships/viewProps" Target="viewProps.xml"/><Relationship Id="rId83" Type="http://schemas.openxmlformats.org/officeDocument/2006/relationships/presProps" Target="presProps.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notesMaster" Target="notesMasters/notesMaster1.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55F85A2-9E8F-40BD-9B3F-564591D5AF0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5774B-627F-4EC2-BBFE-6F2D8B5F211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55F85A2-9E8F-40BD-9B3F-564591D5AF0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5774B-627F-4EC2-BBFE-6F2D8B5F211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55F85A2-9E8F-40BD-9B3F-564591D5AF0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5774B-627F-4EC2-BBFE-6F2D8B5F211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55F85A2-9E8F-40BD-9B3F-564591D5AF0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5774B-627F-4EC2-BBFE-6F2D8B5F211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955F85A2-9E8F-40BD-9B3F-564591D5AF0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5774B-627F-4EC2-BBFE-6F2D8B5F211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55F85A2-9E8F-40BD-9B3F-564591D5AF0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5774B-627F-4EC2-BBFE-6F2D8B5F211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55F85A2-9E8F-40BD-9B3F-564591D5AF0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A5774B-627F-4EC2-BBFE-6F2D8B5F211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55F85A2-9E8F-40BD-9B3F-564591D5AF0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A5774B-627F-4EC2-BBFE-6F2D8B5F211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F85A2-9E8F-40BD-9B3F-564591D5AF0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A5774B-627F-4EC2-BBFE-6F2D8B5F211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55F85A2-9E8F-40BD-9B3F-564591D5AF0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5774B-627F-4EC2-BBFE-6F2D8B5F211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55F85A2-9E8F-40BD-9B3F-564591D5AF0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5774B-627F-4EC2-BBFE-6F2D8B5F211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F85A2-9E8F-40BD-9B3F-564591D5AF0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5774B-627F-4EC2-BBFE-6F2D8B5F211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youtube.com/watch?v=nakohvx-k5U&amp;list=PLduGZax9wmiHg-XPFSgqGg8PEAV51q1FT&amp;index=2" TargetMode="External"/><Relationship Id="rId1" Type="http://schemas.openxmlformats.org/officeDocument/2006/relationships/hyperlink" Target="https://www.youtube.com/watch?v=AG0EqPTjgV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youtube.com/watch?time_continue=122&amp;v=YOW8m2YGtRg&amp;feature=emb_logo"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jpeg"/><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www.youtube.com/channel/UCdyjiB5H8Pu7aDTNVXTTpcg" TargetMode="External"/><Relationship Id="rId3" Type="http://schemas.openxmlformats.org/officeDocument/2006/relationships/hyperlink" Target="https://www.youtube.com/watch?v=2-JNBzCq77c" TargetMode="External"/><Relationship Id="rId2" Type="http://schemas.openxmlformats.org/officeDocument/2006/relationships/hyperlink" Target="https://www.youtube.com/channel/UC2ggjtuuWvxrHHHiaDH1dlQ" TargetMode="External"/><Relationship Id="rId1" Type="http://schemas.openxmlformats.org/officeDocument/2006/relationships/hyperlink" Target="https://www.youtube.com/playlist?list=PLzuuYNsE1EZAXYR4FJ75jcJseBmo4KQ9-" TargetMode="Externa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5.xml.rels><?xml version="1.0" encoding="UTF-8" standalone="yes"?>
<Relationships xmlns="http://schemas.openxmlformats.org/package/2006/relationships"><Relationship Id="rId9" Type="http://schemas.openxmlformats.org/officeDocument/2006/relationships/image" Target="../media/image3.tiff"/><Relationship Id="rId8" Type="http://schemas.openxmlformats.org/officeDocument/2006/relationships/hyperlink" Target="https://en.wikipedia.org/wiki/University_of_Massachusetts_Amherst" TargetMode="External"/><Relationship Id="rId7" Type="http://schemas.openxmlformats.org/officeDocument/2006/relationships/hyperlink" Target="https://en.wikipedia.org/wiki/Computer_science" TargetMode="External"/><Relationship Id="rId6" Type="http://schemas.openxmlformats.org/officeDocument/2006/relationships/image" Target="../media/image2.tiff"/><Relationship Id="rId5" Type="http://schemas.openxmlformats.org/officeDocument/2006/relationships/hyperlink" Target="https://en.wikipedia.org/wiki/University_College_London" TargetMode="External"/><Relationship Id="rId4" Type="http://schemas.openxmlformats.org/officeDocument/2006/relationships/hyperlink" Target="https://en.wikipedia.org/wiki/AlphaGo" TargetMode="External"/><Relationship Id="rId3" Type="http://schemas.openxmlformats.org/officeDocument/2006/relationships/hyperlink" Target="https://en.wikipedia.org/wiki/DeepMind" TargetMode="External"/><Relationship Id="rId2" Type="http://schemas.openxmlformats.org/officeDocument/2006/relationships/hyperlink" Target="https://en.wikipedia.org/wiki/Reinforcement_learning" TargetMode="External"/><Relationship Id="rId10" Type="http://schemas.openxmlformats.org/officeDocument/2006/relationships/slideLayout" Target="../slideLayouts/slideLayout2.xml"/><Relationship Id="rId1" Type="http://schemas.openxmlformats.org/officeDocument/2006/relationships/image" Target="../media/image1.tiff"/></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hyperlink" Target="http://en.wikipedia.org/wiki/File:AAMarkov.jpg" TargetMode="Externa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3.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Reinforcement Learning</a:t>
            </a:r>
            <a:endParaRPr lang="en-US" dirty="0"/>
          </a:p>
        </p:txBody>
      </p:sp>
      <p:sp>
        <p:nvSpPr>
          <p:cNvPr id="3" name="Subtitle 2"/>
          <p:cNvSpPr>
            <a:spLocks noGrp="1"/>
          </p:cNvSpPr>
          <p:nvPr>
            <p:ph type="subTitle" idx="1"/>
          </p:nvPr>
        </p:nvSpPr>
        <p:spPr>
          <a:xfrm>
            <a:off x="1524000" y="3602038"/>
            <a:ext cx="9144000" cy="1655762"/>
          </a:xfrm>
        </p:spPr>
        <p:txBody>
          <a:bodyPr/>
          <a:lstStyle/>
          <a:p>
            <a:endParaRPr lang="en-US" altLang="zh-CN" dirty="0"/>
          </a:p>
          <a:p>
            <a:r>
              <a:rPr lang="zh-CN" altLang="en-US" dirty="0"/>
              <a:t>姜玥旭</a:t>
            </a:r>
            <a:endParaRPr lang="en-US" dirty="0"/>
          </a:p>
        </p:txBody>
      </p:sp>
      <p:sp>
        <p:nvSpPr>
          <p:cNvPr id="4" name="文本框 3"/>
          <p:cNvSpPr txBox="1"/>
          <p:nvPr/>
        </p:nvSpPr>
        <p:spPr>
          <a:xfrm>
            <a:off x="2893695" y="3575050"/>
            <a:ext cx="5671185" cy="368300"/>
          </a:xfrm>
          <a:prstGeom prst="rect">
            <a:avLst/>
          </a:prstGeom>
          <a:noFill/>
        </p:spPr>
        <p:txBody>
          <a:bodyPr wrap="square" rtlCol="0">
            <a:spAutoFit/>
          </a:bodyPr>
          <a:p>
            <a:r>
              <a:rPr lang="zh-CN" altLang="en-US"/>
              <a:t>强化学习</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examples</a:t>
            </a:r>
            <a:endParaRPr lang="en-US" dirty="0"/>
          </a:p>
        </p:txBody>
      </p:sp>
      <p:sp>
        <p:nvSpPr>
          <p:cNvPr id="3" name="Content Placeholder 2"/>
          <p:cNvSpPr>
            <a:spLocks noGrp="1"/>
          </p:cNvSpPr>
          <p:nvPr>
            <p:ph idx="1"/>
          </p:nvPr>
        </p:nvSpPr>
        <p:spPr/>
        <p:txBody>
          <a:bodyPr/>
          <a:lstStyle/>
          <a:p>
            <a:r>
              <a:rPr lang="en-US" dirty="0"/>
              <a:t>Alpha Go</a:t>
            </a:r>
            <a:endParaRPr lang="en-US" dirty="0"/>
          </a:p>
          <a:p>
            <a:r>
              <a:rPr lang="en-US" dirty="0"/>
              <a:t>Auto Driving</a:t>
            </a:r>
            <a:endParaRPr lang="en-US" dirty="0"/>
          </a:p>
          <a:p>
            <a:pPr lvl="1"/>
            <a:r>
              <a:rPr lang="en-US" dirty="0">
                <a:hlinkClick r:id="rId1"/>
              </a:rPr>
              <a:t>https://www.youtube.com/watch?v=AG0EqPTjgVE</a:t>
            </a:r>
            <a:endParaRPr lang="en-US" dirty="0"/>
          </a:p>
          <a:p>
            <a:r>
              <a:rPr lang="en-US" dirty="0"/>
              <a:t>Video Games</a:t>
            </a:r>
            <a:endParaRPr lang="en-US" dirty="0"/>
          </a:p>
          <a:p>
            <a:pPr lvl="1"/>
            <a:r>
              <a:rPr lang="en-US" dirty="0">
                <a:hlinkClick r:id="rId2"/>
              </a:rPr>
              <a:t>https://www.youtube.com/watch?v=nakohvx-k5U&amp;list=PLduGZax9wmiHg-XPFSgqGg8PEAV51q1FT&amp;index=2</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Reinforcement Learning </a:t>
            </a:r>
            <a:endParaRPr lang="en-US" dirty="0"/>
          </a:p>
        </p:txBody>
      </p:sp>
      <p:sp>
        <p:nvSpPr>
          <p:cNvPr id="3" name="Content Placeholder 2"/>
          <p:cNvSpPr>
            <a:spLocks noGrp="1"/>
          </p:cNvSpPr>
          <p:nvPr>
            <p:ph idx="1"/>
          </p:nvPr>
        </p:nvSpPr>
        <p:spPr/>
        <p:txBody>
          <a:bodyPr/>
          <a:lstStyle/>
          <a:p>
            <a:r>
              <a:rPr lang="en-US" dirty="0"/>
              <a:t>No supervisor, </a:t>
            </a:r>
            <a:r>
              <a:rPr lang="en-US" dirty="0">
                <a:solidFill>
                  <a:srgbClr val="FF0000"/>
                </a:solidFill>
              </a:rPr>
              <a:t>agent</a:t>
            </a:r>
            <a:r>
              <a:rPr lang="en-US" dirty="0"/>
              <a:t> interact with environment to get </a:t>
            </a:r>
            <a:r>
              <a:rPr lang="en-US" dirty="0">
                <a:solidFill>
                  <a:srgbClr val="FF0000"/>
                </a:solidFill>
              </a:rPr>
              <a:t>reward</a:t>
            </a:r>
            <a:r>
              <a:rPr lang="en-US" dirty="0"/>
              <a:t> signal (Exploration and Exploitation)</a:t>
            </a:r>
            <a:endParaRPr lang="en-US" dirty="0"/>
          </a:p>
          <a:p>
            <a:r>
              <a:rPr lang="en-US" dirty="0"/>
              <a:t>Reward signal could be delayed (</a:t>
            </a:r>
            <a:r>
              <a:rPr lang="en-US" dirty="0">
                <a:solidFill>
                  <a:srgbClr val="FF0000"/>
                </a:solidFill>
              </a:rPr>
              <a:t>discount</a:t>
            </a:r>
            <a:r>
              <a:rPr lang="en-US" dirty="0"/>
              <a:t>)</a:t>
            </a:r>
            <a:endParaRPr lang="en-US" dirty="0"/>
          </a:p>
          <a:p>
            <a:r>
              <a:rPr lang="en-US" dirty="0"/>
              <a:t>Time really matters (sequential, non </a:t>
            </a:r>
            <a:r>
              <a:rPr lang="en-US" dirty="0" err="1"/>
              <a:t>i.i.d</a:t>
            </a:r>
            <a:r>
              <a:rPr lang="en-US" dirty="0"/>
              <a:t> data, </a:t>
            </a:r>
            <a:r>
              <a:rPr lang="en-US" dirty="0">
                <a:solidFill>
                  <a:srgbClr val="FF0000"/>
                </a:solidFill>
              </a:rPr>
              <a:t>Markov decision process</a:t>
            </a:r>
            <a:r>
              <a:rPr lang="en-US" dirty="0"/>
              <a:t>)</a:t>
            </a:r>
            <a:endParaRPr lang="en-US" dirty="0"/>
          </a:p>
          <a:p>
            <a:r>
              <a:rPr lang="en-US" dirty="0"/>
              <a:t>Agent’s action affect the </a:t>
            </a:r>
            <a:r>
              <a:rPr lang="en-US" dirty="0">
                <a:solidFill>
                  <a:srgbClr val="FF0000"/>
                </a:solidFill>
              </a:rPr>
              <a:t>states</a:t>
            </a:r>
            <a:r>
              <a:rPr lang="en-US" dirty="0"/>
              <a:t> and the subsequent data it receives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Reinforcement Learning</a:t>
            </a:r>
            <a:endParaRPr lang="en-US" dirty="0"/>
          </a:p>
        </p:txBody>
      </p:sp>
      <p:sp>
        <p:nvSpPr>
          <p:cNvPr id="3" name="Content Placeholder 2"/>
          <p:cNvSpPr>
            <a:spLocks noGrp="1"/>
          </p:cNvSpPr>
          <p:nvPr>
            <p:ph idx="1"/>
          </p:nvPr>
        </p:nvSpPr>
        <p:spPr/>
        <p:txBody>
          <a:bodyPr/>
          <a:lstStyle/>
          <a:p>
            <a:r>
              <a:rPr lang="en-US" dirty="0"/>
              <a:t>Atari games</a:t>
            </a:r>
            <a:endParaRPr lang="en-US" dirty="0"/>
          </a:p>
          <a:p>
            <a:pPr lvl="1"/>
            <a:r>
              <a:rPr lang="en-US" dirty="0">
                <a:hlinkClick r:id="rId1"/>
              </a:rPr>
              <a:t>https://www.youtube.com/watch?time_continue=122&amp;v=YOW8m2YGtRg&amp;feature=emb_logo</a:t>
            </a:r>
            <a:endParaRPr lang="en-US" dirty="0"/>
          </a:p>
          <a:p>
            <a:r>
              <a:rPr lang="en-US" dirty="0"/>
              <a:t>Make a humanoid robot walk</a:t>
            </a:r>
            <a:endParaRPr lang="en-US" dirty="0"/>
          </a:p>
          <a:p>
            <a:r>
              <a:rPr lang="en-US" dirty="0"/>
              <a:t>E.g..</a:t>
            </a: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 and environment</a:t>
            </a:r>
            <a:endParaRPr lang="en-US" dirty="0"/>
          </a:p>
        </p:txBody>
      </p:sp>
      <p:sp>
        <p:nvSpPr>
          <p:cNvPr id="3" name="Content Placeholder 2"/>
          <p:cNvSpPr>
            <a:spLocks noGrp="1"/>
          </p:cNvSpPr>
          <p:nvPr>
            <p:ph idx="1"/>
          </p:nvPr>
        </p:nvSpPr>
        <p:spPr/>
        <p:txBody>
          <a:bodyPr/>
          <a:lstStyle/>
          <a:p>
            <a:r>
              <a:rPr lang="en-US" dirty="0"/>
              <a:t>Agent: mouse</a:t>
            </a:r>
            <a:endParaRPr lang="en-US" dirty="0"/>
          </a:p>
          <a:p>
            <a:r>
              <a:rPr lang="en-US" dirty="0"/>
              <a:t>State: mouse’s location</a:t>
            </a:r>
            <a:endParaRPr lang="en-US" dirty="0"/>
          </a:p>
          <a:p>
            <a:r>
              <a:rPr lang="en-US" dirty="0"/>
              <a:t>Reward: water, cheese, shock</a:t>
            </a:r>
            <a:endParaRPr lang="en-US" dirty="0"/>
          </a:p>
          <a:p>
            <a:r>
              <a:rPr lang="en-US" dirty="0"/>
              <a:t>Actions: move directions</a:t>
            </a:r>
            <a:endParaRPr lang="en-US" dirty="0"/>
          </a:p>
          <a:p>
            <a:endParaRPr lang="en-US" dirty="0"/>
          </a:p>
        </p:txBody>
      </p:sp>
      <p:pic>
        <p:nvPicPr>
          <p:cNvPr id="4" name="Picture 3"/>
          <p:cNvPicPr>
            <a:picLocks noChangeAspect="1"/>
          </p:cNvPicPr>
          <p:nvPr/>
        </p:nvPicPr>
        <p:blipFill>
          <a:blip r:embed="rId1"/>
          <a:stretch>
            <a:fillRect/>
          </a:stretch>
        </p:blipFill>
        <p:spPr>
          <a:xfrm>
            <a:off x="7417569" y="1991519"/>
            <a:ext cx="3752850" cy="40195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endParaRPr lang="en-US"/>
          </a:p>
        </p:txBody>
      </p:sp>
      <p:sp>
        <p:nvSpPr>
          <p:cNvPr id="22" name="Content Placeholder 21"/>
          <p:cNvSpPr>
            <a:spLocks noGrp="1"/>
          </p:cNvSpPr>
          <p:nvPr>
            <p:ph idx="1"/>
          </p:nvPr>
        </p:nvSpPr>
        <p:spPr/>
        <p:txBody>
          <a:bodyPr/>
          <a:lstStyle/>
          <a:p>
            <a:endParaRPr lang="en-US"/>
          </a:p>
        </p:txBody>
      </p:sp>
      <p:pic>
        <p:nvPicPr>
          <p:cNvPr id="4" name="Picture 2" descr="http://www.is-scam.com/wp-content/uploads/2014/12/question-robot.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18051" y="1733729"/>
            <a:ext cx="1835587" cy="2368695"/>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4654560" y="3237123"/>
            <a:ext cx="1088572" cy="461665"/>
          </a:xfrm>
          <a:prstGeom prst="rect">
            <a:avLst/>
          </a:prstGeom>
          <a:noFill/>
        </p:spPr>
        <p:txBody>
          <a:bodyPr wrap="square" rtlCol="0">
            <a:spAutoFit/>
          </a:bodyPr>
          <a:lstStyle/>
          <a:p>
            <a:r>
              <a:rPr lang="en-US" altLang="zh-TW" sz="2400"/>
              <a:t>Agent</a:t>
            </a:r>
            <a:endParaRPr lang="zh-TW" altLang="en-US" sz="2400"/>
          </a:p>
        </p:txBody>
      </p:sp>
      <p:pic>
        <p:nvPicPr>
          <p:cNvPr id="6" name="Picture 2" descr="https://pixabay.com/static/uploads/photo/2013/07/12/13/55/earth-147591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4736" y="5377857"/>
            <a:ext cx="1172306" cy="1172306"/>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p:cNvSpPr txBox="1"/>
          <p:nvPr/>
        </p:nvSpPr>
        <p:spPr>
          <a:xfrm>
            <a:off x="6788091" y="6028080"/>
            <a:ext cx="2042674" cy="461665"/>
          </a:xfrm>
          <a:prstGeom prst="rect">
            <a:avLst/>
          </a:prstGeom>
          <a:noFill/>
        </p:spPr>
        <p:txBody>
          <a:bodyPr wrap="square" rtlCol="0">
            <a:spAutoFit/>
          </a:bodyPr>
          <a:lstStyle/>
          <a:p>
            <a:r>
              <a:rPr lang="en-US" altLang="zh-TW" sz="2400"/>
              <a:t>Environment</a:t>
            </a:r>
            <a:endParaRPr lang="zh-TW" altLang="en-US" sz="2400"/>
          </a:p>
        </p:txBody>
      </p:sp>
      <p:cxnSp>
        <p:nvCxnSpPr>
          <p:cNvPr id="8" name="直線接點 7"/>
          <p:cNvCxnSpPr/>
          <p:nvPr/>
        </p:nvCxnSpPr>
        <p:spPr>
          <a:xfrm>
            <a:off x="3811963" y="2443512"/>
            <a:ext cx="0" cy="32874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9"/>
          <p:cNvCxnSpPr/>
          <p:nvPr/>
        </p:nvCxnSpPr>
        <p:spPr>
          <a:xfrm flipH="1">
            <a:off x="3811964" y="5730915"/>
            <a:ext cx="168519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接點 11"/>
          <p:cNvCxnSpPr/>
          <p:nvPr/>
        </p:nvCxnSpPr>
        <p:spPr>
          <a:xfrm>
            <a:off x="3811965" y="2443512"/>
            <a:ext cx="1685192" cy="0"/>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線接點 13"/>
          <p:cNvCxnSpPr/>
          <p:nvPr/>
        </p:nvCxnSpPr>
        <p:spPr>
          <a:xfrm flipV="1">
            <a:off x="6220068" y="4245693"/>
            <a:ext cx="0" cy="988895"/>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文字方塊 17"/>
          <p:cNvSpPr txBox="1"/>
          <p:nvPr/>
        </p:nvSpPr>
        <p:spPr>
          <a:xfrm>
            <a:off x="3680742" y="2016700"/>
            <a:ext cx="1947636" cy="461665"/>
          </a:xfrm>
          <a:prstGeom prst="rect">
            <a:avLst/>
          </a:prstGeom>
          <a:noFill/>
        </p:spPr>
        <p:txBody>
          <a:bodyPr wrap="square" rtlCol="0">
            <a:spAutoFit/>
          </a:bodyPr>
          <a:lstStyle/>
          <a:p>
            <a:pPr algn="ctr"/>
            <a:r>
              <a:rPr lang="en-US" altLang="zh-TW" sz="2400"/>
              <a:t>Observation</a:t>
            </a:r>
            <a:endParaRPr lang="zh-TW" altLang="en-US" sz="2400"/>
          </a:p>
        </p:txBody>
      </p:sp>
      <p:pic>
        <p:nvPicPr>
          <p:cNvPr id="13" name="Picture 4" descr="http://pics.sc.chinaz.com/files/pic/pic9/201512/apic1722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780441" y="3508542"/>
            <a:ext cx="926785" cy="1474301"/>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接點 19"/>
          <p:cNvCxnSpPr/>
          <p:nvPr/>
        </p:nvCxnSpPr>
        <p:spPr>
          <a:xfrm>
            <a:off x="7086622" y="2443512"/>
            <a:ext cx="1685192"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文字方塊 20"/>
          <p:cNvSpPr txBox="1"/>
          <p:nvPr/>
        </p:nvSpPr>
        <p:spPr>
          <a:xfrm>
            <a:off x="7256003" y="1978501"/>
            <a:ext cx="1334944" cy="461665"/>
          </a:xfrm>
          <a:prstGeom prst="rect">
            <a:avLst/>
          </a:prstGeom>
          <a:noFill/>
        </p:spPr>
        <p:txBody>
          <a:bodyPr wrap="square" rtlCol="0">
            <a:spAutoFit/>
          </a:bodyPr>
          <a:lstStyle/>
          <a:p>
            <a:pPr algn="ctr"/>
            <a:r>
              <a:rPr lang="en-US" altLang="zh-TW" sz="2400"/>
              <a:t>Action</a:t>
            </a:r>
            <a:endParaRPr lang="zh-TW" altLang="en-US" sz="2400"/>
          </a:p>
        </p:txBody>
      </p:sp>
      <p:cxnSp>
        <p:nvCxnSpPr>
          <p:cNvPr id="16" name="直線接點 21"/>
          <p:cNvCxnSpPr/>
          <p:nvPr/>
        </p:nvCxnSpPr>
        <p:spPr>
          <a:xfrm>
            <a:off x="8771814" y="2440166"/>
            <a:ext cx="0" cy="32874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接點 22"/>
          <p:cNvCxnSpPr/>
          <p:nvPr/>
        </p:nvCxnSpPr>
        <p:spPr>
          <a:xfrm flipH="1">
            <a:off x="7053638" y="5727568"/>
            <a:ext cx="1685193" cy="0"/>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文字方塊 23"/>
          <p:cNvSpPr txBox="1"/>
          <p:nvPr/>
        </p:nvSpPr>
        <p:spPr>
          <a:xfrm>
            <a:off x="6294246" y="4591080"/>
            <a:ext cx="1324105" cy="461665"/>
          </a:xfrm>
          <a:prstGeom prst="rect">
            <a:avLst/>
          </a:prstGeom>
          <a:noFill/>
        </p:spPr>
        <p:txBody>
          <a:bodyPr wrap="square" rtlCol="0">
            <a:spAutoFit/>
          </a:bodyPr>
          <a:lstStyle/>
          <a:p>
            <a:r>
              <a:rPr lang="en-US" altLang="zh-TW" sz="2400"/>
              <a:t>Reward</a:t>
            </a:r>
            <a:endParaRPr lang="zh-TW" altLang="en-US" sz="2400"/>
          </a:p>
        </p:txBody>
      </p:sp>
      <p:pic>
        <p:nvPicPr>
          <p:cNvPr id="19" name="Picture 6" descr="http://static.flickr.com/6101/6305382526_f4c4c0c61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3089" y="3302629"/>
            <a:ext cx="2097449" cy="1391165"/>
          </a:xfrm>
          <a:prstGeom prst="rect">
            <a:avLst/>
          </a:prstGeom>
          <a:noFill/>
          <a:extLst>
            <a:ext uri="{909E8E84-426E-40DD-AFC4-6F175D3DCCD1}">
              <a14:hiddenFill xmlns:a14="http://schemas.microsoft.com/office/drawing/2010/main">
                <a:solidFill>
                  <a:srgbClr val="FFFFFF"/>
                </a:solidFill>
              </a14:hiddenFill>
            </a:ext>
          </a:extLst>
        </p:spPr>
      </p:pic>
      <p:sp>
        <p:nvSpPr>
          <p:cNvPr id="20" name="圓角矩形圖說文字 16"/>
          <p:cNvSpPr/>
          <p:nvPr/>
        </p:nvSpPr>
        <p:spPr>
          <a:xfrm>
            <a:off x="4325406" y="4533421"/>
            <a:ext cx="1810438" cy="786777"/>
          </a:xfrm>
          <a:prstGeom prst="wedgeRoundRectCallout">
            <a:avLst>
              <a:gd name="adj1" fmla="val 54527"/>
              <a:gd name="adj2" fmla="val 117843"/>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a:t>Don’t do that</a:t>
            </a:r>
            <a:endParaRPr lang="zh-TW"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http://www.is-scam.com/wp-content/uploads/2014/12/question-robot.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4928" y="1733729"/>
            <a:ext cx="1835587" cy="2368695"/>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4541437" y="3237123"/>
            <a:ext cx="1088572" cy="461665"/>
          </a:xfrm>
          <a:prstGeom prst="rect">
            <a:avLst/>
          </a:prstGeom>
          <a:noFill/>
        </p:spPr>
        <p:txBody>
          <a:bodyPr wrap="square" rtlCol="0">
            <a:spAutoFit/>
          </a:bodyPr>
          <a:lstStyle/>
          <a:p>
            <a:r>
              <a:rPr lang="en-US" altLang="zh-TW" sz="2400"/>
              <a:t>Agent</a:t>
            </a:r>
            <a:endParaRPr lang="zh-TW" altLang="en-US" sz="2400"/>
          </a:p>
        </p:txBody>
      </p:sp>
      <p:pic>
        <p:nvPicPr>
          <p:cNvPr id="6" name="Picture 2" descr="https://pixabay.com/static/uploads/photo/2013/07/12/13/55/earth-147591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1613" y="5377857"/>
            <a:ext cx="1172306" cy="1172306"/>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p:cNvSpPr txBox="1"/>
          <p:nvPr/>
        </p:nvSpPr>
        <p:spPr>
          <a:xfrm>
            <a:off x="6674968" y="6028080"/>
            <a:ext cx="2042674" cy="461665"/>
          </a:xfrm>
          <a:prstGeom prst="rect">
            <a:avLst/>
          </a:prstGeom>
          <a:noFill/>
        </p:spPr>
        <p:txBody>
          <a:bodyPr wrap="square" rtlCol="0">
            <a:spAutoFit/>
          </a:bodyPr>
          <a:lstStyle/>
          <a:p>
            <a:r>
              <a:rPr lang="en-US" altLang="zh-TW" sz="2400"/>
              <a:t>Environment</a:t>
            </a:r>
            <a:endParaRPr lang="zh-TW" altLang="en-US" sz="2400"/>
          </a:p>
        </p:txBody>
      </p:sp>
      <p:cxnSp>
        <p:nvCxnSpPr>
          <p:cNvPr id="8" name="直線接點 7"/>
          <p:cNvCxnSpPr/>
          <p:nvPr/>
        </p:nvCxnSpPr>
        <p:spPr>
          <a:xfrm>
            <a:off x="3698840" y="2443512"/>
            <a:ext cx="0" cy="32874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9"/>
          <p:cNvCxnSpPr/>
          <p:nvPr/>
        </p:nvCxnSpPr>
        <p:spPr>
          <a:xfrm flipH="1">
            <a:off x="3698841" y="5730915"/>
            <a:ext cx="168519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接點 11"/>
          <p:cNvCxnSpPr/>
          <p:nvPr/>
        </p:nvCxnSpPr>
        <p:spPr>
          <a:xfrm>
            <a:off x="3698842" y="2443512"/>
            <a:ext cx="1685192" cy="0"/>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線接點 13"/>
          <p:cNvCxnSpPr/>
          <p:nvPr/>
        </p:nvCxnSpPr>
        <p:spPr>
          <a:xfrm flipV="1">
            <a:off x="6106945" y="4245693"/>
            <a:ext cx="0" cy="988895"/>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文字方塊 17"/>
          <p:cNvSpPr txBox="1"/>
          <p:nvPr/>
        </p:nvSpPr>
        <p:spPr>
          <a:xfrm>
            <a:off x="3567619" y="2016700"/>
            <a:ext cx="1947636" cy="461665"/>
          </a:xfrm>
          <a:prstGeom prst="rect">
            <a:avLst/>
          </a:prstGeom>
          <a:noFill/>
        </p:spPr>
        <p:txBody>
          <a:bodyPr wrap="square" rtlCol="0">
            <a:spAutoFit/>
          </a:bodyPr>
          <a:lstStyle/>
          <a:p>
            <a:pPr algn="ctr"/>
            <a:r>
              <a:rPr lang="en-US" altLang="zh-TW" sz="2400"/>
              <a:t>Observation</a:t>
            </a:r>
            <a:endParaRPr lang="zh-TW" altLang="en-US" sz="2400"/>
          </a:p>
        </p:txBody>
      </p:sp>
      <p:pic>
        <p:nvPicPr>
          <p:cNvPr id="13" name="Picture 4" descr="http://pics.sc.chinaz.com/files/pic/pic9/201512/apic1722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667318" y="3508542"/>
            <a:ext cx="926785" cy="1474301"/>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接點 19"/>
          <p:cNvCxnSpPr/>
          <p:nvPr/>
        </p:nvCxnSpPr>
        <p:spPr>
          <a:xfrm>
            <a:off x="6973499" y="2443512"/>
            <a:ext cx="1685192"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文字方塊 20"/>
          <p:cNvSpPr txBox="1"/>
          <p:nvPr/>
        </p:nvSpPr>
        <p:spPr>
          <a:xfrm>
            <a:off x="7142880" y="1978501"/>
            <a:ext cx="1334944" cy="461665"/>
          </a:xfrm>
          <a:prstGeom prst="rect">
            <a:avLst/>
          </a:prstGeom>
          <a:noFill/>
        </p:spPr>
        <p:txBody>
          <a:bodyPr wrap="square" rtlCol="0">
            <a:spAutoFit/>
          </a:bodyPr>
          <a:lstStyle/>
          <a:p>
            <a:pPr algn="ctr"/>
            <a:r>
              <a:rPr lang="en-US" altLang="zh-TW" sz="2400"/>
              <a:t>Action</a:t>
            </a:r>
            <a:endParaRPr lang="zh-TW" altLang="en-US" sz="2400"/>
          </a:p>
        </p:txBody>
      </p:sp>
      <p:cxnSp>
        <p:nvCxnSpPr>
          <p:cNvPr id="16" name="直線接點 21"/>
          <p:cNvCxnSpPr/>
          <p:nvPr/>
        </p:nvCxnSpPr>
        <p:spPr>
          <a:xfrm>
            <a:off x="8658691" y="2440166"/>
            <a:ext cx="0" cy="32874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接點 22"/>
          <p:cNvCxnSpPr/>
          <p:nvPr/>
        </p:nvCxnSpPr>
        <p:spPr>
          <a:xfrm flipH="1">
            <a:off x="6940515" y="5727568"/>
            <a:ext cx="1685193" cy="0"/>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文字方塊 23"/>
          <p:cNvSpPr txBox="1"/>
          <p:nvPr/>
        </p:nvSpPr>
        <p:spPr>
          <a:xfrm>
            <a:off x="6181123" y="4591080"/>
            <a:ext cx="1324105" cy="461665"/>
          </a:xfrm>
          <a:prstGeom prst="rect">
            <a:avLst/>
          </a:prstGeom>
          <a:noFill/>
        </p:spPr>
        <p:txBody>
          <a:bodyPr wrap="square" rtlCol="0">
            <a:spAutoFit/>
          </a:bodyPr>
          <a:lstStyle/>
          <a:p>
            <a:r>
              <a:rPr lang="en-US" altLang="zh-TW" sz="2400"/>
              <a:t>Reward</a:t>
            </a:r>
            <a:endParaRPr lang="zh-TW" altLang="en-US" sz="2400"/>
          </a:p>
        </p:txBody>
      </p:sp>
      <p:sp>
        <p:nvSpPr>
          <p:cNvPr id="19" name="圓角矩形圖說文字 16"/>
          <p:cNvSpPr/>
          <p:nvPr/>
        </p:nvSpPr>
        <p:spPr>
          <a:xfrm>
            <a:off x="4212283" y="4533421"/>
            <a:ext cx="1810438" cy="786777"/>
          </a:xfrm>
          <a:prstGeom prst="wedgeRoundRectCallout">
            <a:avLst>
              <a:gd name="adj1" fmla="val 54527"/>
              <a:gd name="adj2" fmla="val 117843"/>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a:t>Thank you.</a:t>
            </a:r>
            <a:endParaRPr lang="zh-TW" altLang="en-US" sz="2400"/>
          </a:p>
        </p:txBody>
      </p:sp>
      <p:pic>
        <p:nvPicPr>
          <p:cNvPr id="20" name="Picture 2" descr="http://www.sznews.com/news/content/images/attachement/jpg/site3/20131126/001e4f9daa8713fe8c001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8113" y="2740677"/>
            <a:ext cx="1756798" cy="2658622"/>
          </a:xfrm>
          <a:prstGeom prst="rect">
            <a:avLst/>
          </a:prstGeom>
          <a:noFill/>
          <a:extLst>
            <a:ext uri="{909E8E84-426E-40DD-AFC4-6F175D3DCCD1}">
              <a14:hiddenFill xmlns:a14="http://schemas.microsoft.com/office/drawing/2010/main">
                <a:solidFill>
                  <a:srgbClr val="FFFFFF"/>
                </a:solidFill>
              </a14:hiddenFill>
            </a:ext>
          </a:extLst>
        </p:spPr>
      </p:pic>
      <p:sp>
        <p:nvSpPr>
          <p:cNvPr id="21" name="文字方塊 2"/>
          <p:cNvSpPr txBox="1"/>
          <p:nvPr/>
        </p:nvSpPr>
        <p:spPr>
          <a:xfrm>
            <a:off x="5991959" y="1125984"/>
            <a:ext cx="4050531"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a:t>Agent learns to take actions to maximize expected reward. </a:t>
            </a:r>
            <a:endParaRPr lang="zh-TW"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https://pixabay.com/static/uploads/photo/2013/07/12/13/55/earth-147591_960_72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99322" y="5377857"/>
            <a:ext cx="1172306" cy="1172306"/>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6"/>
          <p:cNvSpPr txBox="1"/>
          <p:nvPr/>
        </p:nvSpPr>
        <p:spPr>
          <a:xfrm>
            <a:off x="6712677" y="6028080"/>
            <a:ext cx="2042674" cy="461665"/>
          </a:xfrm>
          <a:prstGeom prst="rect">
            <a:avLst/>
          </a:prstGeom>
          <a:noFill/>
        </p:spPr>
        <p:txBody>
          <a:bodyPr wrap="square" rtlCol="0">
            <a:spAutoFit/>
          </a:bodyPr>
          <a:lstStyle/>
          <a:p>
            <a:r>
              <a:rPr lang="en-US" altLang="zh-TW" sz="2400"/>
              <a:t>Environment</a:t>
            </a:r>
            <a:endParaRPr lang="zh-TW" altLang="en-US" sz="2400"/>
          </a:p>
        </p:txBody>
      </p:sp>
      <p:cxnSp>
        <p:nvCxnSpPr>
          <p:cNvPr id="6" name="直線接點 7"/>
          <p:cNvCxnSpPr/>
          <p:nvPr/>
        </p:nvCxnSpPr>
        <p:spPr>
          <a:xfrm>
            <a:off x="3736549" y="2443512"/>
            <a:ext cx="0" cy="32874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接點 9"/>
          <p:cNvCxnSpPr/>
          <p:nvPr/>
        </p:nvCxnSpPr>
        <p:spPr>
          <a:xfrm flipH="1">
            <a:off x="3736550" y="5730915"/>
            <a:ext cx="168519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接點 11"/>
          <p:cNvCxnSpPr/>
          <p:nvPr/>
        </p:nvCxnSpPr>
        <p:spPr>
          <a:xfrm>
            <a:off x="3736551" y="2443512"/>
            <a:ext cx="1685192" cy="0"/>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線接點 13"/>
          <p:cNvCxnSpPr/>
          <p:nvPr/>
        </p:nvCxnSpPr>
        <p:spPr>
          <a:xfrm flipV="1">
            <a:off x="6144654" y="3355777"/>
            <a:ext cx="0" cy="1878812"/>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文字方塊 17"/>
          <p:cNvSpPr txBox="1"/>
          <p:nvPr/>
        </p:nvSpPr>
        <p:spPr>
          <a:xfrm>
            <a:off x="3605328" y="2016700"/>
            <a:ext cx="1947636" cy="461665"/>
          </a:xfrm>
          <a:prstGeom prst="rect">
            <a:avLst/>
          </a:prstGeom>
          <a:noFill/>
        </p:spPr>
        <p:txBody>
          <a:bodyPr wrap="square" rtlCol="0">
            <a:spAutoFit/>
          </a:bodyPr>
          <a:lstStyle/>
          <a:p>
            <a:pPr algn="ctr"/>
            <a:r>
              <a:rPr lang="en-US" altLang="zh-TW" sz="2400"/>
              <a:t>Observation</a:t>
            </a:r>
            <a:endParaRPr lang="zh-TW" altLang="en-US" sz="2400"/>
          </a:p>
        </p:txBody>
      </p:sp>
      <p:cxnSp>
        <p:nvCxnSpPr>
          <p:cNvPr id="11" name="直線接點 19"/>
          <p:cNvCxnSpPr/>
          <p:nvPr/>
        </p:nvCxnSpPr>
        <p:spPr>
          <a:xfrm>
            <a:off x="7011208" y="2443512"/>
            <a:ext cx="1685192"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文字方塊 20"/>
          <p:cNvSpPr txBox="1"/>
          <p:nvPr/>
        </p:nvSpPr>
        <p:spPr>
          <a:xfrm>
            <a:off x="7180589" y="1978501"/>
            <a:ext cx="1334944" cy="461665"/>
          </a:xfrm>
          <a:prstGeom prst="rect">
            <a:avLst/>
          </a:prstGeom>
          <a:noFill/>
        </p:spPr>
        <p:txBody>
          <a:bodyPr wrap="square" rtlCol="0">
            <a:spAutoFit/>
          </a:bodyPr>
          <a:lstStyle/>
          <a:p>
            <a:pPr algn="ctr"/>
            <a:r>
              <a:rPr lang="en-US" altLang="zh-TW" sz="2400"/>
              <a:t>Action</a:t>
            </a:r>
            <a:endParaRPr lang="zh-TW" altLang="en-US" sz="2400"/>
          </a:p>
        </p:txBody>
      </p:sp>
      <p:cxnSp>
        <p:nvCxnSpPr>
          <p:cNvPr id="13" name="直線接點 21"/>
          <p:cNvCxnSpPr/>
          <p:nvPr/>
        </p:nvCxnSpPr>
        <p:spPr>
          <a:xfrm>
            <a:off x="8696400" y="2440166"/>
            <a:ext cx="0" cy="32874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22"/>
          <p:cNvCxnSpPr/>
          <p:nvPr/>
        </p:nvCxnSpPr>
        <p:spPr>
          <a:xfrm flipH="1">
            <a:off x="6978224" y="5727568"/>
            <a:ext cx="1685193" cy="0"/>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文字方塊 23"/>
          <p:cNvSpPr txBox="1"/>
          <p:nvPr/>
        </p:nvSpPr>
        <p:spPr>
          <a:xfrm>
            <a:off x="6217933" y="3690403"/>
            <a:ext cx="1324105" cy="461665"/>
          </a:xfrm>
          <a:prstGeom prst="rect">
            <a:avLst/>
          </a:prstGeom>
          <a:noFill/>
        </p:spPr>
        <p:txBody>
          <a:bodyPr wrap="square" rtlCol="0">
            <a:spAutoFit/>
          </a:bodyPr>
          <a:lstStyle/>
          <a:p>
            <a:r>
              <a:rPr lang="en-US" altLang="zh-TW" sz="2400"/>
              <a:t>Reward</a:t>
            </a:r>
            <a:endParaRPr lang="zh-TW" altLang="en-US" sz="2400"/>
          </a:p>
        </p:txBody>
      </p:sp>
      <p:sp>
        <p:nvSpPr>
          <p:cNvPr id="16" name="文字方塊 2"/>
          <p:cNvSpPr txBox="1"/>
          <p:nvPr/>
        </p:nvSpPr>
        <p:spPr>
          <a:xfrm>
            <a:off x="7813249" y="3694069"/>
            <a:ext cx="1752863"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a:t>Next Move</a:t>
            </a:r>
            <a:endParaRPr lang="zh-TW" altLang="en-US" sz="2400"/>
          </a:p>
        </p:txBody>
      </p:sp>
      <p:pic>
        <p:nvPicPr>
          <p:cNvPr id="17" name="Picture 4" descr="http://blog.sina.com.tw/myimages/222/22494/images/2008092717300010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0767" y="3347558"/>
            <a:ext cx="1785343" cy="11858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www.chen-design.com/blog/blogimg/20160310-alphago-logo-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9573" y="2631804"/>
            <a:ext cx="1972112" cy="723973"/>
          </a:xfrm>
          <a:prstGeom prst="rect">
            <a:avLst/>
          </a:prstGeom>
          <a:noFill/>
          <a:extLst>
            <a:ext uri="{909E8E84-426E-40DD-AFC4-6F175D3DCCD1}">
              <a14:hiddenFill xmlns:a14="http://schemas.microsoft.com/office/drawing/2010/main">
                <a:solidFill>
                  <a:srgbClr val="FFFFFF"/>
                </a:solidFill>
              </a14:hiddenFill>
            </a:ext>
          </a:extLst>
        </p:spPr>
      </p:pic>
      <p:sp>
        <p:nvSpPr>
          <p:cNvPr id="19" name="文字方塊 25"/>
          <p:cNvSpPr txBox="1"/>
          <p:nvPr/>
        </p:nvSpPr>
        <p:spPr>
          <a:xfrm>
            <a:off x="4821499" y="4406655"/>
            <a:ext cx="2744016"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a:t>If win, reward = 1</a:t>
            </a:r>
            <a:endParaRPr lang="zh-TW" altLang="en-US" sz="2400"/>
          </a:p>
        </p:txBody>
      </p:sp>
      <p:sp>
        <p:nvSpPr>
          <p:cNvPr id="20" name="文字方塊 26"/>
          <p:cNvSpPr txBox="1"/>
          <p:nvPr/>
        </p:nvSpPr>
        <p:spPr>
          <a:xfrm>
            <a:off x="4813596" y="4961290"/>
            <a:ext cx="2744016"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a:t>If loss, reward = -1</a:t>
            </a:r>
            <a:endParaRPr lang="zh-TW" altLang="en-US" sz="2400"/>
          </a:p>
        </p:txBody>
      </p:sp>
      <p:sp>
        <p:nvSpPr>
          <p:cNvPr id="21" name="文字方塊 27"/>
          <p:cNvSpPr txBox="1"/>
          <p:nvPr/>
        </p:nvSpPr>
        <p:spPr>
          <a:xfrm>
            <a:off x="4585057" y="5500385"/>
            <a:ext cx="3216899"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a:t>Otherwise, reward = 0</a:t>
            </a:r>
            <a:endParaRPr lang="zh-TW" altLang="en-US" sz="2400"/>
          </a:p>
        </p:txBody>
      </p:sp>
      <p:sp>
        <p:nvSpPr>
          <p:cNvPr id="22" name="文字方塊 28"/>
          <p:cNvSpPr txBox="1"/>
          <p:nvPr/>
        </p:nvSpPr>
        <p:spPr>
          <a:xfrm>
            <a:off x="5832050" y="1125984"/>
            <a:ext cx="4248150"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a:t>Agent learns to take actions to maximize expected reward. </a:t>
            </a:r>
            <a:endParaRPr lang="zh-TW"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Reward</a:t>
            </a:r>
            <a:endParaRPr lang="en-US" dirty="0"/>
          </a:p>
        </p:txBody>
      </p:sp>
      <p:sp>
        <p:nvSpPr>
          <p:cNvPr id="3" name="Content Placeholder 2"/>
          <p:cNvSpPr>
            <a:spLocks noGrp="1"/>
          </p:cNvSpPr>
          <p:nvPr>
            <p:ph idx="1"/>
          </p:nvPr>
        </p:nvSpPr>
        <p:spPr/>
        <p:txBody>
          <a:bodyPr/>
          <a:lstStyle/>
          <a:p>
            <a:r>
              <a:rPr lang="en-US" dirty="0"/>
              <a:t>A reward Rt is a scalar feedback signal</a:t>
            </a:r>
            <a:endParaRPr lang="en-US" dirty="0"/>
          </a:p>
          <a:p>
            <a:r>
              <a:rPr lang="en-US" dirty="0"/>
              <a:t>Indicates how well agent is doing at step t</a:t>
            </a:r>
            <a:endParaRPr lang="en-US" dirty="0"/>
          </a:p>
          <a:p>
            <a:r>
              <a:rPr lang="en-US" dirty="0"/>
              <a:t>The agent’s job is to maximize cumulative reward</a:t>
            </a:r>
            <a:endParaRPr lang="en-US" dirty="0"/>
          </a:p>
        </p:txBody>
      </p:sp>
      <p:pic>
        <p:nvPicPr>
          <p:cNvPr id="4" name="Picture 3"/>
          <p:cNvPicPr>
            <a:picLocks noChangeAspect="1"/>
          </p:cNvPicPr>
          <p:nvPr/>
        </p:nvPicPr>
        <p:blipFill>
          <a:blip r:embed="rId1"/>
          <a:stretch>
            <a:fillRect/>
          </a:stretch>
        </p:blipFill>
        <p:spPr>
          <a:xfrm>
            <a:off x="8271009" y="2292350"/>
            <a:ext cx="3752850" cy="40195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Rewards</a:t>
            </a:r>
            <a:endParaRPr lang="en-US" dirty="0"/>
          </a:p>
        </p:txBody>
      </p:sp>
      <p:sp>
        <p:nvSpPr>
          <p:cNvPr id="3" name="Content Placeholder 2"/>
          <p:cNvSpPr>
            <a:spLocks noGrp="1"/>
          </p:cNvSpPr>
          <p:nvPr>
            <p:ph idx="1"/>
          </p:nvPr>
        </p:nvSpPr>
        <p:spPr/>
        <p:txBody>
          <a:bodyPr/>
          <a:lstStyle/>
          <a:p>
            <a:r>
              <a:rPr lang="en-US" dirty="0"/>
              <a:t>Play Ping-Pong</a:t>
            </a:r>
            <a:endParaRPr lang="en-US" dirty="0"/>
          </a:p>
          <a:p>
            <a:r>
              <a:rPr lang="en-US" dirty="0"/>
              <a:t>Mange investments</a:t>
            </a:r>
            <a:endParaRPr lang="en-US" dirty="0"/>
          </a:p>
          <a:p>
            <a:r>
              <a:rPr lang="en-US" dirty="0"/>
              <a:t>Train a robot to collect trash</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Components of an RL </a:t>
            </a:r>
            <a:r>
              <a:rPr lang="en-US" dirty="0" err="1"/>
              <a:t>agnet</a:t>
            </a:r>
            <a:endParaRPr lang="en-US" dirty="0"/>
          </a:p>
        </p:txBody>
      </p:sp>
      <p:sp>
        <p:nvSpPr>
          <p:cNvPr id="3" name="Content Placeholder 2"/>
          <p:cNvSpPr>
            <a:spLocks noGrp="1"/>
          </p:cNvSpPr>
          <p:nvPr>
            <p:ph idx="1"/>
          </p:nvPr>
        </p:nvSpPr>
        <p:spPr/>
        <p:txBody>
          <a:bodyPr/>
          <a:lstStyle/>
          <a:p>
            <a:r>
              <a:rPr lang="en-US" dirty="0"/>
              <a:t>An RL agent may include one or more of these components:</a:t>
            </a:r>
            <a:endParaRPr lang="en-US" dirty="0"/>
          </a:p>
          <a:p>
            <a:pPr lvl="1"/>
            <a:r>
              <a:rPr lang="en-US" dirty="0"/>
              <a:t>Policy: agent’s behavior function</a:t>
            </a:r>
            <a:endParaRPr lang="en-US" dirty="0"/>
          </a:p>
          <a:p>
            <a:pPr lvl="1"/>
            <a:r>
              <a:rPr lang="en-US" dirty="0"/>
              <a:t>Value function: how good is each state and/or action</a:t>
            </a:r>
            <a:endParaRPr lang="en-US" dirty="0"/>
          </a:p>
          <a:p>
            <a:pPr lvl="1"/>
            <a:r>
              <a:rPr lang="en-US" dirty="0"/>
              <a:t>Model: agent’s representation of the environment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of the lecture</a:t>
            </a:r>
            <a:endParaRPr lang="en-US" dirty="0"/>
          </a:p>
        </p:txBody>
      </p:sp>
      <p:sp>
        <p:nvSpPr>
          <p:cNvPr id="3" name="Content Placeholder 2"/>
          <p:cNvSpPr>
            <a:spLocks noGrp="1"/>
          </p:cNvSpPr>
          <p:nvPr>
            <p:ph idx="1"/>
          </p:nvPr>
        </p:nvSpPr>
        <p:spPr/>
        <p:txBody>
          <a:bodyPr/>
          <a:lstStyle/>
          <a:p>
            <a:r>
              <a:rPr lang="en-US" dirty="0"/>
              <a:t>Basic understand and application of reinforcement learning</a:t>
            </a:r>
            <a:endParaRPr lang="en-US" dirty="0"/>
          </a:p>
          <a:p>
            <a:r>
              <a:rPr lang="en-US" dirty="0"/>
              <a:t>Approach</a:t>
            </a:r>
            <a:endParaRPr lang="en-US" dirty="0"/>
          </a:p>
          <a:p>
            <a:pPr lvl="1"/>
            <a:r>
              <a:rPr lang="en-US" dirty="0"/>
              <a:t>Examples, math formula</a:t>
            </a:r>
            <a:endParaRPr lang="en-US" dirty="0"/>
          </a:p>
          <a:p>
            <a:pPr lvl="1"/>
            <a:r>
              <a:rPr lang="en-US" dirty="0"/>
              <a:t>Application</a:t>
            </a:r>
            <a:endParaRPr lang="en-US" dirty="0"/>
          </a:p>
          <a:p>
            <a:pPr lvl="1"/>
            <a:r>
              <a:rPr lang="en-US" dirty="0"/>
              <a:t>Interactive</a:t>
            </a:r>
            <a:endParaRPr lang="en-US" dirty="0"/>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Policy</a:t>
            </a:r>
            <a:endParaRPr lang="en-US" dirty="0"/>
          </a:p>
        </p:txBody>
      </p:sp>
      <p:sp>
        <p:nvSpPr>
          <p:cNvPr id="3" name="Content Placeholder 2"/>
          <p:cNvSpPr>
            <a:spLocks noGrp="1"/>
          </p:cNvSpPr>
          <p:nvPr>
            <p:ph idx="1"/>
          </p:nvPr>
        </p:nvSpPr>
        <p:spPr/>
        <p:txBody>
          <a:bodyPr/>
          <a:lstStyle/>
          <a:p>
            <a:r>
              <a:rPr lang="en-US" dirty="0"/>
              <a:t>A policy is the agent’s behavior</a:t>
            </a:r>
            <a:endParaRPr lang="en-US" dirty="0"/>
          </a:p>
          <a:p>
            <a:r>
              <a:rPr lang="en-US" dirty="0"/>
              <a:t>It is a map from state to action, e.g.</a:t>
            </a:r>
            <a:endParaRPr lang="en-US" dirty="0"/>
          </a:p>
          <a:p>
            <a:r>
              <a:rPr lang="en-US" dirty="0"/>
              <a:t>Deterministic policy: a = </a:t>
            </a:r>
            <a:r>
              <a:rPr lang="el-GR" dirty="0"/>
              <a:t>π(</a:t>
            </a:r>
            <a:r>
              <a:rPr lang="en-US" dirty="0"/>
              <a:t>s)</a:t>
            </a:r>
            <a:endParaRPr lang="en-US" dirty="0"/>
          </a:p>
          <a:p>
            <a:r>
              <a:rPr lang="en-US" dirty="0"/>
              <a:t>Stochastic policy: π(</a:t>
            </a:r>
            <a:r>
              <a:rPr lang="en-US" dirty="0" err="1"/>
              <a:t>a|s</a:t>
            </a:r>
            <a:r>
              <a:rPr lang="en-US" dirty="0"/>
              <a:t>) = P[At = </a:t>
            </a:r>
            <a:r>
              <a:rPr lang="en-US" dirty="0" err="1"/>
              <a:t>a|St</a:t>
            </a:r>
            <a:r>
              <a:rPr lang="en-US" dirty="0"/>
              <a:t> = 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Function</a:t>
            </a:r>
            <a:endParaRPr lang="en-US" dirty="0"/>
          </a:p>
        </p:txBody>
      </p:sp>
      <p:sp>
        <p:nvSpPr>
          <p:cNvPr id="3" name="Content Placeholder 2"/>
          <p:cNvSpPr>
            <a:spLocks noGrp="1"/>
          </p:cNvSpPr>
          <p:nvPr>
            <p:ph idx="1"/>
          </p:nvPr>
        </p:nvSpPr>
        <p:spPr/>
        <p:txBody>
          <a:bodyPr/>
          <a:lstStyle/>
          <a:p>
            <a:r>
              <a:rPr lang="en-US" dirty="0"/>
              <a:t>Value function is a prediction of future reward</a:t>
            </a:r>
            <a:endParaRPr lang="en-US" dirty="0"/>
          </a:p>
          <a:p>
            <a:r>
              <a:rPr lang="en-US" dirty="0"/>
              <a:t>Used to evaluate the goodness/badness of states</a:t>
            </a:r>
            <a:endParaRPr lang="en-US" dirty="0"/>
          </a:p>
          <a:p>
            <a:r>
              <a:rPr lang="en-US" dirty="0"/>
              <a:t>And therefore to select between actions, e.g.</a:t>
            </a:r>
            <a:endParaRPr lang="en-US" dirty="0"/>
          </a:p>
          <a:p>
            <a:pPr lvl="1"/>
            <a:endParaRPr lang="en-US" dirty="0"/>
          </a:p>
        </p:txBody>
      </p:sp>
      <p:pic>
        <p:nvPicPr>
          <p:cNvPr id="4" name="Picture 3"/>
          <p:cNvPicPr>
            <a:picLocks noChangeAspect="1"/>
          </p:cNvPicPr>
          <p:nvPr/>
        </p:nvPicPr>
        <p:blipFill>
          <a:blip r:embed="rId1"/>
          <a:stretch>
            <a:fillRect/>
          </a:stretch>
        </p:blipFill>
        <p:spPr>
          <a:xfrm>
            <a:off x="1964982" y="3429000"/>
            <a:ext cx="6953275" cy="80295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a:t>
            </a:r>
            <a:endParaRPr lang="en-US" dirty="0"/>
          </a:p>
        </p:txBody>
      </p:sp>
      <p:sp>
        <p:nvSpPr>
          <p:cNvPr id="3" name="Content Placeholder 2"/>
          <p:cNvSpPr>
            <a:spLocks noGrp="1"/>
          </p:cNvSpPr>
          <p:nvPr>
            <p:ph idx="1"/>
          </p:nvPr>
        </p:nvSpPr>
        <p:spPr/>
        <p:txBody>
          <a:bodyPr/>
          <a:lstStyle/>
          <a:p>
            <a:r>
              <a:rPr lang="en-US" dirty="0"/>
              <a:t>A model predicts what the environment will do next</a:t>
            </a:r>
            <a:endParaRPr lang="en-US" dirty="0"/>
          </a:p>
          <a:p>
            <a:r>
              <a:rPr lang="en-US" dirty="0"/>
              <a:t>P predicts the next state</a:t>
            </a:r>
            <a:endParaRPr lang="en-US" dirty="0"/>
          </a:p>
          <a:p>
            <a:r>
              <a:rPr lang="en-US" dirty="0"/>
              <a:t>R predicts the next (immediate) reward, e.g.</a:t>
            </a:r>
            <a:endParaRPr lang="en-US" dirty="0"/>
          </a:p>
        </p:txBody>
      </p:sp>
      <p:pic>
        <p:nvPicPr>
          <p:cNvPr id="4" name="Picture 3"/>
          <p:cNvPicPr>
            <a:picLocks noChangeAspect="1"/>
          </p:cNvPicPr>
          <p:nvPr/>
        </p:nvPicPr>
        <p:blipFill>
          <a:blip r:embed="rId1"/>
          <a:stretch>
            <a:fillRect/>
          </a:stretch>
        </p:blipFill>
        <p:spPr>
          <a:xfrm>
            <a:off x="3031807" y="3429000"/>
            <a:ext cx="5443833" cy="122983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Maze Example: Policy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1997392" y="1886585"/>
            <a:ext cx="5043488" cy="424253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Maze Example: Value Function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1943100" y="1825624"/>
            <a:ext cx="5189220" cy="434978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Maze Example: Model</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1"/>
          <a:stretch>
            <a:fillRect/>
          </a:stretch>
        </p:blipFill>
        <p:spPr>
          <a:xfrm>
            <a:off x="1912619" y="1825625"/>
            <a:ext cx="7673925" cy="435133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Categorizing RL agents (1)</a:t>
            </a:r>
            <a:endParaRPr lang="en-US" dirty="0"/>
          </a:p>
        </p:txBody>
      </p:sp>
      <p:sp>
        <p:nvSpPr>
          <p:cNvPr id="3" name="Content Placeholder 2"/>
          <p:cNvSpPr>
            <a:spLocks noGrp="1"/>
          </p:cNvSpPr>
          <p:nvPr>
            <p:ph idx="1"/>
          </p:nvPr>
        </p:nvSpPr>
        <p:spPr/>
        <p:txBody>
          <a:bodyPr/>
          <a:lstStyle/>
          <a:p>
            <a:r>
              <a:rPr lang="en-US" dirty="0"/>
              <a:t>Value Based</a:t>
            </a:r>
            <a:endParaRPr lang="en-US" dirty="0"/>
          </a:p>
          <a:p>
            <a:pPr lvl="1"/>
            <a:r>
              <a:rPr lang="en-US" dirty="0">
                <a:solidFill>
                  <a:schemeClr val="bg1">
                    <a:lumMod val="85000"/>
                  </a:schemeClr>
                </a:solidFill>
              </a:rPr>
              <a:t>No Policy (Implicit) </a:t>
            </a:r>
            <a:endParaRPr lang="en-US" dirty="0">
              <a:solidFill>
                <a:schemeClr val="bg1">
                  <a:lumMod val="85000"/>
                </a:schemeClr>
              </a:solidFill>
            </a:endParaRPr>
          </a:p>
          <a:p>
            <a:pPr lvl="1"/>
            <a:r>
              <a:rPr lang="en-US" dirty="0"/>
              <a:t>Value Function</a:t>
            </a:r>
            <a:endParaRPr lang="en-US" dirty="0"/>
          </a:p>
          <a:p>
            <a:r>
              <a:rPr lang="en-US" dirty="0"/>
              <a:t>Policy Based</a:t>
            </a:r>
            <a:endParaRPr lang="en-US" dirty="0"/>
          </a:p>
          <a:p>
            <a:pPr lvl="1"/>
            <a:r>
              <a:rPr lang="en-US" dirty="0"/>
              <a:t>Policy </a:t>
            </a:r>
            <a:endParaRPr lang="en-US" dirty="0"/>
          </a:p>
          <a:p>
            <a:pPr lvl="1"/>
            <a:r>
              <a:rPr lang="en-US" dirty="0">
                <a:solidFill>
                  <a:schemeClr val="bg1">
                    <a:lumMod val="85000"/>
                  </a:schemeClr>
                </a:solidFill>
              </a:rPr>
              <a:t>No Value Function</a:t>
            </a:r>
            <a:endParaRPr lang="en-US" dirty="0">
              <a:solidFill>
                <a:schemeClr val="bg1">
                  <a:lumMod val="85000"/>
                </a:schemeClr>
              </a:solidFill>
            </a:endParaRPr>
          </a:p>
          <a:p>
            <a:r>
              <a:rPr lang="en-US" dirty="0"/>
              <a:t>Actor Critic</a:t>
            </a:r>
            <a:endParaRPr lang="en-US" dirty="0"/>
          </a:p>
          <a:p>
            <a:pPr lvl="1"/>
            <a:r>
              <a:rPr lang="en-US" dirty="0"/>
              <a:t>Policy </a:t>
            </a:r>
            <a:endParaRPr lang="en-US" dirty="0"/>
          </a:p>
          <a:p>
            <a:pPr lvl="1"/>
            <a:r>
              <a:rPr lang="en-US" dirty="0"/>
              <a:t>Value Function</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Categorizing RL agents (2)</a:t>
            </a:r>
            <a:endParaRPr lang="en-US" dirty="0"/>
          </a:p>
        </p:txBody>
      </p:sp>
      <p:sp>
        <p:nvSpPr>
          <p:cNvPr id="3" name="Content Placeholder 2"/>
          <p:cNvSpPr>
            <a:spLocks noGrp="1"/>
          </p:cNvSpPr>
          <p:nvPr>
            <p:ph idx="1"/>
          </p:nvPr>
        </p:nvSpPr>
        <p:spPr/>
        <p:txBody>
          <a:bodyPr/>
          <a:lstStyle/>
          <a:p>
            <a:r>
              <a:rPr lang="en-US" dirty="0"/>
              <a:t>Model Free</a:t>
            </a:r>
            <a:endParaRPr lang="en-US" dirty="0"/>
          </a:p>
          <a:p>
            <a:pPr lvl="1"/>
            <a:r>
              <a:rPr lang="en-US" dirty="0"/>
              <a:t>Policy and/or Value Function </a:t>
            </a:r>
            <a:endParaRPr lang="en-US" dirty="0"/>
          </a:p>
          <a:p>
            <a:pPr lvl="1"/>
            <a:r>
              <a:rPr lang="en-US" dirty="0">
                <a:solidFill>
                  <a:schemeClr val="bg1">
                    <a:lumMod val="85000"/>
                  </a:schemeClr>
                </a:solidFill>
              </a:rPr>
              <a:t>No Model</a:t>
            </a:r>
            <a:endParaRPr lang="en-US" dirty="0">
              <a:solidFill>
                <a:schemeClr val="bg1">
                  <a:lumMod val="85000"/>
                </a:schemeClr>
              </a:solidFill>
            </a:endParaRPr>
          </a:p>
          <a:p>
            <a:r>
              <a:rPr lang="en-US" dirty="0"/>
              <a:t>Model Based </a:t>
            </a:r>
            <a:endParaRPr lang="en-US" dirty="0"/>
          </a:p>
          <a:p>
            <a:pPr lvl="1"/>
            <a:r>
              <a:rPr lang="en-US" dirty="0"/>
              <a:t>Policy and/or Value Function </a:t>
            </a:r>
            <a:endParaRPr lang="en-US" dirty="0"/>
          </a:p>
          <a:p>
            <a:pPr lvl="1"/>
            <a:r>
              <a:rPr lang="en-US" dirty="0"/>
              <a:t>Model</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RL Agent Taxonomy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2819399" y="1825625"/>
            <a:ext cx="4721957" cy="435133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and Planning</a:t>
            </a:r>
            <a:endParaRPr lang="en-US" dirty="0"/>
          </a:p>
        </p:txBody>
      </p:sp>
      <p:sp>
        <p:nvSpPr>
          <p:cNvPr id="3" name="Content Placeholder 2"/>
          <p:cNvSpPr>
            <a:spLocks noGrp="1"/>
          </p:cNvSpPr>
          <p:nvPr>
            <p:ph idx="1"/>
          </p:nvPr>
        </p:nvSpPr>
        <p:spPr/>
        <p:txBody>
          <a:bodyPr/>
          <a:lstStyle/>
          <a:p>
            <a:r>
              <a:rPr lang="en-US" dirty="0"/>
              <a:t>Two fundamental problems in sequential decision making</a:t>
            </a:r>
            <a:endParaRPr lang="en-US" dirty="0"/>
          </a:p>
          <a:p>
            <a:pPr lvl="1"/>
            <a:r>
              <a:rPr lang="en-US" dirty="0"/>
              <a:t>Reinforcement Learning:</a:t>
            </a:r>
            <a:endParaRPr lang="en-US" dirty="0"/>
          </a:p>
          <a:p>
            <a:pPr lvl="2"/>
            <a:r>
              <a:rPr lang="en-US" dirty="0"/>
              <a:t>The environment is initially unknown </a:t>
            </a:r>
            <a:endParaRPr lang="en-US" dirty="0"/>
          </a:p>
          <a:p>
            <a:pPr lvl="2"/>
            <a:r>
              <a:rPr lang="en-US" dirty="0"/>
              <a:t>The agent interacts with the environment </a:t>
            </a:r>
            <a:endParaRPr lang="en-US" dirty="0"/>
          </a:p>
          <a:p>
            <a:pPr lvl="2"/>
            <a:r>
              <a:rPr lang="en-US" dirty="0"/>
              <a:t>The agent improves its policy</a:t>
            </a:r>
            <a:endParaRPr lang="en-US" dirty="0"/>
          </a:p>
          <a:p>
            <a:r>
              <a:rPr lang="en-US" dirty="0"/>
              <a:t>Planning:</a:t>
            </a:r>
            <a:endParaRPr lang="en-US" dirty="0"/>
          </a:p>
          <a:p>
            <a:pPr lvl="1"/>
            <a:r>
              <a:rPr lang="en-US" dirty="0"/>
              <a:t>A model of the environment is known </a:t>
            </a:r>
            <a:endParaRPr lang="en-US" dirty="0"/>
          </a:p>
          <a:p>
            <a:pPr lvl="1"/>
            <a:r>
              <a:rPr lang="en-US" dirty="0"/>
              <a:t>The agent performs computations with its model (without any external interaction) </a:t>
            </a:r>
            <a:endParaRPr lang="en-US" dirty="0"/>
          </a:p>
          <a:p>
            <a:pPr lvl="1"/>
            <a:r>
              <a:rPr lang="en-US" dirty="0"/>
              <a:t>The agent improves its policy </a:t>
            </a:r>
            <a:endParaRPr lang="en-US" dirty="0"/>
          </a:p>
          <a:p>
            <a:pPr lvl="1"/>
            <a:r>
              <a:rPr lang="en-US" dirty="0"/>
              <a:t>a.k.a. deliberation, reasoning, introspection, pondering, thought, search</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Coverage</a:t>
            </a:r>
            <a:endParaRPr lang="en-US" dirty="0"/>
          </a:p>
        </p:txBody>
      </p:sp>
      <p:sp>
        <p:nvSpPr>
          <p:cNvPr id="3" name="Content Placeholder 2"/>
          <p:cNvSpPr>
            <a:spLocks noGrp="1"/>
          </p:cNvSpPr>
          <p:nvPr>
            <p:ph idx="1"/>
          </p:nvPr>
        </p:nvSpPr>
        <p:spPr/>
        <p:txBody>
          <a:bodyPr/>
          <a:lstStyle/>
          <a:p>
            <a:r>
              <a:rPr lang="en-US" dirty="0"/>
              <a:t>Background</a:t>
            </a:r>
            <a:endParaRPr lang="en-US" dirty="0"/>
          </a:p>
          <a:p>
            <a:r>
              <a:rPr lang="en-US" dirty="0"/>
              <a:t>Define the problem</a:t>
            </a:r>
            <a:endParaRPr lang="en-US" dirty="0"/>
          </a:p>
          <a:p>
            <a:r>
              <a:rPr lang="en-US" dirty="0"/>
              <a:t>Term clarification</a:t>
            </a:r>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Atari Example: Reinforcement Learning</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1"/>
          <a:stretch>
            <a:fillRect/>
          </a:stretch>
        </p:blipFill>
        <p:spPr>
          <a:xfrm>
            <a:off x="1419224" y="1825624"/>
            <a:ext cx="9175645" cy="435133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Atari Example: Planning</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1046063" y="1825625"/>
            <a:ext cx="10099874" cy="41941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Exploration and Exploitation</a:t>
            </a:r>
            <a:endParaRPr lang="en-US" dirty="0"/>
          </a:p>
        </p:txBody>
      </p:sp>
      <p:sp>
        <p:nvSpPr>
          <p:cNvPr id="3" name="Content Placeholder 2"/>
          <p:cNvSpPr>
            <a:spLocks noGrp="1"/>
          </p:cNvSpPr>
          <p:nvPr>
            <p:ph idx="1"/>
          </p:nvPr>
        </p:nvSpPr>
        <p:spPr/>
        <p:txBody>
          <a:bodyPr/>
          <a:lstStyle/>
          <a:p>
            <a:pPr marL="368300" indent="-342900">
              <a:spcBef>
                <a:spcPts val="665"/>
              </a:spcBef>
              <a:buFont typeface="Courier New" panose="02070309020205020404" pitchFamily="49" charset="0"/>
              <a:buChar char="o"/>
            </a:pPr>
            <a:r>
              <a:rPr lang="en-US" spc="10" dirty="0">
                <a:latin typeface="Arial" panose="020B0604020202020204"/>
                <a:cs typeface="Arial" panose="020B0604020202020204"/>
              </a:rPr>
              <a:t>Exploration finds more information about the environment  </a:t>
            </a:r>
            <a:endParaRPr lang="en-US" spc="10" dirty="0">
              <a:latin typeface="Arial" panose="020B0604020202020204"/>
              <a:cs typeface="Arial" panose="020B0604020202020204"/>
            </a:endParaRPr>
          </a:p>
          <a:p>
            <a:pPr marL="368300" indent="-342900">
              <a:spcBef>
                <a:spcPts val="665"/>
              </a:spcBef>
              <a:buFont typeface="Courier New" panose="02070309020205020404" pitchFamily="49" charset="0"/>
              <a:buChar char="o"/>
            </a:pPr>
            <a:r>
              <a:rPr lang="en-US" spc="10" dirty="0">
                <a:latin typeface="Arial" panose="020B0604020202020204"/>
                <a:cs typeface="Arial" panose="020B0604020202020204"/>
              </a:rPr>
              <a:t>Exploitation exploits known information to maximize reward </a:t>
            </a:r>
            <a:endParaRPr lang="en-US" spc="10" dirty="0">
              <a:latin typeface="Arial" panose="020B0604020202020204"/>
              <a:cs typeface="Arial" panose="020B0604020202020204"/>
            </a:endParaRPr>
          </a:p>
          <a:p>
            <a:endParaRPr lang="en-US" dirty="0"/>
          </a:p>
        </p:txBody>
      </p:sp>
      <p:pic>
        <p:nvPicPr>
          <p:cNvPr id="4" name="Picture 3"/>
          <p:cNvPicPr>
            <a:picLocks noChangeAspect="1"/>
          </p:cNvPicPr>
          <p:nvPr/>
        </p:nvPicPr>
        <p:blipFill>
          <a:blip r:embed="rId1"/>
          <a:stretch>
            <a:fillRect/>
          </a:stretch>
        </p:blipFill>
        <p:spPr>
          <a:xfrm>
            <a:off x="4219575" y="2838450"/>
            <a:ext cx="3752850" cy="40195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Exploration and Exploitation</a:t>
            </a:r>
            <a:endParaRPr lang="en-US" dirty="0"/>
          </a:p>
        </p:txBody>
      </p:sp>
      <p:sp>
        <p:nvSpPr>
          <p:cNvPr id="3" name="Content Placeholder 2"/>
          <p:cNvSpPr>
            <a:spLocks noGrp="1"/>
          </p:cNvSpPr>
          <p:nvPr>
            <p:ph idx="1"/>
          </p:nvPr>
        </p:nvSpPr>
        <p:spPr/>
        <p:txBody>
          <a:bodyPr/>
          <a:lstStyle/>
          <a:p>
            <a:pPr marL="368300" indent="-342900">
              <a:spcBef>
                <a:spcPts val="665"/>
              </a:spcBef>
              <a:buFont typeface="Courier New" panose="02070309020205020404" pitchFamily="49" charset="0"/>
              <a:buChar char="o"/>
            </a:pPr>
            <a:r>
              <a:rPr lang="en-US" sz="2200" spc="10" dirty="0">
                <a:latin typeface="Arial" panose="020B0604020202020204"/>
                <a:cs typeface="Arial" panose="020B0604020202020204"/>
              </a:rPr>
              <a:t>Restaurant Selection</a:t>
            </a:r>
            <a:endParaRPr lang="en-US" sz="2200" spc="10" dirty="0">
              <a:latin typeface="Arial" panose="020B0604020202020204"/>
              <a:cs typeface="Arial" panose="020B0604020202020204"/>
            </a:endParaRPr>
          </a:p>
          <a:p>
            <a:pPr marL="874395" marR="257810" lvl="1" indent="-342900">
              <a:lnSpc>
                <a:spcPct val="103000"/>
              </a:lnSpc>
              <a:spcBef>
                <a:spcPts val="395"/>
              </a:spcBef>
            </a:pPr>
            <a:r>
              <a:rPr lang="en-US" sz="2200" spc="10" dirty="0">
                <a:solidFill>
                  <a:srgbClr val="3333B2"/>
                </a:solidFill>
                <a:latin typeface="Arial" panose="020B0604020202020204"/>
                <a:cs typeface="Arial" panose="020B0604020202020204"/>
              </a:rPr>
              <a:t>Exploitation </a:t>
            </a:r>
            <a:r>
              <a:rPr lang="en-US" sz="2200" spc="10" dirty="0">
                <a:latin typeface="Arial" panose="020B0604020202020204"/>
                <a:cs typeface="Arial" panose="020B0604020202020204"/>
              </a:rPr>
              <a:t>Go to your favorite restaurant</a:t>
            </a:r>
            <a:endParaRPr lang="en-US" sz="2200" spc="10" dirty="0">
              <a:latin typeface="Arial" panose="020B0604020202020204"/>
              <a:cs typeface="Arial" panose="020B0604020202020204"/>
            </a:endParaRPr>
          </a:p>
          <a:p>
            <a:pPr marL="874395" marR="257810" lvl="1" indent="-342900">
              <a:lnSpc>
                <a:spcPct val="103000"/>
              </a:lnSpc>
              <a:spcBef>
                <a:spcPts val="395"/>
              </a:spcBef>
            </a:pPr>
            <a:r>
              <a:rPr lang="en-US" sz="2200" spc="10" dirty="0">
                <a:solidFill>
                  <a:srgbClr val="3333B2"/>
                </a:solidFill>
                <a:latin typeface="Arial" panose="020B0604020202020204"/>
                <a:cs typeface="Arial" panose="020B0604020202020204"/>
              </a:rPr>
              <a:t>Exploration </a:t>
            </a:r>
            <a:r>
              <a:rPr lang="en-US" sz="2200" spc="10" dirty="0">
                <a:latin typeface="Arial" panose="020B0604020202020204"/>
                <a:cs typeface="Arial" panose="020B0604020202020204"/>
              </a:rPr>
              <a:t>Try a new restaurant</a:t>
            </a:r>
            <a:endParaRPr lang="en-US" sz="2200" spc="10" dirty="0">
              <a:latin typeface="Arial" panose="020B0604020202020204"/>
              <a:cs typeface="Arial" panose="020B0604020202020204"/>
            </a:endParaRPr>
          </a:p>
          <a:p>
            <a:pPr marL="368300" indent="-342900">
              <a:spcBef>
                <a:spcPts val="655"/>
              </a:spcBef>
              <a:buFont typeface="Courier New" panose="02070309020205020404" pitchFamily="49" charset="0"/>
              <a:buChar char="o"/>
            </a:pPr>
            <a:r>
              <a:rPr lang="en-US" sz="2200" spc="10" dirty="0">
                <a:latin typeface="Arial" panose="020B0604020202020204"/>
                <a:cs typeface="Arial" panose="020B0604020202020204"/>
              </a:rPr>
              <a:t>Oil Drilling</a:t>
            </a:r>
            <a:endParaRPr lang="en-US" sz="2200" spc="10" dirty="0">
              <a:latin typeface="Arial" panose="020B0604020202020204"/>
              <a:cs typeface="Arial" panose="020B0604020202020204"/>
            </a:endParaRPr>
          </a:p>
          <a:p>
            <a:pPr marL="874395" marR="175895" lvl="1" indent="-342900">
              <a:lnSpc>
                <a:spcPct val="103000"/>
              </a:lnSpc>
              <a:spcBef>
                <a:spcPts val="395"/>
              </a:spcBef>
            </a:pPr>
            <a:r>
              <a:rPr lang="en-US" sz="2200" spc="10" dirty="0">
                <a:solidFill>
                  <a:srgbClr val="3333B2"/>
                </a:solidFill>
                <a:latin typeface="Arial" panose="020B0604020202020204"/>
                <a:cs typeface="Arial" panose="020B0604020202020204"/>
              </a:rPr>
              <a:t>Exploitation </a:t>
            </a:r>
            <a:r>
              <a:rPr lang="en-US" sz="2200" spc="10" dirty="0">
                <a:latin typeface="Arial" panose="020B0604020202020204"/>
                <a:cs typeface="Arial" panose="020B0604020202020204"/>
              </a:rPr>
              <a:t>Drill at the best known location </a:t>
            </a:r>
            <a:endParaRPr lang="en-US" sz="2200" spc="10" dirty="0">
              <a:latin typeface="Arial" panose="020B0604020202020204"/>
              <a:cs typeface="Arial" panose="020B0604020202020204"/>
            </a:endParaRPr>
          </a:p>
          <a:p>
            <a:pPr marL="874395" marR="175895" lvl="1" indent="-342900">
              <a:lnSpc>
                <a:spcPct val="103000"/>
              </a:lnSpc>
              <a:spcBef>
                <a:spcPts val="395"/>
              </a:spcBef>
            </a:pPr>
            <a:r>
              <a:rPr lang="en-US" sz="2200" spc="10" dirty="0">
                <a:solidFill>
                  <a:srgbClr val="3333B2"/>
                </a:solidFill>
                <a:latin typeface="Arial" panose="020B0604020202020204"/>
                <a:cs typeface="Arial" panose="020B0604020202020204"/>
              </a:rPr>
              <a:t>Exploration </a:t>
            </a:r>
            <a:r>
              <a:rPr lang="en-US" sz="2200" spc="10" dirty="0">
                <a:latin typeface="Arial" panose="020B0604020202020204"/>
                <a:cs typeface="Arial" panose="020B0604020202020204"/>
              </a:rPr>
              <a:t>Drill at a new location</a:t>
            </a:r>
            <a:endParaRPr lang="en-US" sz="2200" spc="10" dirty="0">
              <a:latin typeface="Arial" panose="020B0604020202020204"/>
              <a:cs typeface="Arial" panose="020B0604020202020204"/>
            </a:endParaRPr>
          </a:p>
          <a:p>
            <a:pPr marL="368300" indent="-342900">
              <a:spcBef>
                <a:spcPts val="665"/>
              </a:spcBef>
              <a:buFont typeface="Courier New" panose="02070309020205020404" pitchFamily="49" charset="0"/>
              <a:buChar char="o"/>
            </a:pPr>
            <a:r>
              <a:rPr lang="en-US" sz="2200" spc="10" dirty="0">
                <a:latin typeface="Arial" panose="020B0604020202020204"/>
                <a:cs typeface="Arial" panose="020B0604020202020204"/>
              </a:rPr>
              <a:t>Game Playing</a:t>
            </a:r>
            <a:endParaRPr lang="en-US" sz="2200" spc="10" dirty="0">
              <a:latin typeface="Arial" panose="020B0604020202020204"/>
              <a:cs typeface="Arial" panose="020B0604020202020204"/>
            </a:endParaRPr>
          </a:p>
          <a:p>
            <a:pPr marL="874395" marR="10160" lvl="1" indent="-342900">
              <a:lnSpc>
                <a:spcPct val="103000"/>
              </a:lnSpc>
              <a:spcBef>
                <a:spcPts val="395"/>
              </a:spcBef>
            </a:pPr>
            <a:r>
              <a:rPr lang="en-US" sz="2200" spc="10" dirty="0">
                <a:solidFill>
                  <a:srgbClr val="3333B2"/>
                </a:solidFill>
                <a:latin typeface="Arial" panose="020B0604020202020204"/>
                <a:cs typeface="Arial" panose="020B0604020202020204"/>
              </a:rPr>
              <a:t>Exploitation </a:t>
            </a:r>
            <a:r>
              <a:rPr lang="en-US" sz="2200" spc="10" dirty="0">
                <a:latin typeface="Arial" panose="020B0604020202020204"/>
                <a:cs typeface="Arial" panose="020B0604020202020204"/>
              </a:rPr>
              <a:t>Play the move you believe is best  </a:t>
            </a:r>
            <a:endParaRPr lang="en-US" sz="2200" spc="10" dirty="0">
              <a:latin typeface="Arial" panose="020B0604020202020204"/>
              <a:cs typeface="Arial" panose="020B0604020202020204"/>
            </a:endParaRPr>
          </a:p>
          <a:p>
            <a:pPr marL="874395" marR="10160" lvl="1" indent="-342900">
              <a:lnSpc>
                <a:spcPct val="103000"/>
              </a:lnSpc>
              <a:spcBef>
                <a:spcPts val="395"/>
              </a:spcBef>
            </a:pPr>
            <a:r>
              <a:rPr lang="en-US" sz="2200" spc="10" dirty="0">
                <a:solidFill>
                  <a:srgbClr val="3333B2"/>
                </a:solidFill>
                <a:latin typeface="Arial" panose="020B0604020202020204"/>
                <a:cs typeface="Arial" panose="020B0604020202020204"/>
              </a:rPr>
              <a:t>Exploration </a:t>
            </a:r>
            <a:r>
              <a:rPr lang="en-US" sz="2200" spc="10" dirty="0">
                <a:latin typeface="Arial" panose="020B0604020202020204"/>
                <a:cs typeface="Arial" panose="020B0604020202020204"/>
              </a:rPr>
              <a:t>Play an experimental move</a:t>
            </a:r>
            <a:endParaRPr lang="en-US" sz="2200" spc="10" dirty="0">
              <a:latin typeface="Arial" panose="020B0604020202020204"/>
              <a:cs typeface="Arial" panose="020B0604020202020204"/>
            </a:endParaRPr>
          </a:p>
          <a:p>
            <a:r>
              <a:rPr lang="en-US" dirty="0" err="1"/>
              <a:t>E.g</a:t>
            </a:r>
            <a:r>
              <a:rPr lang="en-US" dirty="0"/>
              <a:t>…</a:t>
            </a:r>
            <a:endParaRPr lang="en-US"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state</a:t>
            </a:r>
            <a:endParaRPr lang="en-US" dirty="0"/>
          </a:p>
        </p:txBody>
      </p:sp>
      <p:sp>
        <p:nvSpPr>
          <p:cNvPr id="3" name="Content Placeholder 2"/>
          <p:cNvSpPr>
            <a:spLocks noGrp="1"/>
          </p:cNvSpPr>
          <p:nvPr>
            <p:ph idx="1"/>
          </p:nvPr>
        </p:nvSpPr>
        <p:spPr/>
        <p:txBody>
          <a:bodyPr/>
          <a:lstStyle/>
          <a:p>
            <a:r>
              <a:rPr lang="en-US" dirty="0"/>
              <a:t>Fully Observable Environments</a:t>
            </a:r>
            <a:endParaRPr lang="en-US" dirty="0"/>
          </a:p>
          <a:p>
            <a:pPr lvl="1"/>
            <a:r>
              <a:rPr lang="en-US" dirty="0"/>
              <a:t>Agent directly observes environment state</a:t>
            </a:r>
            <a:endParaRPr lang="en-US" dirty="0"/>
          </a:p>
          <a:p>
            <a:pPr lvl="1"/>
            <a:endParaRPr lang="en-US" dirty="0"/>
          </a:p>
          <a:p>
            <a:pPr lvl="1"/>
            <a:r>
              <a:rPr lang="en-US" dirty="0"/>
              <a:t>Environment state = Agent state (Markov decision process)</a:t>
            </a:r>
            <a:endParaRPr lang="en-US" dirty="0"/>
          </a:p>
          <a:p>
            <a:r>
              <a:rPr lang="en-US" dirty="0"/>
              <a:t>Partially Observable Environments</a:t>
            </a:r>
            <a:endParaRPr lang="en-US" dirty="0"/>
          </a:p>
          <a:p>
            <a:pPr lvl="1"/>
            <a:r>
              <a:rPr lang="en-US" dirty="0"/>
              <a:t>E.g. </a:t>
            </a:r>
            <a:endParaRPr lang="en-US" dirty="0"/>
          </a:p>
          <a:p>
            <a:pPr lvl="1"/>
            <a:r>
              <a:rPr lang="en-US" dirty="0"/>
              <a:t>A robot with camera</a:t>
            </a:r>
            <a:endParaRPr lang="en-US" dirty="0"/>
          </a:p>
          <a:p>
            <a:pPr lvl="1"/>
            <a:r>
              <a:rPr lang="en-US" dirty="0"/>
              <a:t>Poker</a:t>
            </a:r>
            <a:endParaRPr lang="en-US" dirty="0"/>
          </a:p>
        </p:txBody>
      </p:sp>
      <p:pic>
        <p:nvPicPr>
          <p:cNvPr id="4" name="Picture 3"/>
          <p:cNvPicPr>
            <a:picLocks noChangeAspect="1"/>
          </p:cNvPicPr>
          <p:nvPr/>
        </p:nvPicPr>
        <p:blipFill>
          <a:blip r:embed="rId1"/>
          <a:stretch>
            <a:fillRect/>
          </a:stretch>
        </p:blipFill>
        <p:spPr>
          <a:xfrm>
            <a:off x="4780597" y="2601277"/>
            <a:ext cx="1686244" cy="492443"/>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Message to take home</a:t>
            </a:r>
            <a:endParaRPr lang="en-US" dirty="0"/>
          </a:p>
        </p:txBody>
      </p:sp>
      <p:sp>
        <p:nvSpPr>
          <p:cNvPr id="3" name="Content Placeholder 2"/>
          <p:cNvSpPr>
            <a:spLocks noGrp="1"/>
          </p:cNvSpPr>
          <p:nvPr>
            <p:ph idx="1"/>
          </p:nvPr>
        </p:nvSpPr>
        <p:spPr/>
        <p:txBody>
          <a:bodyPr>
            <a:normAutofit lnSpcReduction="10000"/>
          </a:bodyPr>
          <a:lstStyle/>
          <a:p>
            <a:r>
              <a:rPr lang="en-US" dirty="0"/>
              <a:t>Name to remember</a:t>
            </a:r>
            <a:endParaRPr lang="en-US" dirty="0"/>
          </a:p>
          <a:p>
            <a:r>
              <a:rPr lang="en-US" dirty="0"/>
              <a:t>Branches of machine learning</a:t>
            </a:r>
            <a:endParaRPr lang="en-US" dirty="0"/>
          </a:p>
          <a:p>
            <a:r>
              <a:rPr lang="en-US" dirty="0"/>
              <a:t>What is RL?</a:t>
            </a:r>
            <a:endParaRPr lang="en-US" dirty="0"/>
          </a:p>
          <a:p>
            <a:r>
              <a:rPr lang="en-US" dirty="0"/>
              <a:t>Terms definition</a:t>
            </a:r>
            <a:endParaRPr lang="en-US" dirty="0"/>
          </a:p>
          <a:p>
            <a:pPr lvl="1"/>
            <a:r>
              <a:rPr lang="en-US" dirty="0"/>
              <a:t>Agent</a:t>
            </a:r>
            <a:endParaRPr lang="en-US" dirty="0"/>
          </a:p>
          <a:p>
            <a:pPr lvl="2"/>
            <a:r>
              <a:rPr lang="en-US" dirty="0"/>
              <a:t>Policy</a:t>
            </a:r>
            <a:endParaRPr lang="en-US" dirty="0"/>
          </a:p>
          <a:p>
            <a:pPr lvl="2"/>
            <a:r>
              <a:rPr lang="en-US" dirty="0"/>
              <a:t>Value</a:t>
            </a:r>
            <a:endParaRPr lang="en-US" dirty="0"/>
          </a:p>
          <a:p>
            <a:pPr lvl="2"/>
            <a:r>
              <a:rPr lang="en-US" dirty="0"/>
              <a:t>Model</a:t>
            </a:r>
            <a:endParaRPr lang="en-US" dirty="0"/>
          </a:p>
          <a:p>
            <a:pPr lvl="1"/>
            <a:r>
              <a:rPr lang="en-US" dirty="0"/>
              <a:t>Reward</a:t>
            </a:r>
            <a:endParaRPr lang="en-US" dirty="0"/>
          </a:p>
          <a:p>
            <a:pPr lvl="1"/>
            <a:r>
              <a:rPr lang="en-US" dirty="0"/>
              <a:t>Environment state</a:t>
            </a:r>
            <a:endParaRPr lang="en-US" dirty="0"/>
          </a:p>
          <a:p>
            <a:pPr lvl="1"/>
            <a:r>
              <a:rPr lang="en-US" dirty="0"/>
              <a:t>Exploitation and exploration</a:t>
            </a:r>
            <a:endParaRPr lang="en-US" dirty="0"/>
          </a:p>
          <a:p>
            <a:pPr lvl="1"/>
            <a:endParaRPr lang="en-US" dirty="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Markov Decision Processes</a:t>
            </a:r>
            <a:endParaRPr lang="en-US" dirty="0"/>
          </a:p>
        </p:txBody>
      </p:sp>
      <p:sp>
        <p:nvSpPr>
          <p:cNvPr id="5" name="Subtitle 4"/>
          <p:cNvSpPr>
            <a:spLocks noGrp="1"/>
          </p:cNvSpPr>
          <p:nvPr>
            <p:ph type="subTitle" idx="1"/>
          </p:nvPr>
        </p:nvSpPr>
        <p:spPr/>
        <p:txBody>
          <a:bodyPr/>
          <a:lstStyle/>
          <a:p>
            <a:endParaRPr lang="en-US" dirty="0"/>
          </a:p>
          <a:p>
            <a:r>
              <a:rPr lang="zh-CN" altLang="en-US" dirty="0"/>
              <a:t>姜玥旭</a:t>
            </a:r>
            <a:endParaRPr lang="en-US" dirty="0"/>
          </a:p>
        </p:txBody>
      </p:sp>
      <p:sp>
        <p:nvSpPr>
          <p:cNvPr id="2" name="文本框 1"/>
          <p:cNvSpPr txBox="1"/>
          <p:nvPr/>
        </p:nvSpPr>
        <p:spPr>
          <a:xfrm>
            <a:off x="2715895" y="3329940"/>
            <a:ext cx="6787515" cy="368300"/>
          </a:xfrm>
          <a:prstGeom prst="rect">
            <a:avLst/>
          </a:prstGeom>
          <a:noFill/>
        </p:spPr>
        <p:txBody>
          <a:bodyPr wrap="square" rtlCol="0">
            <a:spAutoFit/>
          </a:bodyPr>
          <a:p>
            <a:r>
              <a:rPr lang="zh-CN" altLang="en-US"/>
              <a:t>马尔可夫决策过程</a:t>
            </a:r>
            <a:endParaRPr lang="zh-CN" altLang="en-US"/>
          </a:p>
        </p:txBody>
      </p:sp>
      <p:sp>
        <p:nvSpPr>
          <p:cNvPr id="3" name="文本框 2"/>
          <p:cNvSpPr txBox="1"/>
          <p:nvPr/>
        </p:nvSpPr>
        <p:spPr>
          <a:xfrm>
            <a:off x="2814955" y="1114425"/>
            <a:ext cx="4373880" cy="922020"/>
          </a:xfrm>
          <a:prstGeom prst="rect">
            <a:avLst/>
          </a:prstGeom>
          <a:noFill/>
        </p:spPr>
        <p:txBody>
          <a:bodyPr wrap="square" rtlCol="0">
            <a:spAutoFit/>
          </a:bodyPr>
          <a:p>
            <a:r>
              <a:rPr lang="zh-CN" altLang="en-US"/>
              <a:t>当前的状态与过往无关</a:t>
            </a:r>
            <a:endParaRPr lang="zh-CN" altLang="en-US"/>
          </a:p>
          <a:p>
            <a:endParaRPr lang="zh-CN" altLang="en-US"/>
          </a:p>
          <a:p>
            <a:r>
              <a:rPr lang="zh-CN" altLang="en-US"/>
              <a:t>未来与过去无关,只和现在有关</a:t>
            </a:r>
            <a:endParaRPr lang="zh-CN" altLang="en-US"/>
          </a:p>
        </p:txBody>
      </p:sp>
      <p:sp>
        <p:nvSpPr>
          <p:cNvPr id="6" name="文本框 5"/>
          <p:cNvSpPr txBox="1"/>
          <p:nvPr/>
        </p:nvSpPr>
        <p:spPr>
          <a:xfrm>
            <a:off x="7781925" y="1057910"/>
            <a:ext cx="2667000" cy="645160"/>
          </a:xfrm>
          <a:prstGeom prst="rect">
            <a:avLst/>
          </a:prstGeom>
          <a:noFill/>
        </p:spPr>
        <p:txBody>
          <a:bodyPr wrap="square" rtlCol="0">
            <a:spAutoFit/>
          </a:bodyPr>
          <a:p>
            <a:r>
              <a:rPr lang="zh-CN" altLang="en-US"/>
              <a:t>假定强化学习的过程是一个马尔可夫的过程</a:t>
            </a:r>
            <a:endParaRPr lang="zh-CN" altLang="en-US"/>
          </a:p>
        </p:txBody>
      </p:sp>
      <p:sp>
        <p:nvSpPr>
          <p:cNvPr id="7" name="文本框 6"/>
          <p:cNvSpPr txBox="1"/>
          <p:nvPr/>
        </p:nvSpPr>
        <p:spPr>
          <a:xfrm>
            <a:off x="1572895" y="5714365"/>
            <a:ext cx="5615305" cy="64516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马尔可夫过程是研究离散事件动态系统状态空间的重要方法，它的数学基础是随机过程理论。</a:t>
            </a:r>
            <a:endParaRPr lang="zh-CN" altLang="en-US">
              <a:latin typeface="宋体" panose="02010600030101010101" pitchFamily="2" charset="-122"/>
              <a:ea typeface="宋体" panose="02010600030101010101" pitchFamily="2" charset="-122"/>
            </a:endParaRPr>
          </a:p>
        </p:txBody>
      </p:sp>
      <p:sp>
        <p:nvSpPr>
          <p:cNvPr id="8" name="文本框 7"/>
          <p:cNvSpPr txBox="1"/>
          <p:nvPr/>
        </p:nvSpPr>
        <p:spPr>
          <a:xfrm>
            <a:off x="8148955" y="4839970"/>
            <a:ext cx="2962275" cy="368300"/>
          </a:xfrm>
          <a:prstGeom prst="rect">
            <a:avLst/>
          </a:prstGeom>
          <a:noFill/>
        </p:spPr>
        <p:txBody>
          <a:bodyPr wrap="square" rtlCol="0">
            <a:spAutoFit/>
          </a:bodyPr>
          <a:p>
            <a:r>
              <a:rPr lang="zh-CN" altLang="en-US"/>
              <a:t>几阶就看前几个状态</a:t>
            </a:r>
            <a:endParaRPr lang="zh-CN" altLang="en-US"/>
          </a:p>
        </p:txBody>
      </p:sp>
      <p:sp>
        <p:nvSpPr>
          <p:cNvPr id="9" name="文本框 8"/>
          <p:cNvSpPr txBox="1"/>
          <p:nvPr/>
        </p:nvSpPr>
        <p:spPr>
          <a:xfrm>
            <a:off x="2066925" y="5023485"/>
            <a:ext cx="4656455" cy="368300"/>
          </a:xfrm>
          <a:prstGeom prst="rect">
            <a:avLst/>
          </a:prstGeom>
          <a:noFill/>
        </p:spPr>
        <p:txBody>
          <a:bodyPr wrap="square" rtlCol="0">
            <a:spAutoFit/>
          </a:bodyPr>
          <a:p>
            <a:r>
              <a:rPr lang="zh-CN" altLang="en-US"/>
              <a:t>多个状态放在一起，就变成马尔可夫过程</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Coverage</a:t>
            </a:r>
            <a:endParaRPr lang="en-US" dirty="0"/>
          </a:p>
        </p:txBody>
      </p:sp>
      <p:sp>
        <p:nvSpPr>
          <p:cNvPr id="3" name="Content Placeholder 2"/>
          <p:cNvSpPr>
            <a:spLocks noGrp="1"/>
          </p:cNvSpPr>
          <p:nvPr>
            <p:ph idx="1"/>
          </p:nvPr>
        </p:nvSpPr>
        <p:spPr/>
        <p:txBody>
          <a:bodyPr/>
          <a:lstStyle/>
          <a:p>
            <a:r>
              <a:rPr lang="en-US" dirty="0"/>
              <a:t>Markov Processes</a:t>
            </a:r>
            <a:endParaRPr lang="en-US" dirty="0"/>
          </a:p>
          <a:p>
            <a:r>
              <a:rPr lang="en-US" dirty="0"/>
              <a:t>Markov Reward Processes</a:t>
            </a:r>
            <a:endParaRPr lang="en-US" dirty="0"/>
          </a:p>
          <a:p>
            <a:r>
              <a:rPr lang="en-US" dirty="0"/>
              <a:t>Markov Decision Processes</a:t>
            </a:r>
            <a:endParaRPr lang="en-US" dirty="0"/>
          </a:p>
        </p:txBody>
      </p:sp>
      <p:sp>
        <p:nvSpPr>
          <p:cNvPr id="4" name="文本框 3"/>
          <p:cNvSpPr txBox="1"/>
          <p:nvPr/>
        </p:nvSpPr>
        <p:spPr>
          <a:xfrm>
            <a:off x="5467350" y="2031365"/>
            <a:ext cx="4572000" cy="1198880"/>
          </a:xfrm>
          <a:prstGeom prst="rect">
            <a:avLst/>
          </a:prstGeom>
          <a:noFill/>
        </p:spPr>
        <p:txBody>
          <a:bodyPr wrap="square" rtlCol="0">
            <a:spAutoFit/>
          </a:bodyPr>
          <a:p>
            <a:r>
              <a:rPr lang="zh-CN" altLang="en-US"/>
              <a:t>马尔可夫过程</a:t>
            </a:r>
            <a:endParaRPr lang="zh-CN" altLang="en-US"/>
          </a:p>
          <a:p>
            <a:r>
              <a:rPr lang="zh-CN" altLang="en-US">
                <a:sym typeface="+mn-ea"/>
              </a:rPr>
              <a:t>马尔科夫奖励过程</a:t>
            </a:r>
            <a:endParaRPr lang="zh-CN" altLang="en-US"/>
          </a:p>
          <a:p>
            <a:r>
              <a:rPr lang="zh-CN" altLang="en-US"/>
              <a:t>马尔科夫决策过程</a:t>
            </a:r>
            <a:endParaRPr lang="zh-CN" altLang="en-US"/>
          </a:p>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MDPs</a:t>
            </a:r>
            <a:endParaRPr lang="en-US" dirty="0"/>
          </a:p>
        </p:txBody>
      </p:sp>
      <p:sp>
        <p:nvSpPr>
          <p:cNvPr id="3" name="Content Placeholder 2"/>
          <p:cNvSpPr>
            <a:spLocks noGrp="1"/>
          </p:cNvSpPr>
          <p:nvPr>
            <p:ph idx="1"/>
          </p:nvPr>
        </p:nvSpPr>
        <p:spPr/>
        <p:txBody>
          <a:bodyPr/>
          <a:lstStyle/>
          <a:p>
            <a:r>
              <a:rPr lang="en-US" dirty="0"/>
              <a:t>Markov decision processes formally describe an environment for reinforcement learning </a:t>
            </a:r>
            <a:endParaRPr lang="en-US" dirty="0"/>
          </a:p>
          <a:p>
            <a:r>
              <a:rPr lang="en-US" dirty="0"/>
              <a:t>Where the environment is fully observable </a:t>
            </a:r>
            <a:endParaRPr lang="en-US" dirty="0"/>
          </a:p>
          <a:p>
            <a:r>
              <a:rPr lang="en-US" dirty="0"/>
              <a:t>i.e. The current state completely </a:t>
            </a:r>
            <a:r>
              <a:rPr lang="en-US" dirty="0" err="1"/>
              <a:t>characterises</a:t>
            </a:r>
            <a:r>
              <a:rPr lang="en-US" dirty="0"/>
              <a:t> the process </a:t>
            </a:r>
            <a:endParaRPr lang="en-US" dirty="0"/>
          </a:p>
          <a:p>
            <a:r>
              <a:rPr lang="en-US" dirty="0"/>
              <a:t>Almost all RL problems can be </a:t>
            </a:r>
            <a:r>
              <a:rPr lang="en-US" dirty="0" err="1"/>
              <a:t>formalised</a:t>
            </a:r>
            <a:r>
              <a:rPr lang="en-US" dirty="0"/>
              <a:t> as MDPs, e.g. </a:t>
            </a:r>
            <a:endParaRPr lang="en-US" dirty="0"/>
          </a:p>
          <a:p>
            <a:pPr lvl="1"/>
            <a:r>
              <a:rPr lang="en-US" dirty="0"/>
              <a:t>Optimal control primarily deals with continuous MDPs </a:t>
            </a:r>
            <a:endParaRPr lang="en-US" dirty="0"/>
          </a:p>
          <a:p>
            <a:pPr lvl="1"/>
            <a:r>
              <a:rPr lang="en-US" dirty="0"/>
              <a:t>Partially observable problems can be converted into MDPs </a:t>
            </a:r>
            <a:endParaRPr lang="en-US" dirty="0"/>
          </a:p>
          <a:p>
            <a:pPr lvl="1"/>
            <a:r>
              <a:rPr lang="en-US" dirty="0"/>
              <a:t>Bandits are MDPs with one state</a:t>
            </a:r>
            <a:endParaRPr lang="en-US" dirty="0"/>
          </a:p>
        </p:txBody>
      </p:sp>
      <p:sp>
        <p:nvSpPr>
          <p:cNvPr id="4" name="文本框 3"/>
          <p:cNvSpPr txBox="1"/>
          <p:nvPr/>
        </p:nvSpPr>
        <p:spPr>
          <a:xfrm>
            <a:off x="4918710" y="2214880"/>
            <a:ext cx="5996305" cy="368300"/>
          </a:xfrm>
          <a:prstGeom prst="rect">
            <a:avLst/>
          </a:prstGeom>
          <a:noFill/>
        </p:spPr>
        <p:txBody>
          <a:bodyPr wrap="square" rtlCol="0">
            <a:spAutoFit/>
          </a:bodyPr>
          <a:p>
            <a:r>
              <a:rPr lang="zh-CN" altLang="en-US"/>
              <a:t>马尔可夫决策过程形式化地描述了强化学习的环境</a:t>
            </a:r>
            <a:endParaRPr lang="zh-CN" altLang="en-US"/>
          </a:p>
        </p:txBody>
      </p:sp>
      <p:sp>
        <p:nvSpPr>
          <p:cNvPr id="5" name="文本框 4"/>
          <p:cNvSpPr txBox="1"/>
          <p:nvPr/>
        </p:nvSpPr>
        <p:spPr>
          <a:xfrm>
            <a:off x="7442835" y="2751455"/>
            <a:ext cx="2413000" cy="368300"/>
          </a:xfrm>
          <a:prstGeom prst="rect">
            <a:avLst/>
          </a:prstGeom>
          <a:noFill/>
        </p:spPr>
        <p:txBody>
          <a:bodyPr wrap="square" rtlCol="0">
            <a:spAutoFit/>
          </a:bodyPr>
          <a:p>
            <a:r>
              <a:rPr lang="zh-CN" altLang="en-US"/>
              <a:t>环境是完全可见的</a:t>
            </a:r>
            <a:endParaRPr lang="zh-CN" altLang="en-US"/>
          </a:p>
        </p:txBody>
      </p:sp>
      <p:sp>
        <p:nvSpPr>
          <p:cNvPr id="6" name="文本框 5"/>
          <p:cNvSpPr txBox="1"/>
          <p:nvPr/>
        </p:nvSpPr>
        <p:spPr>
          <a:xfrm>
            <a:off x="4253865" y="3570605"/>
            <a:ext cx="5601970" cy="368300"/>
          </a:xfrm>
          <a:prstGeom prst="rect">
            <a:avLst/>
          </a:prstGeom>
          <a:noFill/>
        </p:spPr>
        <p:txBody>
          <a:bodyPr wrap="square" rtlCol="0">
            <a:spAutoFit/>
          </a:bodyPr>
          <a:p>
            <a:r>
              <a:rPr lang="zh-CN" altLang="en-US"/>
              <a:t>•也就是说，当前状态完全表征了整个过程</a:t>
            </a:r>
            <a:endParaRPr lang="zh-CN" altLang="en-US"/>
          </a:p>
        </p:txBody>
      </p:sp>
      <p:sp>
        <p:nvSpPr>
          <p:cNvPr id="7" name="文本框 6"/>
          <p:cNvSpPr txBox="1"/>
          <p:nvPr/>
        </p:nvSpPr>
        <p:spPr>
          <a:xfrm>
            <a:off x="9325610" y="3570605"/>
            <a:ext cx="2952115" cy="645160"/>
          </a:xfrm>
          <a:prstGeom prst="rect">
            <a:avLst/>
          </a:prstGeom>
          <a:noFill/>
        </p:spPr>
        <p:txBody>
          <a:bodyPr wrap="square" rtlCol="0">
            <a:spAutoFit/>
          </a:bodyPr>
          <a:p>
            <a:r>
              <a:rPr lang="zh-CN" altLang="en-US"/>
              <a:t>几乎所有的RL问题都可以形式化地表示为MDPs，例如：</a:t>
            </a:r>
            <a:endParaRPr lang="zh-CN" altLang="en-US"/>
          </a:p>
        </p:txBody>
      </p:sp>
      <p:sp>
        <p:nvSpPr>
          <p:cNvPr id="8" name="文本框 7"/>
          <p:cNvSpPr txBox="1"/>
          <p:nvPr/>
        </p:nvSpPr>
        <p:spPr>
          <a:xfrm>
            <a:off x="8321040" y="4215765"/>
            <a:ext cx="3456940" cy="368300"/>
          </a:xfrm>
          <a:prstGeom prst="rect">
            <a:avLst/>
          </a:prstGeom>
          <a:noFill/>
        </p:spPr>
        <p:txBody>
          <a:bodyPr wrap="square" rtlCol="0">
            <a:spAutoFit/>
          </a:bodyPr>
          <a:p>
            <a:r>
              <a:rPr lang="zh-CN" altLang="en-US"/>
              <a:t>最优控制主要涉及连续的MDPs</a:t>
            </a:r>
            <a:endParaRPr lang="zh-CN" altLang="en-US"/>
          </a:p>
        </p:txBody>
      </p:sp>
      <p:sp>
        <p:nvSpPr>
          <p:cNvPr id="9" name="文本框 8"/>
          <p:cNvSpPr txBox="1"/>
          <p:nvPr/>
        </p:nvSpPr>
        <p:spPr>
          <a:xfrm>
            <a:off x="5628005" y="4910455"/>
            <a:ext cx="3947795" cy="368300"/>
          </a:xfrm>
          <a:prstGeom prst="rect">
            <a:avLst/>
          </a:prstGeom>
          <a:noFill/>
        </p:spPr>
        <p:txBody>
          <a:bodyPr wrap="square" rtlCol="0">
            <a:spAutoFit/>
          </a:bodyPr>
          <a:p>
            <a:r>
              <a:rPr lang="zh-CN" altLang="en-US"/>
              <a:t>部分可观测问题可以转化为MDPs</a:t>
            </a:r>
            <a:endParaRPr lang="zh-CN" altLang="en-US"/>
          </a:p>
        </p:txBody>
      </p:sp>
      <p:sp>
        <p:nvSpPr>
          <p:cNvPr id="11" name="文本框 10"/>
          <p:cNvSpPr txBox="1"/>
          <p:nvPr/>
        </p:nvSpPr>
        <p:spPr>
          <a:xfrm>
            <a:off x="1546860" y="5300345"/>
            <a:ext cx="3371850" cy="368300"/>
          </a:xfrm>
          <a:prstGeom prst="rect">
            <a:avLst/>
          </a:prstGeom>
          <a:noFill/>
        </p:spPr>
        <p:txBody>
          <a:bodyPr wrap="square" rtlCol="0">
            <a:spAutoFit/>
          </a:bodyPr>
          <a:p>
            <a:r>
              <a:rPr lang="zh-CN" altLang="en-US"/>
              <a:t>强盗是只有一个状态的mdp</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Markov Property</a:t>
            </a:r>
            <a:endParaRPr lang="en-US" dirty="0"/>
          </a:p>
        </p:txBody>
      </p:sp>
      <p:sp>
        <p:nvSpPr>
          <p:cNvPr id="3" name="Content Placeholder 2"/>
          <p:cNvSpPr>
            <a:spLocks noGrp="1"/>
          </p:cNvSpPr>
          <p:nvPr>
            <p:ph idx="1"/>
          </p:nvPr>
        </p:nvSpPr>
        <p:spPr/>
        <p:txBody>
          <a:bodyPr>
            <a:normAutofit lnSpcReduction="10000"/>
          </a:bodyPr>
          <a:lstStyle/>
          <a:p>
            <a:r>
              <a:rPr lang="en-US" dirty="0"/>
              <a:t>“The future is independent of the past given the present”</a:t>
            </a:r>
            <a:endParaRPr lang="en-US" dirty="0"/>
          </a:p>
          <a:p>
            <a:endParaRPr lang="en-US" dirty="0"/>
          </a:p>
          <a:p>
            <a:endParaRPr lang="en-US" dirty="0"/>
          </a:p>
          <a:p>
            <a:endParaRPr lang="en-US" dirty="0"/>
          </a:p>
          <a:p>
            <a:endParaRPr lang="en-US" dirty="0"/>
          </a:p>
          <a:p>
            <a:r>
              <a:rPr lang="en-US" dirty="0"/>
              <a:t>The state captures all relevant information from the history</a:t>
            </a:r>
            <a:endParaRPr lang="en-US" dirty="0"/>
          </a:p>
          <a:p>
            <a:r>
              <a:rPr lang="en-US" dirty="0"/>
              <a:t>Once the state is known, the history may be thrown away</a:t>
            </a:r>
            <a:endParaRPr lang="en-US" dirty="0"/>
          </a:p>
          <a:p>
            <a:r>
              <a:rPr lang="en-US" dirty="0"/>
              <a:t>i.e. The state is a suﬃcient statistic of the future</a:t>
            </a:r>
            <a:endParaRPr lang="en-US" dirty="0"/>
          </a:p>
          <a:p>
            <a:r>
              <a:rPr lang="en-US" dirty="0"/>
              <a:t>E.g. (location of plane)</a:t>
            </a:r>
            <a:endParaRPr lang="en-US" dirty="0"/>
          </a:p>
        </p:txBody>
      </p:sp>
      <p:pic>
        <p:nvPicPr>
          <p:cNvPr id="4" name="Picture 3"/>
          <p:cNvPicPr>
            <a:picLocks noChangeAspect="1"/>
          </p:cNvPicPr>
          <p:nvPr/>
        </p:nvPicPr>
        <p:blipFill>
          <a:blip r:embed="rId1"/>
          <a:stretch>
            <a:fillRect/>
          </a:stretch>
        </p:blipFill>
        <p:spPr>
          <a:xfrm>
            <a:off x="2306954" y="2446972"/>
            <a:ext cx="6464225" cy="150018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3" name="Content Placeholder 2"/>
          <p:cNvSpPr>
            <a:spLocks noGrp="1"/>
          </p:cNvSpPr>
          <p:nvPr>
            <p:ph idx="1"/>
          </p:nvPr>
        </p:nvSpPr>
        <p:spPr/>
        <p:txBody>
          <a:bodyPr/>
          <a:lstStyle/>
          <a:p>
            <a:r>
              <a:rPr lang="en-US" altLang="zh-CN" dirty="0">
                <a:ea typeface="宋体" panose="02010600030101010101" pitchFamily="2" charset="-122"/>
              </a:rPr>
              <a:t>Reinforcement Learning (an introduction) [Sutton &amp; </a:t>
            </a:r>
            <a:r>
              <a:rPr lang="en-US" altLang="zh-CN" dirty="0" err="1">
                <a:ea typeface="宋体" panose="02010600030101010101" pitchFamily="2" charset="-122"/>
              </a:rPr>
              <a:t>Barto</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err="1">
                <a:ea typeface="宋体" panose="02010600030101010101" pitchFamily="2" charset="-122"/>
              </a:rPr>
              <a:t>Silver:</a:t>
            </a:r>
            <a:r>
              <a:rPr lang="en-US" altLang="zh-CN" dirty="0" err="1">
                <a:ea typeface="宋体" panose="02010600030101010101" pitchFamily="2" charset="-122"/>
                <a:hlinkClick r:id="rId1"/>
              </a:rPr>
              <a:t>https</a:t>
            </a:r>
            <a:r>
              <a:rPr lang="en-US" altLang="zh-CN" dirty="0">
                <a:ea typeface="宋体" panose="02010600030101010101" pitchFamily="2" charset="-122"/>
                <a:hlinkClick r:id="rId1"/>
              </a:rPr>
              <a:t>://www.youtube.com/playlist?list=PLzuuYNsE1EZAXYR4FJ75jcJseBmo4KQ9-</a:t>
            </a:r>
            <a:r>
              <a:rPr lang="en-US" altLang="zh-CN" dirty="0">
                <a:ea typeface="宋体" panose="02010600030101010101" pitchFamily="2" charset="-122"/>
              </a:rPr>
              <a:t> </a:t>
            </a:r>
            <a:endParaRPr lang="en-US" altLang="zh-CN" dirty="0">
              <a:ea typeface="宋体" panose="02010600030101010101" pitchFamily="2" charset="-122"/>
            </a:endParaRPr>
          </a:p>
          <a:p>
            <a:pPr>
              <a:lnSpc>
                <a:spcPct val="150000"/>
              </a:lnSpc>
            </a:pPr>
            <a:r>
              <a:rPr lang="zh-CN" altLang="en-US" dirty="0">
                <a:hlinkClick r:id="rId2"/>
              </a:rPr>
              <a:t>李宏毅</a:t>
            </a:r>
            <a:r>
              <a:rPr lang="en-US" altLang="zh-CN" dirty="0"/>
              <a:t>: </a:t>
            </a:r>
            <a:r>
              <a:rPr lang="en-US" altLang="zh-CN" dirty="0">
                <a:ea typeface="宋体" panose="02010600030101010101" pitchFamily="2" charset="-122"/>
                <a:hlinkClick r:id="rId3"/>
              </a:rPr>
              <a:t>https://www.youtube.com/watch?v=2-JNBzCq77c</a:t>
            </a:r>
            <a:endParaRPr lang="en-US" altLang="zh-CN" dirty="0">
              <a:ea typeface="宋体" panose="02010600030101010101" pitchFamily="2" charset="-122"/>
            </a:endParaRPr>
          </a:p>
          <a:p>
            <a:pPr>
              <a:lnSpc>
                <a:spcPct val="150000"/>
              </a:lnSpc>
            </a:pPr>
            <a:r>
              <a:rPr lang="zh-CN" altLang="en-US" dirty="0">
                <a:hlinkClick r:id="rId4"/>
              </a:rPr>
              <a:t>周莫烦</a:t>
            </a:r>
            <a:r>
              <a:rPr lang="en-US" altLang="zh-CN" dirty="0"/>
              <a:t>: </a:t>
            </a:r>
            <a:r>
              <a:rPr lang="en-US" altLang="zh-CN" dirty="0">
                <a:ea typeface="宋体" panose="02010600030101010101" pitchFamily="2" charset="-122"/>
              </a:rPr>
              <a:t>https://www.youtube.com/watch?v=YY7-VKXybjc&amp;list=PLXO45tsB95cIFm8Y8vMkNNPPXAtYXwKin</a:t>
            </a:r>
            <a:endParaRPr lang="en-US" altLang="zh-CN" dirty="0">
              <a:ea typeface="宋体" panose="02010600030101010101" pitchFamily="2" charset="-122"/>
            </a:endParaRP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Matrix</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1"/>
          <a:stretch>
            <a:fillRect/>
          </a:stretch>
        </p:blipFill>
        <p:spPr>
          <a:xfrm>
            <a:off x="2669897" y="1825626"/>
            <a:ext cx="6267410" cy="435133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Mardov</a:t>
            </a:r>
            <a:r>
              <a:rPr lang="en-US" dirty="0"/>
              <a:t> Process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838200" y="1825942"/>
            <a:ext cx="9152612" cy="375189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Student Markov Chain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3094672" y="1825625"/>
            <a:ext cx="5076561" cy="435133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Student Markov Chain Episodes</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1"/>
          <a:stretch>
            <a:fillRect/>
          </a:stretch>
        </p:blipFill>
        <p:spPr>
          <a:xfrm>
            <a:off x="1105852" y="1825625"/>
            <a:ext cx="9406017" cy="4351338"/>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Example: Student Markov Chain Transition Matrix</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1"/>
          <a:stretch>
            <a:fillRect/>
          </a:stretch>
        </p:blipFill>
        <p:spPr>
          <a:xfrm>
            <a:off x="1002982" y="2038985"/>
            <a:ext cx="9667875" cy="364807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Markov Reward Process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838200" y="1825624"/>
            <a:ext cx="10052007" cy="4351337"/>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Student MRP</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3542279" y="1825625"/>
            <a:ext cx="5107441" cy="459747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(Return)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1723723" y="1690688"/>
            <a:ext cx="8744554" cy="4802187"/>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discount</a:t>
            </a:r>
            <a:endParaRPr lang="en-US" dirty="0"/>
          </a:p>
        </p:txBody>
      </p:sp>
      <p:sp>
        <p:nvSpPr>
          <p:cNvPr id="3" name="Content Placeholder 2"/>
          <p:cNvSpPr>
            <a:spLocks noGrp="1"/>
          </p:cNvSpPr>
          <p:nvPr>
            <p:ph idx="1"/>
          </p:nvPr>
        </p:nvSpPr>
        <p:spPr/>
        <p:txBody>
          <a:bodyPr/>
          <a:lstStyle/>
          <a:p>
            <a:r>
              <a:rPr lang="en-US" dirty="0"/>
              <a:t>Most Markov reward and decision processes are discounted. Why?</a:t>
            </a:r>
            <a:endParaRPr lang="en-US" dirty="0"/>
          </a:p>
          <a:p>
            <a:pPr lvl="1"/>
            <a:r>
              <a:rPr lang="en-US" dirty="0"/>
              <a:t>Avoids inﬁnite returns in cyclic Markov processes </a:t>
            </a:r>
            <a:endParaRPr lang="en-US" dirty="0"/>
          </a:p>
          <a:p>
            <a:pPr lvl="1"/>
            <a:r>
              <a:rPr lang="en-US" dirty="0"/>
              <a:t>Uncertainty about the future may not be fully represented</a:t>
            </a:r>
            <a:endParaRPr lang="en-US" dirty="0"/>
          </a:p>
          <a:p>
            <a:pPr lvl="1"/>
            <a:r>
              <a:rPr lang="en-US" dirty="0"/>
              <a:t>If the reward is ﬁnancial, immediate rewards may earn more interest than delayed rewards </a:t>
            </a:r>
            <a:endParaRPr lang="en-US" dirty="0"/>
          </a:p>
          <a:p>
            <a:pPr lvl="1"/>
            <a:r>
              <a:rPr lang="en-US" dirty="0"/>
              <a:t>Animal/human </a:t>
            </a:r>
            <a:r>
              <a:rPr lang="en-US" dirty="0" err="1"/>
              <a:t>behaviour</a:t>
            </a:r>
            <a:r>
              <a:rPr lang="en-US" dirty="0"/>
              <a:t> shows preference for immediate reward </a:t>
            </a:r>
            <a:endParaRPr lang="en-US" dirty="0"/>
          </a:p>
          <a:p>
            <a:pPr lvl="1"/>
            <a:r>
              <a:rPr lang="en-US" dirty="0"/>
              <a:t>It is sometimes possible to use undiscounted Markov reward processes (i.e. γ = 1), e.g. if all sequences terminate.</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Function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838200" y="1904999"/>
            <a:ext cx="10406231" cy="345077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RL Key Players</a:t>
            </a:r>
            <a:endParaRPr lang="en-US" dirty="0"/>
          </a:p>
        </p:txBody>
      </p:sp>
      <p:sp>
        <p:nvSpPr>
          <p:cNvPr id="3" name="Content Placeholder 2"/>
          <p:cNvSpPr>
            <a:spLocks noGrp="1"/>
          </p:cNvSpPr>
          <p:nvPr>
            <p:ph idx="1"/>
          </p:nvPr>
        </p:nvSpPr>
        <p:spPr>
          <a:xfrm>
            <a:off x="838200" y="1454569"/>
            <a:ext cx="10515600" cy="4351338"/>
          </a:xfrm>
        </p:spPr>
        <p:txBody>
          <a:bodyPr/>
          <a:lstStyle/>
          <a:p>
            <a:endParaRPr lang="en-US"/>
          </a:p>
        </p:txBody>
      </p:sp>
      <p:pic>
        <p:nvPicPr>
          <p:cNvPr id="4" name="Picture 3"/>
          <p:cNvPicPr>
            <a:picLocks noChangeAspect="1"/>
          </p:cNvPicPr>
          <p:nvPr/>
        </p:nvPicPr>
        <p:blipFill>
          <a:blip r:embed="rId1"/>
          <a:stretch>
            <a:fillRect/>
          </a:stretch>
        </p:blipFill>
        <p:spPr>
          <a:xfrm>
            <a:off x="1712844" y="1454569"/>
            <a:ext cx="2743200" cy="2057400"/>
          </a:xfrm>
          <a:prstGeom prst="rect">
            <a:avLst/>
          </a:prstGeom>
        </p:spPr>
      </p:pic>
      <p:sp>
        <p:nvSpPr>
          <p:cNvPr id="5" name="Rectangle 4"/>
          <p:cNvSpPr/>
          <p:nvPr/>
        </p:nvSpPr>
        <p:spPr>
          <a:xfrm>
            <a:off x="1688015" y="3892969"/>
            <a:ext cx="3203825" cy="2585323"/>
          </a:xfrm>
          <a:prstGeom prst="rect">
            <a:avLst/>
          </a:prstGeom>
        </p:spPr>
        <p:txBody>
          <a:bodyPr wrap="square">
            <a:spAutoFit/>
          </a:bodyPr>
          <a:lstStyle/>
          <a:p>
            <a:r>
              <a:rPr lang="en-US" b="1" dirty="0">
                <a:solidFill>
                  <a:srgbClr val="222222"/>
                </a:solidFill>
                <a:latin typeface="Arial" panose="020B0604020202020204" pitchFamily="34" charset="0"/>
              </a:rPr>
              <a:t>David Silver</a:t>
            </a:r>
            <a:r>
              <a:rPr lang="en-US" dirty="0">
                <a:solidFill>
                  <a:srgbClr val="222222"/>
                </a:solidFill>
                <a:latin typeface="Arial" panose="020B0604020202020204" pitchFamily="34" charset="0"/>
              </a:rPr>
              <a:t> (1976-) leads the </a:t>
            </a:r>
            <a:r>
              <a:rPr lang="en-US" dirty="0">
                <a:solidFill>
                  <a:srgbClr val="0B0080"/>
                </a:solidFill>
                <a:latin typeface="Arial" panose="020B0604020202020204" pitchFamily="34" charset="0"/>
                <a:hlinkClick r:id="rId2" tooltip="Reinforcement learning"/>
              </a:rPr>
              <a:t>reinforcement learning</a:t>
            </a:r>
            <a:r>
              <a:rPr lang="en-US" dirty="0">
                <a:solidFill>
                  <a:srgbClr val="222222"/>
                </a:solidFill>
                <a:latin typeface="Arial" panose="020B0604020202020204" pitchFamily="34" charset="0"/>
              </a:rPr>
              <a:t> research group at </a:t>
            </a:r>
            <a:r>
              <a:rPr lang="en-US" dirty="0">
                <a:solidFill>
                  <a:srgbClr val="0B0080"/>
                </a:solidFill>
                <a:latin typeface="Arial" panose="020B0604020202020204" pitchFamily="34" charset="0"/>
                <a:hlinkClick r:id="rId3" tooltip="DeepMind"/>
              </a:rPr>
              <a:t>DeepMind</a:t>
            </a:r>
            <a:r>
              <a:rPr lang="en-US" dirty="0">
                <a:solidFill>
                  <a:srgbClr val="222222"/>
                </a:solidFill>
                <a:latin typeface="Arial" panose="020B0604020202020204" pitchFamily="34" charset="0"/>
              </a:rPr>
              <a:t> and was lead researcher on </a:t>
            </a:r>
            <a:r>
              <a:rPr lang="en-US" dirty="0">
                <a:solidFill>
                  <a:srgbClr val="0B0080"/>
                </a:solidFill>
                <a:latin typeface="Arial" panose="020B0604020202020204" pitchFamily="34" charset="0"/>
                <a:hlinkClick r:id="rId4" tooltip="AlphaGo"/>
              </a:rPr>
              <a:t>AlphaGo</a:t>
            </a:r>
            <a:r>
              <a:rPr lang="en-US" dirty="0">
                <a:solidFill>
                  <a:srgbClr val="222222"/>
                </a:solidFill>
                <a:latin typeface="Arial" panose="020B0604020202020204" pitchFamily="34" charset="0"/>
              </a:rPr>
              <a:t>. Professor at</a:t>
            </a:r>
            <a:r>
              <a:rPr lang="en-US" u="sng" dirty="0">
                <a:hlinkClick r:id="rId5"/>
              </a:rPr>
              <a:t> University College London</a:t>
            </a:r>
            <a:r>
              <a:rPr lang="en-US" u="sng" dirty="0"/>
              <a:t>.</a:t>
            </a:r>
            <a:endParaRPr lang="en-US" dirty="0">
              <a:solidFill>
                <a:srgbClr val="222222"/>
              </a:solidFill>
              <a:latin typeface="Arial" panose="020B0604020202020204" pitchFamily="34" charset="0"/>
            </a:endParaRPr>
          </a:p>
          <a:p>
            <a:br>
              <a:rPr lang="en-US" dirty="0"/>
            </a:br>
            <a:endParaRPr lang="en-US" dirty="0"/>
          </a:p>
        </p:txBody>
      </p:sp>
      <p:pic>
        <p:nvPicPr>
          <p:cNvPr id="6" name="Picture 5"/>
          <p:cNvPicPr>
            <a:picLocks noChangeAspect="1"/>
          </p:cNvPicPr>
          <p:nvPr/>
        </p:nvPicPr>
        <p:blipFill>
          <a:blip r:embed="rId6"/>
          <a:stretch>
            <a:fillRect/>
          </a:stretch>
        </p:blipFill>
        <p:spPr>
          <a:xfrm>
            <a:off x="5163676" y="1282407"/>
            <a:ext cx="1861335" cy="2401723"/>
          </a:xfrm>
          <a:prstGeom prst="rect">
            <a:avLst/>
          </a:prstGeom>
        </p:spPr>
      </p:pic>
      <p:sp>
        <p:nvSpPr>
          <p:cNvPr id="7" name="Rectangle 6"/>
          <p:cNvSpPr/>
          <p:nvPr/>
        </p:nvSpPr>
        <p:spPr>
          <a:xfrm>
            <a:off x="4779680" y="3686128"/>
            <a:ext cx="2883613" cy="3416320"/>
          </a:xfrm>
          <a:prstGeom prst="rect">
            <a:avLst/>
          </a:prstGeom>
        </p:spPr>
        <p:txBody>
          <a:bodyPr wrap="square">
            <a:spAutoFit/>
          </a:bodyPr>
          <a:lstStyle/>
          <a:p>
            <a:r>
              <a:rPr lang="en-US" b="1" dirty="0"/>
              <a:t>Richard S. Sutton</a:t>
            </a:r>
            <a:r>
              <a:rPr lang="en-US" dirty="0"/>
              <a:t> is Professor at the University of Alberta, one of the founding fathers of modern reinforcement learning. Contributions: temporal difference learning, policy gradient methods, the Dyna architecture</a:t>
            </a:r>
            <a:endParaRPr lang="en-US" dirty="0"/>
          </a:p>
          <a:p>
            <a:endParaRPr lang="en-US" dirty="0"/>
          </a:p>
          <a:p>
            <a:endParaRPr lang="en-US" dirty="0"/>
          </a:p>
        </p:txBody>
      </p:sp>
      <p:sp>
        <p:nvSpPr>
          <p:cNvPr id="8" name="Rectangle 7"/>
          <p:cNvSpPr/>
          <p:nvPr/>
        </p:nvSpPr>
        <p:spPr>
          <a:xfrm>
            <a:off x="7663293" y="3791369"/>
            <a:ext cx="2736351" cy="1477328"/>
          </a:xfrm>
          <a:prstGeom prst="rect">
            <a:avLst/>
          </a:prstGeom>
        </p:spPr>
        <p:txBody>
          <a:bodyPr wrap="square">
            <a:spAutoFit/>
          </a:bodyPr>
          <a:lstStyle/>
          <a:p>
            <a:r>
              <a:rPr lang="en-US" b="1">
                <a:solidFill>
                  <a:srgbClr val="222222"/>
                </a:solidFill>
                <a:latin typeface="Arial" panose="020B0604020202020204" pitchFamily="34" charset="0"/>
              </a:rPr>
              <a:t>Andrew G. </a:t>
            </a:r>
            <a:r>
              <a:rPr lang="en-US" b="1" err="1">
                <a:solidFill>
                  <a:srgbClr val="222222"/>
                </a:solidFill>
                <a:latin typeface="Arial" panose="020B0604020202020204" pitchFamily="34" charset="0"/>
              </a:rPr>
              <a:t>Barto</a:t>
            </a:r>
            <a:r>
              <a:rPr lang="en-US">
                <a:solidFill>
                  <a:srgbClr val="222222"/>
                </a:solidFill>
                <a:latin typeface="Arial" panose="020B0604020202020204" pitchFamily="34" charset="0"/>
              </a:rPr>
              <a:t> (born </a:t>
            </a:r>
            <a:r>
              <a:rPr lang="en-US"/>
              <a:t>c.</a:t>
            </a:r>
            <a:r>
              <a:rPr lang="en-US">
                <a:solidFill>
                  <a:srgbClr val="222222"/>
                </a:solidFill>
                <a:latin typeface="Arial" panose="020B0604020202020204" pitchFamily="34" charset="0"/>
              </a:rPr>
              <a:t> 1948) was a professor of </a:t>
            </a:r>
            <a:r>
              <a:rPr lang="en-US">
                <a:solidFill>
                  <a:srgbClr val="0B0080"/>
                </a:solidFill>
                <a:latin typeface="Arial" panose="020B0604020202020204" pitchFamily="34" charset="0"/>
                <a:hlinkClick r:id="rId7" tooltip="Computer science"/>
              </a:rPr>
              <a:t>computer science</a:t>
            </a:r>
            <a:r>
              <a:rPr lang="en-US">
                <a:solidFill>
                  <a:srgbClr val="222222"/>
                </a:solidFill>
                <a:latin typeface="Arial" panose="020B0604020202020204" pitchFamily="34" charset="0"/>
              </a:rPr>
              <a:t> at </a:t>
            </a:r>
            <a:r>
              <a:rPr lang="en-US">
                <a:solidFill>
                  <a:srgbClr val="0B0080"/>
                </a:solidFill>
                <a:latin typeface="Arial" panose="020B0604020202020204" pitchFamily="34" charset="0"/>
                <a:hlinkClick r:id="rId8" tooltip="University of Massachusetts Amherst"/>
              </a:rPr>
              <a:t>University of Massachusetts Amherst</a:t>
            </a:r>
            <a:r>
              <a:rPr lang="en-US">
                <a:solidFill>
                  <a:srgbClr val="222222"/>
                </a:solidFill>
                <a:latin typeface="Arial" panose="020B0604020202020204" pitchFamily="34" charset="0"/>
              </a:rPr>
              <a:t>. </a:t>
            </a:r>
            <a:endParaRPr lang="en-US"/>
          </a:p>
        </p:txBody>
      </p:sp>
      <p:pic>
        <p:nvPicPr>
          <p:cNvPr id="9" name="Picture 8"/>
          <p:cNvPicPr>
            <a:picLocks noChangeAspect="1"/>
          </p:cNvPicPr>
          <p:nvPr/>
        </p:nvPicPr>
        <p:blipFill>
          <a:blip r:embed="rId9"/>
          <a:stretch>
            <a:fillRect/>
          </a:stretch>
        </p:blipFill>
        <p:spPr>
          <a:xfrm>
            <a:off x="7791719" y="1330743"/>
            <a:ext cx="2305050" cy="230505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Student MRP Returns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1145979" y="1825625"/>
            <a:ext cx="9900041" cy="4030889"/>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State-Value Function for Student MRP (1)</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1"/>
          <a:stretch>
            <a:fillRect/>
          </a:stretch>
        </p:blipFill>
        <p:spPr>
          <a:xfrm>
            <a:off x="3383280" y="1690688"/>
            <a:ext cx="5425440" cy="4904400"/>
          </a:xfrm>
          <a:prstGeom prst="rect">
            <a:avLst/>
          </a:prstGeom>
        </p:spPr>
      </p:pic>
      <p:sp>
        <p:nvSpPr>
          <p:cNvPr id="5" name="文本框 4"/>
          <p:cNvSpPr txBox="1"/>
          <p:nvPr/>
        </p:nvSpPr>
        <p:spPr>
          <a:xfrm>
            <a:off x="787400" y="3429000"/>
            <a:ext cx="2571750" cy="368300"/>
          </a:xfrm>
          <a:prstGeom prst="rect">
            <a:avLst/>
          </a:prstGeom>
          <a:noFill/>
        </p:spPr>
        <p:txBody>
          <a:bodyPr wrap="square" rtlCol="0">
            <a:spAutoFit/>
          </a:bodyPr>
          <a:p>
            <a:r>
              <a:rPr lang="zh-CN" altLang="en-US"/>
              <a:t>数学期望</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State-Value Function for Student MRP (2)</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3421380" y="1825625"/>
            <a:ext cx="5349240" cy="4786591"/>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State-Value Function for Student MRP (3)</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3495561" y="1825625"/>
            <a:ext cx="5200877" cy="466725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Equation for MRPs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2224087" y="1825626"/>
            <a:ext cx="7234433" cy="4351338"/>
          </a:xfrm>
          <a:prstGeom prst="rect">
            <a:avLst/>
          </a:prstGeom>
        </p:spPr>
      </p:pic>
      <p:sp>
        <p:nvSpPr>
          <p:cNvPr id="5" name="文本框 4"/>
          <p:cNvSpPr txBox="1"/>
          <p:nvPr/>
        </p:nvSpPr>
        <p:spPr>
          <a:xfrm>
            <a:off x="6488430" y="414020"/>
            <a:ext cx="4600575" cy="368300"/>
          </a:xfrm>
          <a:prstGeom prst="rect">
            <a:avLst/>
          </a:prstGeom>
          <a:noFill/>
        </p:spPr>
        <p:txBody>
          <a:bodyPr wrap="square" rtlCol="0">
            <a:spAutoFit/>
          </a:bodyPr>
          <a:p>
            <a:r>
              <a:rPr lang="zh-CN" altLang="en-US"/>
              <a:t>贝尔曼方程</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Equation for MRPs (2)</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3454117" y="1825626"/>
            <a:ext cx="5283766" cy="4351337"/>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Bellman Equation for Student MRP</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3231129" y="1690688"/>
            <a:ext cx="5729741" cy="5167312"/>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Equation in Matrix For</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1804987" y="1825625"/>
            <a:ext cx="8582025" cy="42672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Markov Decision Process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1509713" y="1825625"/>
            <a:ext cx="8426768" cy="4349017"/>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Student MDP</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2890838" y="1825625"/>
            <a:ext cx="6091346" cy="50323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RL Foundation</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txBox="1">
            <a:spLocks noChangeArrowheads="1"/>
          </p:cNvSpPr>
          <p:nvPr/>
        </p:nvSpPr>
        <p:spPr>
          <a:xfrm>
            <a:off x="1851991" y="1709327"/>
            <a:ext cx="5715000" cy="514867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Clr>
                <a:srgbClr val="000000"/>
              </a:buClr>
              <a:buFontTx/>
              <a:buNone/>
            </a:pPr>
            <a:r>
              <a:rPr lang="en-GB" altLang="en-US" sz="2000"/>
              <a:t>History: Richard Bellman (1920-1984)</a:t>
            </a:r>
            <a:endParaRPr lang="en-GB" altLang="en-US" sz="2000"/>
          </a:p>
          <a:p>
            <a:pPr>
              <a:lnSpc>
                <a:spcPct val="80000"/>
              </a:lnSpc>
              <a:buClr>
                <a:srgbClr val="000000"/>
              </a:buClr>
              <a:buFontTx/>
              <a:buNone/>
            </a:pPr>
            <a:endParaRPr lang="en-GB" altLang="en-US" sz="1800"/>
          </a:p>
          <a:p>
            <a:pPr>
              <a:lnSpc>
                <a:spcPct val="80000"/>
              </a:lnSpc>
              <a:buClr>
                <a:srgbClr val="000000"/>
              </a:buClr>
              <a:buFontTx/>
              <a:buNone/>
            </a:pPr>
            <a:endParaRPr lang="en-GB" altLang="en-US" sz="1800" b="1"/>
          </a:p>
          <a:p>
            <a:pPr>
              <a:lnSpc>
                <a:spcPct val="80000"/>
              </a:lnSpc>
              <a:buClr>
                <a:srgbClr val="000000"/>
              </a:buClr>
              <a:buFontTx/>
              <a:buNone/>
            </a:pPr>
            <a:r>
              <a:rPr lang="en-GB" altLang="en-US" sz="2000" b="1"/>
              <a:t>Principal of Optimality</a:t>
            </a:r>
            <a:endParaRPr lang="en-GB" altLang="en-US" sz="2000"/>
          </a:p>
          <a:p>
            <a:pPr>
              <a:lnSpc>
                <a:spcPct val="80000"/>
              </a:lnSpc>
              <a:buClr>
                <a:srgbClr val="000000"/>
              </a:buClr>
              <a:buFontTx/>
              <a:buNone/>
            </a:pPr>
            <a:endParaRPr lang="en-GB" altLang="en-US" sz="1800" b="1"/>
          </a:p>
          <a:p>
            <a:pPr>
              <a:lnSpc>
                <a:spcPct val="80000"/>
              </a:lnSpc>
              <a:buClr>
                <a:srgbClr val="000000"/>
              </a:buClr>
              <a:buFontTx/>
              <a:buNone/>
            </a:pPr>
            <a:r>
              <a:rPr lang="en-US" altLang="en-US" sz="2000"/>
              <a:t>"For every stage and every decision that starts an optimal plan from this stage, the optimal plan consists of the given decision followed by the plan which is optimal with respect to the succeeding stage".</a:t>
            </a:r>
            <a:endParaRPr lang="en-US" altLang="en-US" sz="2000"/>
          </a:p>
          <a:p>
            <a:pPr>
              <a:lnSpc>
                <a:spcPct val="80000"/>
              </a:lnSpc>
              <a:buClr>
                <a:srgbClr val="000000"/>
              </a:buClr>
              <a:buFontTx/>
              <a:buNone/>
            </a:pPr>
            <a:endParaRPr lang="en-GB" altLang="en-US" sz="2000"/>
          </a:p>
          <a:p>
            <a:pPr>
              <a:lnSpc>
                <a:spcPct val="80000"/>
              </a:lnSpc>
              <a:buClr>
                <a:srgbClr val="000000"/>
              </a:buClr>
              <a:buFont typeface="Arial" panose="020B0604020202020204" pitchFamily="34" charset="0"/>
              <a:buNone/>
            </a:pPr>
            <a:r>
              <a:rPr lang="en-US" altLang="en-US" sz="2000" b="1"/>
              <a:t>Dynamic programming</a:t>
            </a:r>
            <a:endParaRPr lang="en-US" altLang="en-US" sz="2000" b="1"/>
          </a:p>
          <a:p>
            <a:pPr>
              <a:lnSpc>
                <a:spcPct val="80000"/>
              </a:lnSpc>
              <a:buClr>
                <a:srgbClr val="000000"/>
              </a:buClr>
              <a:buFont typeface="Arial" panose="020B0604020202020204" pitchFamily="34" charset="0"/>
              <a:buNone/>
            </a:pPr>
            <a:endParaRPr lang="en-US" altLang="en-US" sz="2000" b="1"/>
          </a:p>
          <a:p>
            <a:pPr>
              <a:lnSpc>
                <a:spcPct val="80000"/>
              </a:lnSpc>
              <a:buClr>
                <a:srgbClr val="000000"/>
              </a:buClr>
              <a:buFont typeface="Arial" panose="020B0604020202020204" pitchFamily="34" charset="0"/>
              <a:buNone/>
            </a:pPr>
            <a:r>
              <a:rPr lang="en-US" altLang="en-US" sz="2000" b="1"/>
              <a:t>Bellman Equations</a:t>
            </a:r>
            <a:endParaRPr lang="en-US" altLang="en-US" sz="2000" b="1"/>
          </a:p>
          <a:p>
            <a:pPr>
              <a:lnSpc>
                <a:spcPct val="80000"/>
              </a:lnSpc>
              <a:buClr>
                <a:srgbClr val="000000"/>
              </a:buClr>
              <a:buFont typeface="Arial" panose="020B0604020202020204" pitchFamily="34" charset="0"/>
              <a:buNone/>
            </a:pPr>
            <a:endParaRPr lang="en-US" altLang="en-US" sz="2000" b="1"/>
          </a:p>
          <a:p>
            <a:pPr>
              <a:lnSpc>
                <a:spcPct val="80000"/>
              </a:lnSpc>
              <a:buClr>
                <a:srgbClr val="000000"/>
              </a:buClr>
              <a:buFont typeface="Arial" panose="020B0604020202020204" pitchFamily="34" charset="0"/>
              <a:buNone/>
            </a:pPr>
            <a:r>
              <a:rPr lang="en-US" altLang="en-US" sz="2000" b="1"/>
              <a:t>Hamilton–Jacobi–Bellman equation</a:t>
            </a:r>
            <a:br>
              <a:rPr lang="en-US" altLang="en-US" sz="2000" b="1"/>
            </a:br>
            <a:endParaRPr lang="en-US" altLang="en-US" sz="2000" b="1"/>
          </a:p>
          <a:p>
            <a:pPr>
              <a:lnSpc>
                <a:spcPct val="80000"/>
              </a:lnSpc>
              <a:buClr>
                <a:srgbClr val="000000"/>
              </a:buClr>
              <a:buFont typeface="Arial" panose="020B0604020202020204" pitchFamily="34" charset="0"/>
              <a:buNone/>
            </a:pPr>
            <a:r>
              <a:rPr lang="en-US" altLang="en-US" sz="2000" b="1"/>
              <a:t>Curse of dimensionality</a:t>
            </a:r>
            <a:br>
              <a:rPr lang="en-US" altLang="en-US" sz="2000" b="1"/>
            </a:br>
            <a:endParaRPr lang="en-US" altLang="en-US" sz="2000" b="1"/>
          </a:p>
          <a:p>
            <a:pPr>
              <a:lnSpc>
                <a:spcPct val="80000"/>
              </a:lnSpc>
              <a:buClr>
                <a:srgbClr val="000000"/>
              </a:buClr>
              <a:buFont typeface="Arial" panose="020B0604020202020204" pitchFamily="34" charset="0"/>
              <a:buNone/>
            </a:pPr>
            <a:r>
              <a:rPr lang="en-US" altLang="en-US" sz="2000" b="1"/>
              <a:t>Bellman–Ford algorithm</a:t>
            </a:r>
            <a:endParaRPr lang="en-US" altLang="en-US" sz="2000" b="1"/>
          </a:p>
          <a:p>
            <a:pPr>
              <a:lnSpc>
                <a:spcPct val="80000"/>
              </a:lnSpc>
              <a:buClr>
                <a:srgbClr val="000000"/>
              </a:buClr>
              <a:buFont typeface="Arial" panose="020B0604020202020204" pitchFamily="34" charset="0"/>
              <a:buNone/>
            </a:pPr>
            <a:endParaRPr lang="en-US" altLang="en-US" sz="2000" b="1"/>
          </a:p>
          <a:p>
            <a:pPr>
              <a:lnSpc>
                <a:spcPct val="80000"/>
              </a:lnSpc>
              <a:buClr>
                <a:srgbClr val="000000"/>
              </a:buClr>
              <a:buFontTx/>
              <a:buNone/>
            </a:pPr>
            <a:endParaRPr lang="en-GB" altLang="en-US" sz="2000" dirty="0"/>
          </a:p>
        </p:txBody>
      </p:sp>
      <p:pic>
        <p:nvPicPr>
          <p:cNvPr id="5" name="Picture 5" descr="bellma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7566991" y="2057401"/>
            <a:ext cx="2586037" cy="31153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Policies (1)</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1538287" y="1825625"/>
            <a:ext cx="9400069" cy="4351338"/>
          </a:xfrm>
          <a:prstGeom prst="rect">
            <a:avLst/>
          </a:prstGeom>
        </p:spPr>
      </p:pic>
      <p:sp>
        <p:nvSpPr>
          <p:cNvPr id="5" name="文本框 4"/>
          <p:cNvSpPr txBox="1"/>
          <p:nvPr/>
        </p:nvSpPr>
        <p:spPr>
          <a:xfrm>
            <a:off x="4155440" y="634365"/>
            <a:ext cx="5715000" cy="922020"/>
          </a:xfrm>
          <a:prstGeom prst="rect">
            <a:avLst/>
          </a:prstGeom>
          <a:noFill/>
        </p:spPr>
        <p:txBody>
          <a:bodyPr wrap="square" rtlCol="0">
            <a:spAutoFit/>
          </a:bodyPr>
          <a:p>
            <a:r>
              <a:rPr lang="zh-CN" altLang="en-US"/>
              <a:t>p is a state transition probability matrix中</a:t>
            </a:r>
            <a:r>
              <a:rPr lang="en-US" altLang="zh-CN"/>
              <a:t>p</a:t>
            </a:r>
            <a:r>
              <a:rPr lang="zh-CN" altLang="en-US"/>
              <a:t>是什么</a:t>
            </a:r>
            <a:endParaRPr lang="zh-CN" altLang="en-US"/>
          </a:p>
          <a:p>
            <a:endParaRPr lang="zh-CN" altLang="en-US"/>
          </a:p>
          <a:p>
            <a:r>
              <a:rPr lang="zh-CN" altLang="en-US"/>
              <a:t>P就是状态转移矩阵。已知的 给定的。</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Policies (2)</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1967680" y="1825625"/>
            <a:ext cx="8256639" cy="4351338"/>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Function</a:t>
            </a:r>
            <a:endParaRPr lang="en-US" dirty="0"/>
          </a:p>
        </p:txBody>
      </p:sp>
      <p:pic>
        <p:nvPicPr>
          <p:cNvPr id="4" name="Content Placeholder 3"/>
          <p:cNvPicPr>
            <a:picLocks noGrp="1" noChangeAspect="1"/>
          </p:cNvPicPr>
          <p:nvPr>
            <p:ph idx="1"/>
          </p:nvPr>
        </p:nvPicPr>
        <p:blipFill>
          <a:blip r:embed="rId1"/>
          <a:stretch>
            <a:fillRect/>
          </a:stretch>
        </p:blipFill>
        <p:spPr>
          <a:xfrm>
            <a:off x="1922135" y="1690688"/>
            <a:ext cx="8347729" cy="4756467"/>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Expectation Equation</a:t>
            </a:r>
            <a:endParaRPr lang="en-US" dirty="0"/>
          </a:p>
        </p:txBody>
      </p:sp>
      <p:pic>
        <p:nvPicPr>
          <p:cNvPr id="4" name="Content Placeholder 3"/>
          <p:cNvPicPr>
            <a:picLocks noGrp="1" noChangeAspect="1"/>
          </p:cNvPicPr>
          <p:nvPr>
            <p:ph idx="1"/>
          </p:nvPr>
        </p:nvPicPr>
        <p:blipFill>
          <a:blip r:embed="rId1"/>
          <a:stretch>
            <a:fillRect/>
          </a:stretch>
        </p:blipFill>
        <p:spPr>
          <a:xfrm>
            <a:off x="1407023" y="1690688"/>
            <a:ext cx="9377953" cy="4435792"/>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Expectation Equation for Vπ</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3508226" y="1825625"/>
            <a:ext cx="5175547" cy="4351338"/>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Expectation Equation for qπ</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3340551" y="1825626"/>
            <a:ext cx="5510897" cy="4351337"/>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Expectation Equation for vπ (2)</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3205162" y="1825625"/>
            <a:ext cx="5935421" cy="4351338"/>
          </a:xfrm>
          <a:prstGeom prst="rect">
            <a:avLst/>
          </a:prstGeom>
        </p:spPr>
      </p:pic>
      <p:sp>
        <p:nvSpPr>
          <p:cNvPr id="5" name="文本框 4"/>
          <p:cNvSpPr txBox="1"/>
          <p:nvPr/>
        </p:nvSpPr>
        <p:spPr>
          <a:xfrm>
            <a:off x="895350" y="4091940"/>
            <a:ext cx="2780030" cy="645160"/>
          </a:xfrm>
          <a:prstGeom prst="rect">
            <a:avLst/>
          </a:prstGeom>
          <a:noFill/>
        </p:spPr>
        <p:txBody>
          <a:bodyPr wrap="square" rtlCol="0">
            <a:spAutoFit/>
          </a:bodyPr>
          <a:p>
            <a:r>
              <a:rPr lang="zh-CN" altLang="en-US"/>
              <a:t>便于代码实现</a:t>
            </a:r>
            <a:endParaRPr lang="zh-CN" altLang="en-US"/>
          </a:p>
          <a:p>
            <a:r>
              <a:rPr lang="zh-CN" altLang="en-US"/>
              <a:t>递归的实现</a:t>
            </a:r>
            <a:endParaRPr lang="zh-CN" altLang="en-US"/>
          </a:p>
        </p:txBody>
      </p:sp>
      <p:sp>
        <p:nvSpPr>
          <p:cNvPr id="6" name="文本框 5"/>
          <p:cNvSpPr txBox="1"/>
          <p:nvPr/>
        </p:nvSpPr>
        <p:spPr>
          <a:xfrm>
            <a:off x="3204845" y="2483485"/>
            <a:ext cx="2131060" cy="368300"/>
          </a:xfrm>
          <a:prstGeom prst="rect">
            <a:avLst/>
          </a:prstGeom>
          <a:noFill/>
        </p:spPr>
        <p:txBody>
          <a:bodyPr wrap="square" rtlCol="0">
            <a:spAutoFit/>
          </a:bodyPr>
          <a:p>
            <a:r>
              <a:rPr lang="zh-CN" altLang="en-US"/>
              <a:t>贝尔曼方程二阶</a:t>
            </a:r>
            <a:endParaRPr lang="zh-CN" altLang="en-US"/>
          </a:p>
        </p:txBody>
      </p:sp>
      <p:sp>
        <p:nvSpPr>
          <p:cNvPr id="7" name="文本框 6"/>
          <p:cNvSpPr txBox="1"/>
          <p:nvPr/>
        </p:nvSpPr>
        <p:spPr>
          <a:xfrm>
            <a:off x="5904865" y="6166485"/>
            <a:ext cx="3753485" cy="368300"/>
          </a:xfrm>
          <a:prstGeom prst="rect">
            <a:avLst/>
          </a:prstGeom>
          <a:noFill/>
        </p:spPr>
        <p:txBody>
          <a:bodyPr wrap="square" rtlCol="0">
            <a:spAutoFit/>
          </a:bodyPr>
          <a:p>
            <a:r>
              <a:rPr lang="zh-CN" altLang="en-US"/>
              <a:t>立即回报               将来回报</a:t>
            </a:r>
            <a:endParaRPr lang="zh-CN" altLang="en-US"/>
          </a:p>
        </p:txBody>
      </p:sp>
      <p:sp>
        <p:nvSpPr>
          <p:cNvPr id="8" name="文本框 7"/>
          <p:cNvSpPr txBox="1"/>
          <p:nvPr/>
        </p:nvSpPr>
        <p:spPr>
          <a:xfrm>
            <a:off x="9178925" y="4119880"/>
            <a:ext cx="2793365" cy="645160"/>
          </a:xfrm>
          <a:prstGeom prst="rect">
            <a:avLst/>
          </a:prstGeom>
          <a:noFill/>
        </p:spPr>
        <p:txBody>
          <a:bodyPr wrap="square" rtlCol="0">
            <a:spAutoFit/>
          </a:bodyPr>
          <a:p>
            <a:r>
              <a:rPr lang="zh-CN" altLang="en-US"/>
              <a:t>这里的各种形式，就是各种action 都考虑一遍。</a:t>
            </a:r>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Expectation Equation for qπ (2)</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2535333" y="1825626"/>
            <a:ext cx="7121334" cy="4351337"/>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Value Function</a:t>
            </a:r>
            <a:endParaRPr lang="en-US" dirty="0"/>
          </a:p>
        </p:txBody>
      </p:sp>
      <p:sp>
        <p:nvSpPr>
          <p:cNvPr id="3" name="Content Placeholder 2"/>
          <p:cNvSpPr>
            <a:spLocks noGrp="1"/>
          </p:cNvSpPr>
          <p:nvPr>
            <p:ph idx="1"/>
          </p:nvPr>
        </p:nvSpPr>
        <p:spPr>
          <a:xfrm>
            <a:off x="838199" y="5688466"/>
            <a:ext cx="10515600" cy="1169534"/>
          </a:xfrm>
        </p:spPr>
        <p:txBody>
          <a:bodyPr>
            <a:normAutofit fontScale="92500" lnSpcReduction="20000"/>
          </a:bodyPr>
          <a:lstStyle/>
          <a:p>
            <a:r>
              <a:rPr lang="en-US" dirty="0"/>
              <a:t>The optimal value function specifies the best possible performance in the MDP</a:t>
            </a:r>
            <a:endParaRPr lang="en-US" dirty="0"/>
          </a:p>
          <a:p>
            <a:r>
              <a:rPr lang="en-US" dirty="0"/>
              <a:t>An MDP is “solved” when we know the optimal value q*</a:t>
            </a:r>
            <a:endParaRPr lang="en-US" dirty="0"/>
          </a:p>
        </p:txBody>
      </p:sp>
      <p:pic>
        <p:nvPicPr>
          <p:cNvPr id="4" name="Picture 3"/>
          <p:cNvPicPr>
            <a:picLocks noChangeAspect="1"/>
          </p:cNvPicPr>
          <p:nvPr/>
        </p:nvPicPr>
        <p:blipFill>
          <a:blip r:embed="rId1"/>
          <a:stretch>
            <a:fillRect/>
          </a:stretch>
        </p:blipFill>
        <p:spPr>
          <a:xfrm>
            <a:off x="1986983" y="1393894"/>
            <a:ext cx="8218033" cy="4070212"/>
          </a:xfrm>
          <a:prstGeom prst="rect">
            <a:avLst/>
          </a:prstGeom>
        </p:spPr>
      </p:pic>
      <p:sp>
        <p:nvSpPr>
          <p:cNvPr id="5" name="文本框 4"/>
          <p:cNvSpPr txBox="1"/>
          <p:nvPr/>
        </p:nvSpPr>
        <p:spPr>
          <a:xfrm>
            <a:off x="6680835" y="606425"/>
            <a:ext cx="4614545" cy="368300"/>
          </a:xfrm>
          <a:prstGeom prst="rect">
            <a:avLst/>
          </a:prstGeom>
          <a:noFill/>
        </p:spPr>
        <p:txBody>
          <a:bodyPr wrap="square" rtlCol="0">
            <a:spAutoFit/>
          </a:bodyPr>
          <a:p>
            <a:r>
              <a:rPr lang="zh-CN" altLang="en-US"/>
              <a:t>最终是为了解马尔可夫过程方程</a:t>
            </a:r>
            <a:endParaRPr lang="zh-CN" altLang="en-US"/>
          </a:p>
        </p:txBody>
      </p:sp>
      <p:sp>
        <p:nvSpPr>
          <p:cNvPr id="6" name="文本框 5"/>
          <p:cNvSpPr txBox="1"/>
          <p:nvPr/>
        </p:nvSpPr>
        <p:spPr>
          <a:xfrm>
            <a:off x="2999105" y="2892425"/>
            <a:ext cx="2030730" cy="368300"/>
          </a:xfrm>
          <a:prstGeom prst="rect">
            <a:avLst/>
          </a:prstGeom>
          <a:noFill/>
        </p:spPr>
        <p:txBody>
          <a:bodyPr wrap="square" rtlCol="0">
            <a:spAutoFit/>
          </a:bodyPr>
          <a:p>
            <a:r>
              <a:rPr lang="zh-CN" altLang="en-US"/>
              <a:t>最优的状态函数</a:t>
            </a:r>
            <a:endParaRPr lang="zh-CN" altLang="en-US"/>
          </a:p>
        </p:txBody>
      </p:sp>
      <p:sp>
        <p:nvSpPr>
          <p:cNvPr id="7" name="文本框 6"/>
          <p:cNvSpPr txBox="1"/>
          <p:nvPr/>
        </p:nvSpPr>
        <p:spPr>
          <a:xfrm>
            <a:off x="2999740" y="4642485"/>
            <a:ext cx="1649095" cy="368300"/>
          </a:xfrm>
          <a:prstGeom prst="rect">
            <a:avLst/>
          </a:prstGeom>
          <a:noFill/>
        </p:spPr>
        <p:txBody>
          <a:bodyPr wrap="square" rtlCol="0">
            <a:spAutoFit/>
          </a:bodyPr>
          <a:p>
            <a:r>
              <a:rPr lang="zh-CN" altLang="en-US"/>
              <a:t>最优的</a:t>
            </a:r>
            <a:r>
              <a:rPr lang="en-US" altLang="zh-CN"/>
              <a:t>q</a:t>
            </a:r>
            <a:r>
              <a:rPr lang="zh-CN" altLang="en-US"/>
              <a:t>函数</a:t>
            </a:r>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Optimal Value Function for Student MDP</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3248436" y="1758951"/>
            <a:ext cx="5695127" cy="4733924"/>
          </a:xfrm>
          <a:prstGeom prst="rect">
            <a:avLst/>
          </a:prstGeom>
        </p:spPr>
      </p:pic>
      <p:sp>
        <p:nvSpPr>
          <p:cNvPr id="5" name="文本框 4"/>
          <p:cNvSpPr txBox="1"/>
          <p:nvPr/>
        </p:nvSpPr>
        <p:spPr>
          <a:xfrm>
            <a:off x="6525895" y="3942080"/>
            <a:ext cx="1834515" cy="368300"/>
          </a:xfrm>
          <a:prstGeom prst="rect">
            <a:avLst/>
          </a:prstGeom>
          <a:noFill/>
        </p:spPr>
        <p:txBody>
          <a:bodyPr wrap="square" rtlCol="0">
            <a:spAutoFit/>
          </a:bodyPr>
          <a:p>
            <a:r>
              <a:rPr lang="zh-CN" altLang="en-US"/>
              <a:t>立即回报</a:t>
            </a:r>
            <a:r>
              <a:rPr lang="en-US" altLang="zh-CN"/>
              <a:t>-2</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RL Foundation</a:t>
            </a:r>
            <a:endParaRPr lang="en-US" dirty="0"/>
          </a:p>
        </p:txBody>
      </p:sp>
      <p:sp>
        <p:nvSpPr>
          <p:cNvPr id="3" name="Content Placeholder 2"/>
          <p:cNvSpPr>
            <a:spLocks noGrp="1"/>
          </p:cNvSpPr>
          <p:nvPr>
            <p:ph idx="1"/>
          </p:nvPr>
        </p:nvSpPr>
        <p:spPr/>
        <p:txBody>
          <a:bodyPr/>
          <a:lstStyle/>
          <a:p>
            <a:endParaRPr lang="en-US"/>
          </a:p>
        </p:txBody>
      </p:sp>
      <p:pic>
        <p:nvPicPr>
          <p:cNvPr id="4" name="Picture 162" descr="300px-AAMarkov">
            <a:hlinkClick r:id="rId1" tooltip="Andrey Andreyevich Markov"/>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2496" y="1527175"/>
            <a:ext cx="2984500" cy="3892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163"/>
          <p:cNvSpPr txBox="1">
            <a:spLocks noChangeArrowheads="1"/>
          </p:cNvSpPr>
          <p:nvPr/>
        </p:nvSpPr>
        <p:spPr bwMode="auto">
          <a:xfrm>
            <a:off x="2111674" y="2014585"/>
            <a:ext cx="30957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t>“Markov chain”</a:t>
            </a:r>
            <a:endParaRPr lang="en-US" altLang="en-US" sz="2800" b="1"/>
          </a:p>
        </p:txBody>
      </p:sp>
      <p:sp>
        <p:nvSpPr>
          <p:cNvPr id="6" name="Text Box 164"/>
          <p:cNvSpPr txBox="1">
            <a:spLocks noChangeArrowheads="1"/>
          </p:cNvSpPr>
          <p:nvPr/>
        </p:nvSpPr>
        <p:spPr bwMode="auto">
          <a:xfrm>
            <a:off x="6990246" y="5576888"/>
            <a:ext cx="34290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t>Andrey Markov</a:t>
            </a:r>
            <a:endParaRPr lang="en-US" altLang="en-US" b="1"/>
          </a:p>
          <a:p>
            <a:pPr algn="ctr"/>
            <a:r>
              <a:rPr lang="en-US" altLang="en-US" b="1"/>
              <a:t>(</a:t>
            </a:r>
            <a:r>
              <a:rPr lang="ru-RU" altLang="en-US" b="1"/>
              <a:t>Андрей Андреевич Марков</a:t>
            </a:r>
            <a:r>
              <a:rPr lang="en-US" altLang="en-US" b="1"/>
              <a:t>)</a:t>
            </a:r>
            <a:endParaRPr lang="en-US" altLang="en-US" b="1"/>
          </a:p>
          <a:p>
            <a:pPr algn="ctr"/>
            <a:r>
              <a:rPr lang="en-US" altLang="en-US" b="1"/>
              <a:t>1856 – 1922</a:t>
            </a:r>
            <a:endParaRPr lang="en-US" altLang="en-US" b="1"/>
          </a:p>
        </p:txBody>
      </p:sp>
      <p:sp>
        <p:nvSpPr>
          <p:cNvPr id="7" name="Rectangle 6"/>
          <p:cNvSpPr/>
          <p:nvPr/>
        </p:nvSpPr>
        <p:spPr>
          <a:xfrm>
            <a:off x="2111674" y="3048202"/>
            <a:ext cx="4572000" cy="3046988"/>
          </a:xfrm>
          <a:prstGeom prst="rect">
            <a:avLst/>
          </a:prstGeom>
        </p:spPr>
        <p:txBody>
          <a:bodyPr>
            <a:spAutoFit/>
          </a:bodyPr>
          <a:lstStyle/>
          <a:p>
            <a:r>
              <a:rPr lang="en-US" sz="2400">
                <a:solidFill>
                  <a:srgbClr val="222222"/>
                </a:solidFill>
                <a:latin typeface="Arial" panose="020B0604020202020204" pitchFamily="34" charset="0"/>
              </a:rPr>
              <a:t>Russian mathematician best known for his work on stochastic processes. </a:t>
            </a:r>
            <a:endParaRPr lang="en-US" sz="2400">
              <a:solidFill>
                <a:srgbClr val="222222"/>
              </a:solidFill>
              <a:latin typeface="Arial" panose="020B0604020202020204" pitchFamily="34" charset="0"/>
            </a:endParaRPr>
          </a:p>
          <a:p>
            <a:endParaRPr lang="en-US" sz="2400">
              <a:solidFill>
                <a:srgbClr val="222222"/>
              </a:solidFill>
              <a:latin typeface="Arial" panose="020B0604020202020204" pitchFamily="34" charset="0"/>
            </a:endParaRPr>
          </a:p>
          <a:p>
            <a:r>
              <a:rPr lang="en-US" sz="2400">
                <a:solidFill>
                  <a:srgbClr val="222222"/>
                </a:solidFill>
                <a:latin typeface="Arial" panose="020B0604020202020204" pitchFamily="34" charset="0"/>
              </a:rPr>
              <a:t>A primary subject of his research later became known as Markov chains and Markov processes. </a:t>
            </a:r>
            <a:endParaRPr lang="en-US" sz="24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Optimal Action-Value Function for Student MDP</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1"/>
          <a:stretch>
            <a:fillRect/>
          </a:stretch>
        </p:blipFill>
        <p:spPr>
          <a:xfrm>
            <a:off x="3250312" y="1825625"/>
            <a:ext cx="5691376" cy="4762825"/>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Policy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1538287" y="1690688"/>
            <a:ext cx="8830567" cy="5167312"/>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an Optimal Policy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1084751" y="2043339"/>
            <a:ext cx="10022497" cy="3530146"/>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Optimal Policy for Student MDP</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2917711" y="1690688"/>
            <a:ext cx="6356577" cy="4879141"/>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Optimality Equation for v∗</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1"/>
          <a:stretch>
            <a:fillRect/>
          </a:stretch>
        </p:blipFill>
        <p:spPr>
          <a:xfrm>
            <a:off x="1925215" y="1825625"/>
            <a:ext cx="8341570" cy="4351338"/>
          </a:xfrm>
          <a:prstGeom prst="rect">
            <a:avLst/>
          </a:prstGeom>
        </p:spPr>
      </p:pic>
      <p:sp>
        <p:nvSpPr>
          <p:cNvPr id="5" name="文本框 4"/>
          <p:cNvSpPr txBox="1"/>
          <p:nvPr/>
        </p:nvSpPr>
        <p:spPr>
          <a:xfrm>
            <a:off x="9194165" y="2115820"/>
            <a:ext cx="2482850" cy="4246245"/>
          </a:xfrm>
          <a:prstGeom prst="rect">
            <a:avLst/>
          </a:prstGeom>
          <a:noFill/>
        </p:spPr>
        <p:txBody>
          <a:bodyPr wrap="square" rtlCol="0">
            <a:spAutoFit/>
          </a:bodyPr>
          <a:p>
            <a:r>
              <a:rPr lang="zh-CN" altLang="en-US"/>
              <a:t>这里的各种形式，就是各种action 都考虑一遍</a:t>
            </a:r>
            <a:endParaRPr lang="zh-CN" altLang="en-US"/>
          </a:p>
          <a:p>
            <a:endParaRPr lang="zh-CN" altLang="en-US"/>
          </a:p>
          <a:p>
            <a:r>
              <a:rPr lang="zh-CN" altLang="en-US"/>
              <a:t>q是一个action 确定的，v是所有action都看</a:t>
            </a:r>
            <a:endParaRPr lang="zh-CN" altLang="en-US"/>
          </a:p>
          <a:p>
            <a:endParaRPr lang="zh-CN" altLang="en-US"/>
          </a:p>
          <a:p>
            <a:r>
              <a:rPr lang="zh-CN" altLang="en-US"/>
              <a:t>一个action</a:t>
            </a:r>
            <a:endParaRPr lang="zh-CN" altLang="en-US"/>
          </a:p>
          <a:p>
            <a:r>
              <a:rPr lang="zh-CN" altLang="en-US"/>
              <a:t>多个 状态</a:t>
            </a:r>
            <a:endParaRPr lang="zh-CN" altLang="en-US"/>
          </a:p>
          <a:p>
            <a:endParaRPr lang="zh-CN" altLang="en-US"/>
          </a:p>
          <a:p>
            <a:r>
              <a:rPr lang="zh-CN" altLang="en-US"/>
              <a:t>左边和右边各一个 state。 都是由一个action来的。</a:t>
            </a:r>
            <a:endParaRPr lang="zh-CN" altLang="en-US"/>
          </a:p>
          <a:p>
            <a:endParaRPr lang="zh-CN" altLang="en-US"/>
          </a:p>
          <a:p>
            <a:r>
              <a:rPr lang="zh-CN" altLang="en-US"/>
              <a:t>看求V*</a:t>
            </a:r>
            <a:endParaRPr lang="zh-CN" altLang="en-US"/>
          </a:p>
          <a:p>
            <a:r>
              <a:rPr lang="zh-CN" altLang="en-US"/>
              <a:t>遍历所有action</a:t>
            </a:r>
            <a:endParaRPr lang="zh-CN" altLang="en-US"/>
          </a:p>
        </p:txBody>
      </p:sp>
      <p:sp>
        <p:nvSpPr>
          <p:cNvPr id="6" name="文本框 5"/>
          <p:cNvSpPr txBox="1"/>
          <p:nvPr/>
        </p:nvSpPr>
        <p:spPr>
          <a:xfrm>
            <a:off x="1047115" y="2738755"/>
            <a:ext cx="2794635" cy="2584450"/>
          </a:xfrm>
          <a:prstGeom prst="rect">
            <a:avLst/>
          </a:prstGeom>
          <a:noFill/>
        </p:spPr>
        <p:txBody>
          <a:bodyPr wrap="square" rtlCol="0">
            <a:spAutoFit/>
          </a:bodyPr>
          <a:p>
            <a:r>
              <a:rPr lang="zh-CN" altLang="en-US"/>
              <a:t>从白点到两个黑点</a:t>
            </a:r>
            <a:endParaRPr lang="zh-CN" altLang="en-US"/>
          </a:p>
          <a:p>
            <a:endParaRPr lang="zh-CN" altLang="en-US"/>
          </a:p>
          <a:p>
            <a:r>
              <a:rPr lang="zh-CN" altLang="en-US"/>
              <a:t>要比较这两个黑点的值大小，如：</a:t>
            </a:r>
            <a:endParaRPr lang="zh-CN" altLang="en-US"/>
          </a:p>
          <a:p>
            <a:r>
              <a:rPr lang="zh-CN" altLang="en-US"/>
              <a:t>左边黑点为</a:t>
            </a:r>
            <a:r>
              <a:rPr lang="en-US" altLang="zh-CN"/>
              <a:t>max q*</a:t>
            </a:r>
            <a:r>
              <a:rPr lang="zh-CN" altLang="en-US"/>
              <a:t>（</a:t>
            </a:r>
            <a:r>
              <a:rPr lang="en-US" altLang="zh-CN"/>
              <a:t>s, a1</a:t>
            </a:r>
            <a:r>
              <a:rPr lang="zh-CN" altLang="en-US"/>
              <a:t>）</a:t>
            </a:r>
            <a:endParaRPr lang="zh-CN" altLang="en-US"/>
          </a:p>
          <a:p>
            <a:r>
              <a:rPr lang="zh-CN" altLang="en-US"/>
              <a:t>右边黑点为</a:t>
            </a:r>
            <a:r>
              <a:rPr lang="en-US" altLang="zh-CN">
                <a:sym typeface="+mn-ea"/>
              </a:rPr>
              <a:t>max q*</a:t>
            </a:r>
            <a:r>
              <a:rPr lang="zh-CN" altLang="en-US">
                <a:sym typeface="+mn-ea"/>
              </a:rPr>
              <a:t>（</a:t>
            </a:r>
            <a:r>
              <a:rPr lang="en-US" altLang="zh-CN">
                <a:sym typeface="+mn-ea"/>
              </a:rPr>
              <a:t>s, a2</a:t>
            </a:r>
            <a:r>
              <a:rPr lang="zh-CN" altLang="en-US">
                <a:sym typeface="+mn-ea"/>
              </a:rPr>
              <a:t>）</a:t>
            </a:r>
            <a:endParaRPr lang="zh-CN" altLang="en-US">
              <a:sym typeface="+mn-ea"/>
            </a:endParaRPr>
          </a:p>
          <a:p>
            <a:endParaRPr lang="zh-CN" altLang="en-US"/>
          </a:p>
          <a:p>
            <a:r>
              <a:rPr lang="zh-CN" altLang="en-US"/>
              <a:t>然后比较</a:t>
            </a:r>
            <a:r>
              <a:rPr lang="en-US" altLang="zh-CN"/>
              <a:t>a1 , a2</a:t>
            </a:r>
            <a:r>
              <a:rPr lang="zh-CN" altLang="en-US"/>
              <a:t>。（意思为选择最优）</a:t>
            </a:r>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Optimality Equation for Q∗</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3238108" y="1825625"/>
            <a:ext cx="5715783" cy="466725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Optimality Equation for V∗ (2)</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3496724" y="1825625"/>
            <a:ext cx="5198551" cy="4486275"/>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Optimality Equation for Q∗ (2)</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3168418" y="1825625"/>
            <a:ext cx="5855164" cy="4486275"/>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Bellman Optimality Equation in Student MDP</a:t>
            </a:r>
            <a:endParaRPr lang="en-US" dirty="0"/>
          </a:p>
        </p:txBody>
      </p:sp>
      <p:pic>
        <p:nvPicPr>
          <p:cNvPr id="4" name="Content Placeholder 3"/>
          <p:cNvPicPr>
            <a:picLocks noGrp="1" noChangeAspect="1"/>
          </p:cNvPicPr>
          <p:nvPr>
            <p:ph idx="1"/>
          </p:nvPr>
        </p:nvPicPr>
        <p:blipFill>
          <a:blip r:embed="rId1"/>
          <a:stretch>
            <a:fillRect/>
          </a:stretch>
        </p:blipFill>
        <p:spPr>
          <a:xfrm>
            <a:off x="3077381" y="1690688"/>
            <a:ext cx="6037237" cy="4993141"/>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the Bellman Optimality Equation</a:t>
            </a:r>
            <a:endParaRPr lang="en-US" dirty="0"/>
          </a:p>
        </p:txBody>
      </p:sp>
      <p:sp>
        <p:nvSpPr>
          <p:cNvPr id="3" name="Content Placeholder 2"/>
          <p:cNvSpPr>
            <a:spLocks noGrp="1"/>
          </p:cNvSpPr>
          <p:nvPr>
            <p:ph idx="1"/>
          </p:nvPr>
        </p:nvSpPr>
        <p:spPr/>
        <p:txBody>
          <a:bodyPr/>
          <a:lstStyle/>
          <a:p>
            <a:r>
              <a:rPr lang="en-US" dirty="0"/>
              <a:t>Bellman Optimality Equation is non-linear </a:t>
            </a:r>
            <a:endParaRPr lang="en-US" dirty="0"/>
          </a:p>
          <a:p>
            <a:r>
              <a:rPr lang="en-US" dirty="0"/>
              <a:t>No closed form solution (in general) </a:t>
            </a:r>
            <a:endParaRPr lang="en-US" dirty="0"/>
          </a:p>
          <a:p>
            <a:r>
              <a:rPr lang="en-US" dirty="0"/>
              <a:t>Many iterative solution methods </a:t>
            </a:r>
            <a:endParaRPr lang="en-US" dirty="0"/>
          </a:p>
          <a:p>
            <a:pPr lvl="1"/>
            <a:r>
              <a:rPr lang="en-US" dirty="0"/>
              <a:t>Value Iteration</a:t>
            </a:r>
            <a:endParaRPr lang="en-US" dirty="0"/>
          </a:p>
          <a:p>
            <a:pPr lvl="1"/>
            <a:r>
              <a:rPr lang="en-US" dirty="0"/>
              <a:t>Policy Iteration </a:t>
            </a:r>
            <a:endParaRPr lang="en-US" dirty="0"/>
          </a:p>
          <a:p>
            <a:pPr lvl="1"/>
            <a:r>
              <a:rPr lang="en-US" dirty="0"/>
              <a:t>Q-learning </a:t>
            </a:r>
            <a:endParaRPr lang="en-US" dirty="0"/>
          </a:p>
          <a:p>
            <a:pPr lvl="1"/>
            <a:r>
              <a:rPr lang="en-US" dirty="0" err="1"/>
              <a:t>Sarsa</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Branches of Machine Learning</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3353006" y="1990309"/>
            <a:ext cx="4205066" cy="390690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 with other fields</a:t>
            </a:r>
            <a:endParaRPr lang="en-US" dirty="0"/>
          </a:p>
        </p:txBody>
      </p:sp>
      <p:sp>
        <p:nvSpPr>
          <p:cNvPr id="3" name="Content Placeholder 2"/>
          <p:cNvSpPr>
            <a:spLocks noGrp="1"/>
          </p:cNvSpPr>
          <p:nvPr>
            <p:ph idx="1"/>
          </p:nvPr>
        </p:nvSpPr>
        <p:spPr/>
        <p:txBody>
          <a:bodyPr/>
          <a:lstStyle/>
          <a:p>
            <a:endParaRPr lang="en-US"/>
          </a:p>
        </p:txBody>
      </p:sp>
      <p:sp>
        <p:nvSpPr>
          <p:cNvPr id="4" name="object 9"/>
          <p:cNvSpPr/>
          <p:nvPr/>
        </p:nvSpPr>
        <p:spPr>
          <a:xfrm>
            <a:off x="3191619" y="2716612"/>
            <a:ext cx="2869855" cy="2845114"/>
          </a:xfrm>
          <a:prstGeom prst="rect">
            <a:avLst/>
          </a:prstGeom>
          <a:blipFill>
            <a:blip r:embed="rId1" cstate="print"/>
            <a:stretch>
              <a:fillRect/>
            </a:stretch>
          </a:blipFill>
        </p:spPr>
        <p:txBody>
          <a:bodyPr wrap="square" lIns="0" tIns="0" rIns="0" bIns="0" rtlCol="0"/>
          <a:lstStyle/>
          <a:p>
            <a:endParaRPr sz="3565"/>
          </a:p>
        </p:txBody>
      </p:sp>
      <p:sp>
        <p:nvSpPr>
          <p:cNvPr id="5" name="object 10"/>
          <p:cNvSpPr/>
          <p:nvPr/>
        </p:nvSpPr>
        <p:spPr>
          <a:xfrm>
            <a:off x="3145243" y="1447800"/>
            <a:ext cx="2944076" cy="2906966"/>
          </a:xfrm>
          <a:prstGeom prst="rect">
            <a:avLst/>
          </a:prstGeom>
          <a:blipFill>
            <a:blip r:embed="rId2" cstate="print"/>
            <a:stretch>
              <a:fillRect/>
            </a:stretch>
          </a:blipFill>
        </p:spPr>
        <p:txBody>
          <a:bodyPr wrap="square" lIns="0" tIns="0" rIns="0" bIns="0" rtlCol="0"/>
          <a:lstStyle/>
          <a:p>
            <a:endParaRPr sz="3565"/>
          </a:p>
        </p:txBody>
      </p:sp>
      <p:sp>
        <p:nvSpPr>
          <p:cNvPr id="6" name="object 11"/>
          <p:cNvSpPr/>
          <p:nvPr/>
        </p:nvSpPr>
        <p:spPr>
          <a:xfrm>
            <a:off x="4266269" y="2045101"/>
            <a:ext cx="2944076" cy="2906966"/>
          </a:xfrm>
          <a:prstGeom prst="rect">
            <a:avLst/>
          </a:prstGeom>
          <a:blipFill>
            <a:blip r:embed="rId3" cstate="print"/>
            <a:stretch>
              <a:fillRect/>
            </a:stretch>
          </a:blipFill>
        </p:spPr>
        <p:txBody>
          <a:bodyPr wrap="square" lIns="0" tIns="0" rIns="0" bIns="0" rtlCol="0"/>
          <a:lstStyle/>
          <a:p>
            <a:endParaRPr sz="3565"/>
          </a:p>
        </p:txBody>
      </p:sp>
      <p:sp>
        <p:nvSpPr>
          <p:cNvPr id="7" name="object 12"/>
          <p:cNvSpPr/>
          <p:nvPr/>
        </p:nvSpPr>
        <p:spPr>
          <a:xfrm>
            <a:off x="4266269" y="3298363"/>
            <a:ext cx="2944076" cy="2906966"/>
          </a:xfrm>
          <a:prstGeom prst="rect">
            <a:avLst/>
          </a:prstGeom>
          <a:blipFill>
            <a:blip r:embed="rId4" cstate="print"/>
            <a:stretch>
              <a:fillRect/>
            </a:stretch>
          </a:blipFill>
        </p:spPr>
        <p:txBody>
          <a:bodyPr wrap="square" lIns="0" tIns="0" rIns="0" bIns="0" rtlCol="0"/>
          <a:lstStyle/>
          <a:p>
            <a:endParaRPr sz="3565"/>
          </a:p>
        </p:txBody>
      </p:sp>
      <p:sp>
        <p:nvSpPr>
          <p:cNvPr id="8" name="object 13"/>
          <p:cNvSpPr/>
          <p:nvPr/>
        </p:nvSpPr>
        <p:spPr>
          <a:xfrm>
            <a:off x="3154509" y="3895665"/>
            <a:ext cx="2944076" cy="2768634"/>
          </a:xfrm>
          <a:prstGeom prst="rect">
            <a:avLst/>
          </a:prstGeom>
          <a:blipFill>
            <a:blip r:embed="rId5" cstate="print"/>
            <a:stretch>
              <a:fillRect/>
            </a:stretch>
          </a:blipFill>
        </p:spPr>
        <p:txBody>
          <a:bodyPr wrap="square" lIns="0" tIns="0" rIns="0" bIns="0" rtlCol="0"/>
          <a:lstStyle/>
          <a:p>
            <a:endParaRPr sz="3565"/>
          </a:p>
        </p:txBody>
      </p:sp>
      <p:sp>
        <p:nvSpPr>
          <p:cNvPr id="9" name="object 14"/>
          <p:cNvSpPr/>
          <p:nvPr/>
        </p:nvSpPr>
        <p:spPr>
          <a:xfrm>
            <a:off x="2042749" y="3298363"/>
            <a:ext cx="2944076" cy="2906966"/>
          </a:xfrm>
          <a:prstGeom prst="rect">
            <a:avLst/>
          </a:prstGeom>
          <a:blipFill>
            <a:blip r:embed="rId4" cstate="print"/>
            <a:stretch>
              <a:fillRect/>
            </a:stretch>
          </a:blipFill>
        </p:spPr>
        <p:txBody>
          <a:bodyPr wrap="square" lIns="0" tIns="0" rIns="0" bIns="0" rtlCol="0"/>
          <a:lstStyle/>
          <a:p>
            <a:endParaRPr sz="3565"/>
          </a:p>
        </p:txBody>
      </p:sp>
      <p:sp>
        <p:nvSpPr>
          <p:cNvPr id="10" name="object 15"/>
          <p:cNvSpPr/>
          <p:nvPr/>
        </p:nvSpPr>
        <p:spPr>
          <a:xfrm>
            <a:off x="2042749" y="2045101"/>
            <a:ext cx="2944076" cy="2906966"/>
          </a:xfrm>
          <a:prstGeom prst="rect">
            <a:avLst/>
          </a:prstGeom>
          <a:blipFill>
            <a:blip r:embed="rId3" cstate="print"/>
            <a:stretch>
              <a:fillRect/>
            </a:stretch>
          </a:blipFill>
        </p:spPr>
        <p:txBody>
          <a:bodyPr wrap="square" lIns="0" tIns="0" rIns="0" bIns="0" rtlCol="0"/>
          <a:lstStyle/>
          <a:p>
            <a:endParaRPr sz="3565"/>
          </a:p>
        </p:txBody>
      </p:sp>
      <p:sp>
        <p:nvSpPr>
          <p:cNvPr id="11" name="object 16"/>
          <p:cNvSpPr/>
          <p:nvPr/>
        </p:nvSpPr>
        <p:spPr>
          <a:xfrm>
            <a:off x="3291316" y="2779186"/>
            <a:ext cx="2667699" cy="2623657"/>
          </a:xfrm>
          <a:custGeom>
            <a:avLst/>
            <a:gdLst/>
            <a:ahLst/>
            <a:cxnLst/>
            <a:rect l="l" t="t" r="r" b="b"/>
            <a:pathLst>
              <a:path w="1346200" h="1323975">
                <a:moveTo>
                  <a:pt x="695491" y="0"/>
                </a:moveTo>
                <a:lnTo>
                  <a:pt x="650541" y="0"/>
                </a:lnTo>
                <a:lnTo>
                  <a:pt x="605671" y="2932"/>
                </a:lnTo>
                <a:lnTo>
                  <a:pt x="561043" y="8797"/>
                </a:lnTo>
                <a:lnTo>
                  <a:pt x="516818" y="17594"/>
                </a:lnTo>
                <a:lnTo>
                  <a:pt x="473157" y="29324"/>
                </a:lnTo>
                <a:lnTo>
                  <a:pt x="430221" y="43986"/>
                </a:lnTo>
                <a:lnTo>
                  <a:pt x="388171" y="61581"/>
                </a:lnTo>
                <a:lnTo>
                  <a:pt x="347169" y="82108"/>
                </a:lnTo>
                <a:lnTo>
                  <a:pt x="307376" y="105568"/>
                </a:lnTo>
                <a:lnTo>
                  <a:pt x="268952" y="131960"/>
                </a:lnTo>
                <a:lnTo>
                  <a:pt x="232059" y="161284"/>
                </a:lnTo>
                <a:lnTo>
                  <a:pt x="196859" y="193541"/>
                </a:lnTo>
                <a:lnTo>
                  <a:pt x="164049" y="228149"/>
                </a:lnTo>
                <a:lnTo>
                  <a:pt x="134222" y="264420"/>
                </a:lnTo>
                <a:lnTo>
                  <a:pt x="107377" y="302196"/>
                </a:lnTo>
                <a:lnTo>
                  <a:pt x="83515" y="341319"/>
                </a:lnTo>
                <a:lnTo>
                  <a:pt x="62636" y="381630"/>
                </a:lnTo>
                <a:lnTo>
                  <a:pt x="44740" y="422970"/>
                </a:lnTo>
                <a:lnTo>
                  <a:pt x="29827" y="465183"/>
                </a:lnTo>
                <a:lnTo>
                  <a:pt x="17896" y="508108"/>
                </a:lnTo>
                <a:lnTo>
                  <a:pt x="8948" y="551588"/>
                </a:lnTo>
                <a:lnTo>
                  <a:pt x="2982" y="595463"/>
                </a:lnTo>
                <a:lnTo>
                  <a:pt x="0" y="639577"/>
                </a:lnTo>
                <a:lnTo>
                  <a:pt x="0" y="683770"/>
                </a:lnTo>
                <a:lnTo>
                  <a:pt x="2982" y="727883"/>
                </a:lnTo>
                <a:lnTo>
                  <a:pt x="8948" y="771759"/>
                </a:lnTo>
                <a:lnTo>
                  <a:pt x="17896" y="815239"/>
                </a:lnTo>
                <a:lnTo>
                  <a:pt x="29827" y="858164"/>
                </a:lnTo>
                <a:lnTo>
                  <a:pt x="44740" y="900376"/>
                </a:lnTo>
                <a:lnTo>
                  <a:pt x="62636" y="941717"/>
                </a:lnTo>
                <a:lnTo>
                  <a:pt x="83515" y="982028"/>
                </a:lnTo>
                <a:lnTo>
                  <a:pt x="107377" y="1021151"/>
                </a:lnTo>
                <a:lnTo>
                  <a:pt x="134222" y="1058927"/>
                </a:lnTo>
                <a:lnTo>
                  <a:pt x="164049" y="1095198"/>
                </a:lnTo>
                <a:lnTo>
                  <a:pt x="196859" y="1129806"/>
                </a:lnTo>
                <a:lnTo>
                  <a:pt x="232059" y="1162063"/>
                </a:lnTo>
                <a:lnTo>
                  <a:pt x="268952" y="1191387"/>
                </a:lnTo>
                <a:lnTo>
                  <a:pt x="307376" y="1217779"/>
                </a:lnTo>
                <a:lnTo>
                  <a:pt x="347169" y="1241239"/>
                </a:lnTo>
                <a:lnTo>
                  <a:pt x="388171" y="1261766"/>
                </a:lnTo>
                <a:lnTo>
                  <a:pt x="430221" y="1279361"/>
                </a:lnTo>
                <a:lnTo>
                  <a:pt x="473157" y="1294023"/>
                </a:lnTo>
                <a:lnTo>
                  <a:pt x="516818" y="1305753"/>
                </a:lnTo>
                <a:lnTo>
                  <a:pt x="561043" y="1314550"/>
                </a:lnTo>
                <a:lnTo>
                  <a:pt x="605671" y="1320415"/>
                </a:lnTo>
                <a:lnTo>
                  <a:pt x="650541" y="1323347"/>
                </a:lnTo>
                <a:lnTo>
                  <a:pt x="695491" y="1323347"/>
                </a:lnTo>
                <a:lnTo>
                  <a:pt x="740361" y="1320415"/>
                </a:lnTo>
                <a:lnTo>
                  <a:pt x="784989" y="1314550"/>
                </a:lnTo>
                <a:lnTo>
                  <a:pt x="829214" y="1305753"/>
                </a:lnTo>
                <a:lnTo>
                  <a:pt x="872875" y="1294023"/>
                </a:lnTo>
                <a:lnTo>
                  <a:pt x="915811" y="1279361"/>
                </a:lnTo>
                <a:lnTo>
                  <a:pt x="957860" y="1261766"/>
                </a:lnTo>
                <a:lnTo>
                  <a:pt x="998862" y="1241239"/>
                </a:lnTo>
                <a:lnTo>
                  <a:pt x="1038656" y="1217779"/>
                </a:lnTo>
                <a:lnTo>
                  <a:pt x="1077080" y="1191387"/>
                </a:lnTo>
                <a:lnTo>
                  <a:pt x="1113972" y="1162063"/>
                </a:lnTo>
                <a:lnTo>
                  <a:pt x="1149173" y="1129806"/>
                </a:lnTo>
                <a:lnTo>
                  <a:pt x="1181983" y="1095198"/>
                </a:lnTo>
                <a:lnTo>
                  <a:pt x="1211810" y="1058927"/>
                </a:lnTo>
                <a:lnTo>
                  <a:pt x="1238654" y="1021151"/>
                </a:lnTo>
                <a:lnTo>
                  <a:pt x="1262516" y="982028"/>
                </a:lnTo>
                <a:lnTo>
                  <a:pt x="1283395" y="941717"/>
                </a:lnTo>
                <a:lnTo>
                  <a:pt x="1301291" y="900376"/>
                </a:lnTo>
                <a:lnTo>
                  <a:pt x="1316205" y="858164"/>
                </a:lnTo>
                <a:lnTo>
                  <a:pt x="1328135" y="815239"/>
                </a:lnTo>
                <a:lnTo>
                  <a:pt x="1337084" y="771759"/>
                </a:lnTo>
                <a:lnTo>
                  <a:pt x="1343049" y="727883"/>
                </a:lnTo>
                <a:lnTo>
                  <a:pt x="1346032" y="683770"/>
                </a:lnTo>
                <a:lnTo>
                  <a:pt x="1346032" y="639577"/>
                </a:lnTo>
                <a:lnTo>
                  <a:pt x="1343049" y="595463"/>
                </a:lnTo>
                <a:lnTo>
                  <a:pt x="1337084" y="551588"/>
                </a:lnTo>
                <a:lnTo>
                  <a:pt x="1328135" y="508108"/>
                </a:lnTo>
                <a:lnTo>
                  <a:pt x="1316205" y="465183"/>
                </a:lnTo>
                <a:lnTo>
                  <a:pt x="1301291" y="422970"/>
                </a:lnTo>
                <a:lnTo>
                  <a:pt x="1283395" y="381630"/>
                </a:lnTo>
                <a:lnTo>
                  <a:pt x="1262516" y="341319"/>
                </a:lnTo>
                <a:lnTo>
                  <a:pt x="1238654" y="302196"/>
                </a:lnTo>
                <a:lnTo>
                  <a:pt x="1211810" y="264420"/>
                </a:lnTo>
                <a:lnTo>
                  <a:pt x="1181983" y="228149"/>
                </a:lnTo>
                <a:lnTo>
                  <a:pt x="1149173" y="193541"/>
                </a:lnTo>
                <a:lnTo>
                  <a:pt x="1113972" y="161284"/>
                </a:lnTo>
                <a:lnTo>
                  <a:pt x="1077080" y="131960"/>
                </a:lnTo>
                <a:lnTo>
                  <a:pt x="1038656" y="105568"/>
                </a:lnTo>
                <a:lnTo>
                  <a:pt x="998862" y="82108"/>
                </a:lnTo>
                <a:lnTo>
                  <a:pt x="957860" y="61581"/>
                </a:lnTo>
                <a:lnTo>
                  <a:pt x="915811" y="43986"/>
                </a:lnTo>
                <a:lnTo>
                  <a:pt x="872875" y="29324"/>
                </a:lnTo>
                <a:lnTo>
                  <a:pt x="829214" y="17594"/>
                </a:lnTo>
                <a:lnTo>
                  <a:pt x="784989" y="8797"/>
                </a:lnTo>
                <a:lnTo>
                  <a:pt x="740361" y="2932"/>
                </a:lnTo>
                <a:lnTo>
                  <a:pt x="695491" y="0"/>
                </a:lnTo>
                <a:close/>
              </a:path>
            </a:pathLst>
          </a:custGeom>
          <a:solidFill>
            <a:srgbClr val="D6D6D6"/>
          </a:solidFill>
        </p:spPr>
        <p:txBody>
          <a:bodyPr wrap="square" lIns="0" tIns="0" rIns="0" bIns="0" rtlCol="0"/>
          <a:lstStyle/>
          <a:p>
            <a:endParaRPr sz="3565"/>
          </a:p>
        </p:txBody>
      </p:sp>
      <p:sp>
        <p:nvSpPr>
          <p:cNvPr id="12" name="object 17"/>
          <p:cNvSpPr/>
          <p:nvPr/>
        </p:nvSpPr>
        <p:spPr>
          <a:xfrm>
            <a:off x="3291316" y="2779186"/>
            <a:ext cx="2667699" cy="2623657"/>
          </a:xfrm>
          <a:custGeom>
            <a:avLst/>
            <a:gdLst/>
            <a:ahLst/>
            <a:cxnLst/>
            <a:rect l="l" t="t" r="r" b="b"/>
            <a:pathLst>
              <a:path w="1346200" h="1323975">
                <a:moveTo>
                  <a:pt x="1149173" y="193541"/>
                </a:moveTo>
                <a:lnTo>
                  <a:pt x="1181983" y="228149"/>
                </a:lnTo>
                <a:lnTo>
                  <a:pt x="1211810" y="264420"/>
                </a:lnTo>
                <a:lnTo>
                  <a:pt x="1238654" y="302196"/>
                </a:lnTo>
                <a:lnTo>
                  <a:pt x="1262516" y="341319"/>
                </a:lnTo>
                <a:lnTo>
                  <a:pt x="1283395" y="381630"/>
                </a:lnTo>
                <a:lnTo>
                  <a:pt x="1301291" y="422970"/>
                </a:lnTo>
                <a:lnTo>
                  <a:pt x="1316205" y="465183"/>
                </a:lnTo>
                <a:lnTo>
                  <a:pt x="1328135" y="508108"/>
                </a:lnTo>
                <a:lnTo>
                  <a:pt x="1337084" y="551588"/>
                </a:lnTo>
                <a:lnTo>
                  <a:pt x="1343049" y="595463"/>
                </a:lnTo>
                <a:lnTo>
                  <a:pt x="1346032" y="639577"/>
                </a:lnTo>
                <a:lnTo>
                  <a:pt x="1346032" y="683770"/>
                </a:lnTo>
                <a:lnTo>
                  <a:pt x="1343049" y="727883"/>
                </a:lnTo>
                <a:lnTo>
                  <a:pt x="1337084" y="771759"/>
                </a:lnTo>
                <a:lnTo>
                  <a:pt x="1328135" y="815239"/>
                </a:lnTo>
                <a:lnTo>
                  <a:pt x="1316205" y="858164"/>
                </a:lnTo>
                <a:lnTo>
                  <a:pt x="1301291" y="900376"/>
                </a:lnTo>
                <a:lnTo>
                  <a:pt x="1283395" y="941717"/>
                </a:lnTo>
                <a:lnTo>
                  <a:pt x="1262516" y="982028"/>
                </a:lnTo>
                <a:lnTo>
                  <a:pt x="1238654" y="1021151"/>
                </a:lnTo>
                <a:lnTo>
                  <a:pt x="1211810" y="1058927"/>
                </a:lnTo>
                <a:lnTo>
                  <a:pt x="1181983" y="1095198"/>
                </a:lnTo>
                <a:lnTo>
                  <a:pt x="1149173" y="1129806"/>
                </a:lnTo>
                <a:lnTo>
                  <a:pt x="1113972" y="1162063"/>
                </a:lnTo>
                <a:lnTo>
                  <a:pt x="1077080" y="1191387"/>
                </a:lnTo>
                <a:lnTo>
                  <a:pt x="1038656" y="1217779"/>
                </a:lnTo>
                <a:lnTo>
                  <a:pt x="998862" y="1241239"/>
                </a:lnTo>
                <a:lnTo>
                  <a:pt x="957860" y="1261766"/>
                </a:lnTo>
                <a:lnTo>
                  <a:pt x="915811" y="1279361"/>
                </a:lnTo>
                <a:lnTo>
                  <a:pt x="872875" y="1294023"/>
                </a:lnTo>
                <a:lnTo>
                  <a:pt x="829214" y="1305753"/>
                </a:lnTo>
                <a:lnTo>
                  <a:pt x="784989" y="1314550"/>
                </a:lnTo>
                <a:lnTo>
                  <a:pt x="740361" y="1320415"/>
                </a:lnTo>
                <a:lnTo>
                  <a:pt x="695491" y="1323347"/>
                </a:lnTo>
                <a:lnTo>
                  <a:pt x="650541" y="1323347"/>
                </a:lnTo>
                <a:lnTo>
                  <a:pt x="605671" y="1320415"/>
                </a:lnTo>
                <a:lnTo>
                  <a:pt x="561043" y="1314550"/>
                </a:lnTo>
                <a:lnTo>
                  <a:pt x="516818" y="1305753"/>
                </a:lnTo>
                <a:lnTo>
                  <a:pt x="473157" y="1294023"/>
                </a:lnTo>
                <a:lnTo>
                  <a:pt x="430221" y="1279361"/>
                </a:lnTo>
                <a:lnTo>
                  <a:pt x="388171" y="1261766"/>
                </a:lnTo>
                <a:lnTo>
                  <a:pt x="347169" y="1241239"/>
                </a:lnTo>
                <a:lnTo>
                  <a:pt x="307376" y="1217779"/>
                </a:lnTo>
                <a:lnTo>
                  <a:pt x="268952" y="1191387"/>
                </a:lnTo>
                <a:lnTo>
                  <a:pt x="232059" y="1162063"/>
                </a:lnTo>
                <a:lnTo>
                  <a:pt x="196858" y="1129806"/>
                </a:lnTo>
                <a:lnTo>
                  <a:pt x="164049" y="1095198"/>
                </a:lnTo>
                <a:lnTo>
                  <a:pt x="134222" y="1058927"/>
                </a:lnTo>
                <a:lnTo>
                  <a:pt x="107377" y="1021151"/>
                </a:lnTo>
                <a:lnTo>
                  <a:pt x="83515" y="982028"/>
                </a:lnTo>
                <a:lnTo>
                  <a:pt x="62636" y="941717"/>
                </a:lnTo>
                <a:lnTo>
                  <a:pt x="44740" y="900376"/>
                </a:lnTo>
                <a:lnTo>
                  <a:pt x="29827" y="858164"/>
                </a:lnTo>
                <a:lnTo>
                  <a:pt x="17896" y="815239"/>
                </a:lnTo>
                <a:lnTo>
                  <a:pt x="8948" y="771759"/>
                </a:lnTo>
                <a:lnTo>
                  <a:pt x="2982" y="727883"/>
                </a:lnTo>
                <a:lnTo>
                  <a:pt x="0" y="683770"/>
                </a:lnTo>
                <a:lnTo>
                  <a:pt x="0" y="639577"/>
                </a:lnTo>
                <a:lnTo>
                  <a:pt x="2982" y="595463"/>
                </a:lnTo>
                <a:lnTo>
                  <a:pt x="8948" y="551588"/>
                </a:lnTo>
                <a:lnTo>
                  <a:pt x="17896" y="508108"/>
                </a:lnTo>
                <a:lnTo>
                  <a:pt x="29827" y="465183"/>
                </a:lnTo>
                <a:lnTo>
                  <a:pt x="44740" y="422970"/>
                </a:lnTo>
                <a:lnTo>
                  <a:pt x="62636" y="381630"/>
                </a:lnTo>
                <a:lnTo>
                  <a:pt x="83515" y="341319"/>
                </a:lnTo>
                <a:lnTo>
                  <a:pt x="107377" y="302196"/>
                </a:lnTo>
                <a:lnTo>
                  <a:pt x="134222" y="264420"/>
                </a:lnTo>
                <a:lnTo>
                  <a:pt x="164049" y="228149"/>
                </a:lnTo>
                <a:lnTo>
                  <a:pt x="196858" y="193541"/>
                </a:lnTo>
                <a:lnTo>
                  <a:pt x="232059" y="161284"/>
                </a:lnTo>
                <a:lnTo>
                  <a:pt x="268952" y="131960"/>
                </a:lnTo>
                <a:lnTo>
                  <a:pt x="307376" y="105568"/>
                </a:lnTo>
                <a:lnTo>
                  <a:pt x="347169" y="82108"/>
                </a:lnTo>
                <a:lnTo>
                  <a:pt x="388171" y="61581"/>
                </a:lnTo>
                <a:lnTo>
                  <a:pt x="430221" y="43986"/>
                </a:lnTo>
                <a:lnTo>
                  <a:pt x="473157" y="29324"/>
                </a:lnTo>
                <a:lnTo>
                  <a:pt x="516818" y="17594"/>
                </a:lnTo>
                <a:lnTo>
                  <a:pt x="561043" y="8797"/>
                </a:lnTo>
                <a:lnTo>
                  <a:pt x="605671" y="2932"/>
                </a:lnTo>
                <a:lnTo>
                  <a:pt x="650541" y="0"/>
                </a:lnTo>
                <a:lnTo>
                  <a:pt x="695491" y="0"/>
                </a:lnTo>
                <a:lnTo>
                  <a:pt x="740361" y="2932"/>
                </a:lnTo>
                <a:lnTo>
                  <a:pt x="784989" y="8797"/>
                </a:lnTo>
                <a:lnTo>
                  <a:pt x="829214" y="17594"/>
                </a:lnTo>
                <a:lnTo>
                  <a:pt x="872875" y="29324"/>
                </a:lnTo>
                <a:lnTo>
                  <a:pt x="915811" y="43986"/>
                </a:lnTo>
                <a:lnTo>
                  <a:pt x="957860" y="61581"/>
                </a:lnTo>
                <a:lnTo>
                  <a:pt x="998862" y="82108"/>
                </a:lnTo>
                <a:lnTo>
                  <a:pt x="1038656" y="105568"/>
                </a:lnTo>
                <a:lnTo>
                  <a:pt x="1077080" y="131960"/>
                </a:lnTo>
                <a:lnTo>
                  <a:pt x="1113972" y="161284"/>
                </a:lnTo>
                <a:lnTo>
                  <a:pt x="1149173" y="193541"/>
                </a:lnTo>
              </a:path>
            </a:pathLst>
          </a:custGeom>
          <a:ln w="12484">
            <a:solidFill>
              <a:srgbClr val="9A9A9A"/>
            </a:solidFill>
          </a:ln>
        </p:spPr>
        <p:txBody>
          <a:bodyPr wrap="square" lIns="0" tIns="0" rIns="0" bIns="0" rtlCol="0"/>
          <a:lstStyle/>
          <a:p>
            <a:endParaRPr sz="3565"/>
          </a:p>
        </p:txBody>
      </p:sp>
      <p:sp>
        <p:nvSpPr>
          <p:cNvPr id="13" name="object 18"/>
          <p:cNvSpPr/>
          <p:nvPr/>
        </p:nvSpPr>
        <p:spPr>
          <a:xfrm>
            <a:off x="3282052" y="1535118"/>
            <a:ext cx="2667699" cy="2623657"/>
          </a:xfrm>
          <a:custGeom>
            <a:avLst/>
            <a:gdLst/>
            <a:ahLst/>
            <a:cxnLst/>
            <a:rect l="l" t="t" r="r" b="b"/>
            <a:pathLst>
              <a:path w="1346200" h="1323975">
                <a:moveTo>
                  <a:pt x="1149173" y="193541"/>
                </a:moveTo>
                <a:lnTo>
                  <a:pt x="1181983" y="228149"/>
                </a:lnTo>
                <a:lnTo>
                  <a:pt x="1211810" y="264420"/>
                </a:lnTo>
                <a:lnTo>
                  <a:pt x="1238654" y="302196"/>
                </a:lnTo>
                <a:lnTo>
                  <a:pt x="1262516" y="341319"/>
                </a:lnTo>
                <a:lnTo>
                  <a:pt x="1283395" y="381630"/>
                </a:lnTo>
                <a:lnTo>
                  <a:pt x="1301291" y="422971"/>
                </a:lnTo>
                <a:lnTo>
                  <a:pt x="1316205" y="465183"/>
                </a:lnTo>
                <a:lnTo>
                  <a:pt x="1328136" y="508108"/>
                </a:lnTo>
                <a:lnTo>
                  <a:pt x="1337084" y="551588"/>
                </a:lnTo>
                <a:lnTo>
                  <a:pt x="1343049" y="595464"/>
                </a:lnTo>
                <a:lnTo>
                  <a:pt x="1346032" y="639577"/>
                </a:lnTo>
                <a:lnTo>
                  <a:pt x="1346032" y="683770"/>
                </a:lnTo>
                <a:lnTo>
                  <a:pt x="1343049" y="727883"/>
                </a:lnTo>
                <a:lnTo>
                  <a:pt x="1337084" y="771759"/>
                </a:lnTo>
                <a:lnTo>
                  <a:pt x="1328136" y="815239"/>
                </a:lnTo>
                <a:lnTo>
                  <a:pt x="1316205" y="858164"/>
                </a:lnTo>
                <a:lnTo>
                  <a:pt x="1301291" y="900376"/>
                </a:lnTo>
                <a:lnTo>
                  <a:pt x="1283395" y="941717"/>
                </a:lnTo>
                <a:lnTo>
                  <a:pt x="1262516" y="982028"/>
                </a:lnTo>
                <a:lnTo>
                  <a:pt x="1238654" y="1021151"/>
                </a:lnTo>
                <a:lnTo>
                  <a:pt x="1211810" y="1058927"/>
                </a:lnTo>
                <a:lnTo>
                  <a:pt x="1181983" y="1095198"/>
                </a:lnTo>
                <a:lnTo>
                  <a:pt x="1149173" y="1129805"/>
                </a:lnTo>
                <a:lnTo>
                  <a:pt x="1113972" y="1162062"/>
                </a:lnTo>
                <a:lnTo>
                  <a:pt x="1077079" y="1191387"/>
                </a:lnTo>
                <a:lnTo>
                  <a:pt x="1038656" y="1217779"/>
                </a:lnTo>
                <a:lnTo>
                  <a:pt x="998862" y="1241239"/>
                </a:lnTo>
                <a:lnTo>
                  <a:pt x="957860" y="1261766"/>
                </a:lnTo>
                <a:lnTo>
                  <a:pt x="915810" y="1279360"/>
                </a:lnTo>
                <a:lnTo>
                  <a:pt x="872875" y="1294023"/>
                </a:lnTo>
                <a:lnTo>
                  <a:pt x="829214" y="1305752"/>
                </a:lnTo>
                <a:lnTo>
                  <a:pt x="784988" y="1314550"/>
                </a:lnTo>
                <a:lnTo>
                  <a:pt x="740361" y="1320415"/>
                </a:lnTo>
                <a:lnTo>
                  <a:pt x="695491" y="1323347"/>
                </a:lnTo>
                <a:lnTo>
                  <a:pt x="650541" y="1323347"/>
                </a:lnTo>
                <a:lnTo>
                  <a:pt x="605671" y="1320415"/>
                </a:lnTo>
                <a:lnTo>
                  <a:pt x="561043" y="1314550"/>
                </a:lnTo>
                <a:lnTo>
                  <a:pt x="516818" y="1305752"/>
                </a:lnTo>
                <a:lnTo>
                  <a:pt x="473157" y="1294023"/>
                </a:lnTo>
                <a:lnTo>
                  <a:pt x="430221" y="1279360"/>
                </a:lnTo>
                <a:lnTo>
                  <a:pt x="388172" y="1261766"/>
                </a:lnTo>
                <a:lnTo>
                  <a:pt x="347170" y="1241239"/>
                </a:lnTo>
                <a:lnTo>
                  <a:pt x="307376" y="1217779"/>
                </a:lnTo>
                <a:lnTo>
                  <a:pt x="268952" y="1191387"/>
                </a:lnTo>
                <a:lnTo>
                  <a:pt x="232060" y="1162062"/>
                </a:lnTo>
                <a:lnTo>
                  <a:pt x="196859" y="1129805"/>
                </a:lnTo>
                <a:lnTo>
                  <a:pt x="164049" y="1095198"/>
                </a:lnTo>
                <a:lnTo>
                  <a:pt x="134222" y="1058927"/>
                </a:lnTo>
                <a:lnTo>
                  <a:pt x="107377" y="1021151"/>
                </a:lnTo>
                <a:lnTo>
                  <a:pt x="83516" y="982028"/>
                </a:lnTo>
                <a:lnTo>
                  <a:pt x="62637" y="941717"/>
                </a:lnTo>
                <a:lnTo>
                  <a:pt x="44740" y="900376"/>
                </a:lnTo>
                <a:lnTo>
                  <a:pt x="29827" y="858164"/>
                </a:lnTo>
                <a:lnTo>
                  <a:pt x="17896" y="815239"/>
                </a:lnTo>
                <a:lnTo>
                  <a:pt x="8948" y="771759"/>
                </a:lnTo>
                <a:lnTo>
                  <a:pt x="2982" y="727883"/>
                </a:lnTo>
                <a:lnTo>
                  <a:pt x="0" y="683770"/>
                </a:lnTo>
                <a:lnTo>
                  <a:pt x="0" y="639577"/>
                </a:lnTo>
                <a:lnTo>
                  <a:pt x="2982" y="595464"/>
                </a:lnTo>
                <a:lnTo>
                  <a:pt x="8948" y="551588"/>
                </a:lnTo>
                <a:lnTo>
                  <a:pt x="17896" y="508108"/>
                </a:lnTo>
                <a:lnTo>
                  <a:pt x="29827" y="465183"/>
                </a:lnTo>
                <a:lnTo>
                  <a:pt x="44740" y="422971"/>
                </a:lnTo>
                <a:lnTo>
                  <a:pt x="62637" y="381630"/>
                </a:lnTo>
                <a:lnTo>
                  <a:pt x="83516" y="341319"/>
                </a:lnTo>
                <a:lnTo>
                  <a:pt x="107377" y="302196"/>
                </a:lnTo>
                <a:lnTo>
                  <a:pt x="134222" y="264420"/>
                </a:lnTo>
                <a:lnTo>
                  <a:pt x="164049" y="228149"/>
                </a:lnTo>
                <a:lnTo>
                  <a:pt x="196859" y="193541"/>
                </a:lnTo>
                <a:lnTo>
                  <a:pt x="232060" y="161284"/>
                </a:lnTo>
                <a:lnTo>
                  <a:pt x="268952" y="131960"/>
                </a:lnTo>
                <a:lnTo>
                  <a:pt x="307376" y="105568"/>
                </a:lnTo>
                <a:lnTo>
                  <a:pt x="347170" y="82108"/>
                </a:lnTo>
                <a:lnTo>
                  <a:pt x="388172" y="61581"/>
                </a:lnTo>
                <a:lnTo>
                  <a:pt x="430221" y="43986"/>
                </a:lnTo>
                <a:lnTo>
                  <a:pt x="473157" y="29324"/>
                </a:lnTo>
                <a:lnTo>
                  <a:pt x="516818" y="17594"/>
                </a:lnTo>
                <a:lnTo>
                  <a:pt x="561043" y="8797"/>
                </a:lnTo>
                <a:lnTo>
                  <a:pt x="605671" y="2932"/>
                </a:lnTo>
                <a:lnTo>
                  <a:pt x="650541" y="0"/>
                </a:lnTo>
                <a:lnTo>
                  <a:pt x="695491" y="0"/>
                </a:lnTo>
                <a:lnTo>
                  <a:pt x="740361" y="2932"/>
                </a:lnTo>
                <a:lnTo>
                  <a:pt x="784988" y="8797"/>
                </a:lnTo>
                <a:lnTo>
                  <a:pt x="829214" y="17594"/>
                </a:lnTo>
                <a:lnTo>
                  <a:pt x="872875" y="29324"/>
                </a:lnTo>
                <a:lnTo>
                  <a:pt x="915810" y="43986"/>
                </a:lnTo>
                <a:lnTo>
                  <a:pt x="957860" y="61581"/>
                </a:lnTo>
                <a:lnTo>
                  <a:pt x="998862" y="82108"/>
                </a:lnTo>
                <a:lnTo>
                  <a:pt x="1038656" y="105568"/>
                </a:lnTo>
                <a:lnTo>
                  <a:pt x="1077079" y="131960"/>
                </a:lnTo>
                <a:lnTo>
                  <a:pt x="1113972" y="161284"/>
                </a:lnTo>
                <a:lnTo>
                  <a:pt x="1149173" y="193541"/>
                </a:lnTo>
              </a:path>
            </a:pathLst>
          </a:custGeom>
          <a:ln w="12484">
            <a:solidFill>
              <a:srgbClr val="9A9A9A"/>
            </a:solidFill>
          </a:ln>
        </p:spPr>
        <p:txBody>
          <a:bodyPr wrap="square" lIns="0" tIns="0" rIns="0" bIns="0" rtlCol="0"/>
          <a:lstStyle/>
          <a:p>
            <a:endParaRPr sz="3565"/>
          </a:p>
        </p:txBody>
      </p:sp>
      <p:sp>
        <p:nvSpPr>
          <p:cNvPr id="14" name="object 19"/>
          <p:cNvSpPr/>
          <p:nvPr/>
        </p:nvSpPr>
        <p:spPr>
          <a:xfrm>
            <a:off x="4403078" y="2132417"/>
            <a:ext cx="2667699" cy="2623657"/>
          </a:xfrm>
          <a:custGeom>
            <a:avLst/>
            <a:gdLst/>
            <a:ahLst/>
            <a:cxnLst/>
            <a:rect l="l" t="t" r="r" b="b"/>
            <a:pathLst>
              <a:path w="1346200" h="1323975">
                <a:moveTo>
                  <a:pt x="1149173" y="193541"/>
                </a:moveTo>
                <a:lnTo>
                  <a:pt x="1181982" y="228149"/>
                </a:lnTo>
                <a:lnTo>
                  <a:pt x="1211809" y="264420"/>
                </a:lnTo>
                <a:lnTo>
                  <a:pt x="1238654" y="302196"/>
                </a:lnTo>
                <a:lnTo>
                  <a:pt x="1262515" y="341319"/>
                </a:lnTo>
                <a:lnTo>
                  <a:pt x="1283394" y="381630"/>
                </a:lnTo>
                <a:lnTo>
                  <a:pt x="1301291" y="422970"/>
                </a:lnTo>
                <a:lnTo>
                  <a:pt x="1316204" y="465183"/>
                </a:lnTo>
                <a:lnTo>
                  <a:pt x="1328135" y="508108"/>
                </a:lnTo>
                <a:lnTo>
                  <a:pt x="1337083" y="551588"/>
                </a:lnTo>
                <a:lnTo>
                  <a:pt x="1343048" y="595463"/>
                </a:lnTo>
                <a:lnTo>
                  <a:pt x="1346031" y="639577"/>
                </a:lnTo>
                <a:lnTo>
                  <a:pt x="1346031" y="683770"/>
                </a:lnTo>
                <a:lnTo>
                  <a:pt x="1343048" y="727883"/>
                </a:lnTo>
                <a:lnTo>
                  <a:pt x="1337083" y="771759"/>
                </a:lnTo>
                <a:lnTo>
                  <a:pt x="1328135" y="815239"/>
                </a:lnTo>
                <a:lnTo>
                  <a:pt x="1316204" y="858164"/>
                </a:lnTo>
                <a:lnTo>
                  <a:pt x="1301291" y="900376"/>
                </a:lnTo>
                <a:lnTo>
                  <a:pt x="1283394" y="941717"/>
                </a:lnTo>
                <a:lnTo>
                  <a:pt x="1262515" y="982028"/>
                </a:lnTo>
                <a:lnTo>
                  <a:pt x="1238654" y="1021151"/>
                </a:lnTo>
                <a:lnTo>
                  <a:pt x="1211809" y="1058927"/>
                </a:lnTo>
                <a:lnTo>
                  <a:pt x="1181982" y="1095198"/>
                </a:lnTo>
                <a:lnTo>
                  <a:pt x="1149173" y="1129806"/>
                </a:lnTo>
                <a:lnTo>
                  <a:pt x="1113972" y="1162063"/>
                </a:lnTo>
                <a:lnTo>
                  <a:pt x="1077079" y="1191387"/>
                </a:lnTo>
                <a:lnTo>
                  <a:pt x="1038655" y="1217779"/>
                </a:lnTo>
                <a:lnTo>
                  <a:pt x="998862" y="1241238"/>
                </a:lnTo>
                <a:lnTo>
                  <a:pt x="957860" y="1261766"/>
                </a:lnTo>
                <a:lnTo>
                  <a:pt x="915810" y="1279360"/>
                </a:lnTo>
                <a:lnTo>
                  <a:pt x="872874" y="1294022"/>
                </a:lnTo>
                <a:lnTo>
                  <a:pt x="829213" y="1305752"/>
                </a:lnTo>
                <a:lnTo>
                  <a:pt x="784988" y="1314550"/>
                </a:lnTo>
                <a:lnTo>
                  <a:pt x="740360" y="1320414"/>
                </a:lnTo>
                <a:lnTo>
                  <a:pt x="695490" y="1323347"/>
                </a:lnTo>
                <a:lnTo>
                  <a:pt x="650540" y="1323347"/>
                </a:lnTo>
                <a:lnTo>
                  <a:pt x="605671" y="1320414"/>
                </a:lnTo>
                <a:lnTo>
                  <a:pt x="561043" y="1314550"/>
                </a:lnTo>
                <a:lnTo>
                  <a:pt x="516818" y="1305752"/>
                </a:lnTo>
                <a:lnTo>
                  <a:pt x="473156" y="1294022"/>
                </a:lnTo>
                <a:lnTo>
                  <a:pt x="430221" y="1279360"/>
                </a:lnTo>
                <a:lnTo>
                  <a:pt x="388171" y="1261766"/>
                </a:lnTo>
                <a:lnTo>
                  <a:pt x="347169" y="1241238"/>
                </a:lnTo>
                <a:lnTo>
                  <a:pt x="307375" y="1217779"/>
                </a:lnTo>
                <a:lnTo>
                  <a:pt x="268952" y="1191387"/>
                </a:lnTo>
                <a:lnTo>
                  <a:pt x="232059" y="1162063"/>
                </a:lnTo>
                <a:lnTo>
                  <a:pt x="196858" y="1129806"/>
                </a:lnTo>
                <a:lnTo>
                  <a:pt x="164048" y="1095198"/>
                </a:lnTo>
                <a:lnTo>
                  <a:pt x="134221" y="1058927"/>
                </a:lnTo>
                <a:lnTo>
                  <a:pt x="107377" y="1021151"/>
                </a:lnTo>
                <a:lnTo>
                  <a:pt x="83515" y="982028"/>
                </a:lnTo>
                <a:lnTo>
                  <a:pt x="62636" y="941717"/>
                </a:lnTo>
                <a:lnTo>
                  <a:pt x="44740" y="900376"/>
                </a:lnTo>
                <a:lnTo>
                  <a:pt x="29827" y="858164"/>
                </a:lnTo>
                <a:lnTo>
                  <a:pt x="17896" y="815239"/>
                </a:lnTo>
                <a:lnTo>
                  <a:pt x="8948" y="771759"/>
                </a:lnTo>
                <a:lnTo>
                  <a:pt x="2982" y="727883"/>
                </a:lnTo>
                <a:lnTo>
                  <a:pt x="0" y="683770"/>
                </a:lnTo>
                <a:lnTo>
                  <a:pt x="0" y="639577"/>
                </a:lnTo>
                <a:lnTo>
                  <a:pt x="2982" y="595463"/>
                </a:lnTo>
                <a:lnTo>
                  <a:pt x="8948" y="551588"/>
                </a:lnTo>
                <a:lnTo>
                  <a:pt x="17896" y="508108"/>
                </a:lnTo>
                <a:lnTo>
                  <a:pt x="29827" y="465183"/>
                </a:lnTo>
                <a:lnTo>
                  <a:pt x="44740" y="422970"/>
                </a:lnTo>
                <a:lnTo>
                  <a:pt x="62636" y="381630"/>
                </a:lnTo>
                <a:lnTo>
                  <a:pt x="83515" y="341319"/>
                </a:lnTo>
                <a:lnTo>
                  <a:pt x="107377" y="302196"/>
                </a:lnTo>
                <a:lnTo>
                  <a:pt x="134221" y="264420"/>
                </a:lnTo>
                <a:lnTo>
                  <a:pt x="164048" y="228149"/>
                </a:lnTo>
                <a:lnTo>
                  <a:pt x="196858" y="193541"/>
                </a:lnTo>
                <a:lnTo>
                  <a:pt x="232059" y="161284"/>
                </a:lnTo>
                <a:lnTo>
                  <a:pt x="268952" y="131960"/>
                </a:lnTo>
                <a:lnTo>
                  <a:pt x="307375" y="105568"/>
                </a:lnTo>
                <a:lnTo>
                  <a:pt x="347169" y="82108"/>
                </a:lnTo>
                <a:lnTo>
                  <a:pt x="388171" y="61581"/>
                </a:lnTo>
                <a:lnTo>
                  <a:pt x="430221" y="43986"/>
                </a:lnTo>
                <a:lnTo>
                  <a:pt x="473156" y="29324"/>
                </a:lnTo>
                <a:lnTo>
                  <a:pt x="516818" y="17594"/>
                </a:lnTo>
                <a:lnTo>
                  <a:pt x="561043" y="8797"/>
                </a:lnTo>
                <a:lnTo>
                  <a:pt x="605671" y="2932"/>
                </a:lnTo>
                <a:lnTo>
                  <a:pt x="650540" y="0"/>
                </a:lnTo>
                <a:lnTo>
                  <a:pt x="695490" y="0"/>
                </a:lnTo>
                <a:lnTo>
                  <a:pt x="740360" y="2932"/>
                </a:lnTo>
                <a:lnTo>
                  <a:pt x="784988" y="8797"/>
                </a:lnTo>
                <a:lnTo>
                  <a:pt x="829213" y="17594"/>
                </a:lnTo>
                <a:lnTo>
                  <a:pt x="872874" y="29324"/>
                </a:lnTo>
                <a:lnTo>
                  <a:pt x="915810" y="43986"/>
                </a:lnTo>
                <a:lnTo>
                  <a:pt x="957860" y="61581"/>
                </a:lnTo>
                <a:lnTo>
                  <a:pt x="998862" y="82108"/>
                </a:lnTo>
                <a:lnTo>
                  <a:pt x="1038655" y="105568"/>
                </a:lnTo>
                <a:lnTo>
                  <a:pt x="1077079" y="131960"/>
                </a:lnTo>
                <a:lnTo>
                  <a:pt x="1113972" y="161284"/>
                </a:lnTo>
                <a:lnTo>
                  <a:pt x="1149173" y="193541"/>
                </a:lnTo>
              </a:path>
            </a:pathLst>
          </a:custGeom>
          <a:ln w="12484">
            <a:solidFill>
              <a:srgbClr val="9A9A9A"/>
            </a:solidFill>
          </a:ln>
        </p:spPr>
        <p:txBody>
          <a:bodyPr wrap="square" lIns="0" tIns="0" rIns="0" bIns="0" rtlCol="0"/>
          <a:lstStyle/>
          <a:p>
            <a:endParaRPr sz="3565"/>
          </a:p>
        </p:txBody>
      </p:sp>
      <p:sp>
        <p:nvSpPr>
          <p:cNvPr id="15" name="object 20"/>
          <p:cNvSpPr/>
          <p:nvPr/>
        </p:nvSpPr>
        <p:spPr>
          <a:xfrm>
            <a:off x="4403078" y="3385679"/>
            <a:ext cx="2667699" cy="2623657"/>
          </a:xfrm>
          <a:custGeom>
            <a:avLst/>
            <a:gdLst/>
            <a:ahLst/>
            <a:cxnLst/>
            <a:rect l="l" t="t" r="r" b="b"/>
            <a:pathLst>
              <a:path w="1346200" h="1323975">
                <a:moveTo>
                  <a:pt x="1149173" y="193541"/>
                </a:moveTo>
                <a:lnTo>
                  <a:pt x="1181982" y="228148"/>
                </a:lnTo>
                <a:lnTo>
                  <a:pt x="1211809" y="264419"/>
                </a:lnTo>
                <a:lnTo>
                  <a:pt x="1238654" y="302195"/>
                </a:lnTo>
                <a:lnTo>
                  <a:pt x="1262515" y="341318"/>
                </a:lnTo>
                <a:lnTo>
                  <a:pt x="1283394" y="381629"/>
                </a:lnTo>
                <a:lnTo>
                  <a:pt x="1301291" y="422970"/>
                </a:lnTo>
                <a:lnTo>
                  <a:pt x="1316204" y="465183"/>
                </a:lnTo>
                <a:lnTo>
                  <a:pt x="1328135" y="508108"/>
                </a:lnTo>
                <a:lnTo>
                  <a:pt x="1337083" y="551588"/>
                </a:lnTo>
                <a:lnTo>
                  <a:pt x="1343048" y="595463"/>
                </a:lnTo>
                <a:lnTo>
                  <a:pt x="1346031" y="639577"/>
                </a:lnTo>
                <a:lnTo>
                  <a:pt x="1346031" y="683770"/>
                </a:lnTo>
                <a:lnTo>
                  <a:pt x="1343048" y="727883"/>
                </a:lnTo>
                <a:lnTo>
                  <a:pt x="1337083" y="771759"/>
                </a:lnTo>
                <a:lnTo>
                  <a:pt x="1328135" y="815239"/>
                </a:lnTo>
                <a:lnTo>
                  <a:pt x="1316204" y="858164"/>
                </a:lnTo>
                <a:lnTo>
                  <a:pt x="1301291" y="900376"/>
                </a:lnTo>
                <a:lnTo>
                  <a:pt x="1283394" y="941717"/>
                </a:lnTo>
                <a:lnTo>
                  <a:pt x="1262515" y="982028"/>
                </a:lnTo>
                <a:lnTo>
                  <a:pt x="1238654" y="1021151"/>
                </a:lnTo>
                <a:lnTo>
                  <a:pt x="1211809" y="1058927"/>
                </a:lnTo>
                <a:lnTo>
                  <a:pt x="1181982" y="1095198"/>
                </a:lnTo>
                <a:lnTo>
                  <a:pt x="1149173" y="1129805"/>
                </a:lnTo>
                <a:lnTo>
                  <a:pt x="1113972" y="1162062"/>
                </a:lnTo>
                <a:lnTo>
                  <a:pt x="1077079" y="1191387"/>
                </a:lnTo>
                <a:lnTo>
                  <a:pt x="1038655" y="1217779"/>
                </a:lnTo>
                <a:lnTo>
                  <a:pt x="998862" y="1241238"/>
                </a:lnTo>
                <a:lnTo>
                  <a:pt x="957860" y="1261765"/>
                </a:lnTo>
                <a:lnTo>
                  <a:pt x="915810" y="1279360"/>
                </a:lnTo>
                <a:lnTo>
                  <a:pt x="872874" y="1294022"/>
                </a:lnTo>
                <a:lnTo>
                  <a:pt x="829213" y="1305752"/>
                </a:lnTo>
                <a:lnTo>
                  <a:pt x="784988" y="1314550"/>
                </a:lnTo>
                <a:lnTo>
                  <a:pt x="740360" y="1320414"/>
                </a:lnTo>
                <a:lnTo>
                  <a:pt x="695490" y="1323347"/>
                </a:lnTo>
                <a:lnTo>
                  <a:pt x="650540" y="1323347"/>
                </a:lnTo>
                <a:lnTo>
                  <a:pt x="605671" y="1320414"/>
                </a:lnTo>
                <a:lnTo>
                  <a:pt x="561043" y="1314550"/>
                </a:lnTo>
                <a:lnTo>
                  <a:pt x="516818" y="1305752"/>
                </a:lnTo>
                <a:lnTo>
                  <a:pt x="473156" y="1294022"/>
                </a:lnTo>
                <a:lnTo>
                  <a:pt x="430221" y="1279360"/>
                </a:lnTo>
                <a:lnTo>
                  <a:pt x="388171" y="1261765"/>
                </a:lnTo>
                <a:lnTo>
                  <a:pt x="347169" y="1241238"/>
                </a:lnTo>
                <a:lnTo>
                  <a:pt x="307375" y="1217779"/>
                </a:lnTo>
                <a:lnTo>
                  <a:pt x="268952" y="1191387"/>
                </a:lnTo>
                <a:lnTo>
                  <a:pt x="232059" y="1162062"/>
                </a:lnTo>
                <a:lnTo>
                  <a:pt x="196858" y="1129805"/>
                </a:lnTo>
                <a:lnTo>
                  <a:pt x="164048" y="1095198"/>
                </a:lnTo>
                <a:lnTo>
                  <a:pt x="134221" y="1058927"/>
                </a:lnTo>
                <a:lnTo>
                  <a:pt x="107377" y="1021151"/>
                </a:lnTo>
                <a:lnTo>
                  <a:pt x="83515" y="982028"/>
                </a:lnTo>
                <a:lnTo>
                  <a:pt x="62636" y="941717"/>
                </a:lnTo>
                <a:lnTo>
                  <a:pt x="44740" y="900376"/>
                </a:lnTo>
                <a:lnTo>
                  <a:pt x="29827" y="858164"/>
                </a:lnTo>
                <a:lnTo>
                  <a:pt x="17896" y="815239"/>
                </a:lnTo>
                <a:lnTo>
                  <a:pt x="8948" y="771759"/>
                </a:lnTo>
                <a:lnTo>
                  <a:pt x="2982" y="727883"/>
                </a:lnTo>
                <a:lnTo>
                  <a:pt x="0" y="683770"/>
                </a:lnTo>
                <a:lnTo>
                  <a:pt x="0" y="639577"/>
                </a:lnTo>
                <a:lnTo>
                  <a:pt x="2982" y="595463"/>
                </a:lnTo>
                <a:lnTo>
                  <a:pt x="8948" y="551588"/>
                </a:lnTo>
                <a:lnTo>
                  <a:pt x="17896" y="508108"/>
                </a:lnTo>
                <a:lnTo>
                  <a:pt x="29827" y="465183"/>
                </a:lnTo>
                <a:lnTo>
                  <a:pt x="44740" y="422970"/>
                </a:lnTo>
                <a:lnTo>
                  <a:pt x="62636" y="381629"/>
                </a:lnTo>
                <a:lnTo>
                  <a:pt x="83515" y="341318"/>
                </a:lnTo>
                <a:lnTo>
                  <a:pt x="107377" y="302195"/>
                </a:lnTo>
                <a:lnTo>
                  <a:pt x="134221" y="264419"/>
                </a:lnTo>
                <a:lnTo>
                  <a:pt x="164048" y="228148"/>
                </a:lnTo>
                <a:lnTo>
                  <a:pt x="196858" y="193541"/>
                </a:lnTo>
                <a:lnTo>
                  <a:pt x="232059" y="161284"/>
                </a:lnTo>
                <a:lnTo>
                  <a:pt x="268952" y="131959"/>
                </a:lnTo>
                <a:lnTo>
                  <a:pt x="307375" y="105567"/>
                </a:lnTo>
                <a:lnTo>
                  <a:pt x="347169" y="82108"/>
                </a:lnTo>
                <a:lnTo>
                  <a:pt x="388171" y="61581"/>
                </a:lnTo>
                <a:lnTo>
                  <a:pt x="430221" y="43986"/>
                </a:lnTo>
                <a:lnTo>
                  <a:pt x="473156" y="29324"/>
                </a:lnTo>
                <a:lnTo>
                  <a:pt x="516818" y="17594"/>
                </a:lnTo>
                <a:lnTo>
                  <a:pt x="561043" y="8797"/>
                </a:lnTo>
                <a:lnTo>
                  <a:pt x="605671" y="2932"/>
                </a:lnTo>
                <a:lnTo>
                  <a:pt x="650540" y="0"/>
                </a:lnTo>
                <a:lnTo>
                  <a:pt x="695490" y="0"/>
                </a:lnTo>
                <a:lnTo>
                  <a:pt x="740360" y="2932"/>
                </a:lnTo>
                <a:lnTo>
                  <a:pt x="784988" y="8797"/>
                </a:lnTo>
                <a:lnTo>
                  <a:pt x="829213" y="17594"/>
                </a:lnTo>
                <a:lnTo>
                  <a:pt x="872874" y="29324"/>
                </a:lnTo>
                <a:lnTo>
                  <a:pt x="915810" y="43986"/>
                </a:lnTo>
                <a:lnTo>
                  <a:pt x="957860" y="61581"/>
                </a:lnTo>
                <a:lnTo>
                  <a:pt x="998862" y="82108"/>
                </a:lnTo>
                <a:lnTo>
                  <a:pt x="1038655" y="105567"/>
                </a:lnTo>
                <a:lnTo>
                  <a:pt x="1077079" y="131959"/>
                </a:lnTo>
                <a:lnTo>
                  <a:pt x="1113972" y="161284"/>
                </a:lnTo>
                <a:lnTo>
                  <a:pt x="1149173" y="193541"/>
                </a:lnTo>
              </a:path>
            </a:pathLst>
          </a:custGeom>
          <a:ln w="12484">
            <a:solidFill>
              <a:srgbClr val="9A9A9A"/>
            </a:solidFill>
          </a:ln>
        </p:spPr>
        <p:txBody>
          <a:bodyPr wrap="square" lIns="0" tIns="0" rIns="0" bIns="0" rtlCol="0"/>
          <a:lstStyle/>
          <a:p>
            <a:endParaRPr sz="3565"/>
          </a:p>
        </p:txBody>
      </p:sp>
      <p:sp>
        <p:nvSpPr>
          <p:cNvPr id="16" name="object 21"/>
          <p:cNvSpPr/>
          <p:nvPr/>
        </p:nvSpPr>
        <p:spPr>
          <a:xfrm>
            <a:off x="3291316" y="3982980"/>
            <a:ext cx="2667699" cy="2623657"/>
          </a:xfrm>
          <a:custGeom>
            <a:avLst/>
            <a:gdLst/>
            <a:ahLst/>
            <a:cxnLst/>
            <a:rect l="l" t="t" r="r" b="b"/>
            <a:pathLst>
              <a:path w="1346200" h="1323975">
                <a:moveTo>
                  <a:pt x="1149173" y="193541"/>
                </a:moveTo>
                <a:lnTo>
                  <a:pt x="1181983" y="228149"/>
                </a:lnTo>
                <a:lnTo>
                  <a:pt x="1211810" y="264420"/>
                </a:lnTo>
                <a:lnTo>
                  <a:pt x="1238654" y="302196"/>
                </a:lnTo>
                <a:lnTo>
                  <a:pt x="1262516" y="341319"/>
                </a:lnTo>
                <a:lnTo>
                  <a:pt x="1283395" y="381630"/>
                </a:lnTo>
                <a:lnTo>
                  <a:pt x="1301291" y="422970"/>
                </a:lnTo>
                <a:lnTo>
                  <a:pt x="1316205" y="465183"/>
                </a:lnTo>
                <a:lnTo>
                  <a:pt x="1328135" y="508108"/>
                </a:lnTo>
                <a:lnTo>
                  <a:pt x="1337084" y="551588"/>
                </a:lnTo>
                <a:lnTo>
                  <a:pt x="1343049" y="595463"/>
                </a:lnTo>
                <a:lnTo>
                  <a:pt x="1346032" y="639577"/>
                </a:lnTo>
                <a:lnTo>
                  <a:pt x="1346032" y="683770"/>
                </a:lnTo>
                <a:lnTo>
                  <a:pt x="1343049" y="727883"/>
                </a:lnTo>
                <a:lnTo>
                  <a:pt x="1337084" y="771759"/>
                </a:lnTo>
                <a:lnTo>
                  <a:pt x="1328135" y="815239"/>
                </a:lnTo>
                <a:lnTo>
                  <a:pt x="1316205" y="858164"/>
                </a:lnTo>
                <a:lnTo>
                  <a:pt x="1301291" y="900376"/>
                </a:lnTo>
                <a:lnTo>
                  <a:pt x="1283395" y="941717"/>
                </a:lnTo>
                <a:lnTo>
                  <a:pt x="1262516" y="982028"/>
                </a:lnTo>
                <a:lnTo>
                  <a:pt x="1238654" y="1021151"/>
                </a:lnTo>
                <a:lnTo>
                  <a:pt x="1211810" y="1058927"/>
                </a:lnTo>
                <a:lnTo>
                  <a:pt x="1181983" y="1095198"/>
                </a:lnTo>
                <a:lnTo>
                  <a:pt x="1149173" y="1129806"/>
                </a:lnTo>
                <a:lnTo>
                  <a:pt x="1113972" y="1162063"/>
                </a:lnTo>
                <a:lnTo>
                  <a:pt x="1077080" y="1191387"/>
                </a:lnTo>
                <a:lnTo>
                  <a:pt x="1038656" y="1217779"/>
                </a:lnTo>
                <a:lnTo>
                  <a:pt x="998862" y="1241239"/>
                </a:lnTo>
                <a:lnTo>
                  <a:pt x="957860" y="1261766"/>
                </a:lnTo>
                <a:lnTo>
                  <a:pt x="915811" y="1279361"/>
                </a:lnTo>
                <a:lnTo>
                  <a:pt x="872875" y="1294023"/>
                </a:lnTo>
                <a:lnTo>
                  <a:pt x="829214" y="1305753"/>
                </a:lnTo>
                <a:lnTo>
                  <a:pt x="784989" y="1314550"/>
                </a:lnTo>
                <a:lnTo>
                  <a:pt x="740361" y="1320415"/>
                </a:lnTo>
                <a:lnTo>
                  <a:pt x="695491" y="1323347"/>
                </a:lnTo>
                <a:lnTo>
                  <a:pt x="650541" y="1323347"/>
                </a:lnTo>
                <a:lnTo>
                  <a:pt x="605671" y="1320415"/>
                </a:lnTo>
                <a:lnTo>
                  <a:pt x="561043" y="1314550"/>
                </a:lnTo>
                <a:lnTo>
                  <a:pt x="516818" y="1305753"/>
                </a:lnTo>
                <a:lnTo>
                  <a:pt x="473157" y="1294023"/>
                </a:lnTo>
                <a:lnTo>
                  <a:pt x="430221" y="1279361"/>
                </a:lnTo>
                <a:lnTo>
                  <a:pt x="388171" y="1261766"/>
                </a:lnTo>
                <a:lnTo>
                  <a:pt x="347169" y="1241239"/>
                </a:lnTo>
                <a:lnTo>
                  <a:pt x="307376" y="1217779"/>
                </a:lnTo>
                <a:lnTo>
                  <a:pt x="268952" y="1191387"/>
                </a:lnTo>
                <a:lnTo>
                  <a:pt x="232059" y="1162063"/>
                </a:lnTo>
                <a:lnTo>
                  <a:pt x="196858" y="1129806"/>
                </a:lnTo>
                <a:lnTo>
                  <a:pt x="164049" y="1095198"/>
                </a:lnTo>
                <a:lnTo>
                  <a:pt x="134222" y="1058927"/>
                </a:lnTo>
                <a:lnTo>
                  <a:pt x="107377" y="1021151"/>
                </a:lnTo>
                <a:lnTo>
                  <a:pt x="83515" y="982028"/>
                </a:lnTo>
                <a:lnTo>
                  <a:pt x="62636" y="941717"/>
                </a:lnTo>
                <a:lnTo>
                  <a:pt x="44740" y="900376"/>
                </a:lnTo>
                <a:lnTo>
                  <a:pt x="29827" y="858164"/>
                </a:lnTo>
                <a:lnTo>
                  <a:pt x="17896" y="815239"/>
                </a:lnTo>
                <a:lnTo>
                  <a:pt x="8948" y="771759"/>
                </a:lnTo>
                <a:lnTo>
                  <a:pt x="2982" y="727883"/>
                </a:lnTo>
                <a:lnTo>
                  <a:pt x="0" y="683770"/>
                </a:lnTo>
                <a:lnTo>
                  <a:pt x="0" y="639577"/>
                </a:lnTo>
                <a:lnTo>
                  <a:pt x="2982" y="595463"/>
                </a:lnTo>
                <a:lnTo>
                  <a:pt x="8948" y="551588"/>
                </a:lnTo>
                <a:lnTo>
                  <a:pt x="17896" y="508108"/>
                </a:lnTo>
                <a:lnTo>
                  <a:pt x="29827" y="465183"/>
                </a:lnTo>
                <a:lnTo>
                  <a:pt x="44740" y="422970"/>
                </a:lnTo>
                <a:lnTo>
                  <a:pt x="62636" y="381630"/>
                </a:lnTo>
                <a:lnTo>
                  <a:pt x="83515" y="341319"/>
                </a:lnTo>
                <a:lnTo>
                  <a:pt x="107377" y="302196"/>
                </a:lnTo>
                <a:lnTo>
                  <a:pt x="134222" y="264420"/>
                </a:lnTo>
                <a:lnTo>
                  <a:pt x="164049" y="228149"/>
                </a:lnTo>
                <a:lnTo>
                  <a:pt x="196858" y="193541"/>
                </a:lnTo>
                <a:lnTo>
                  <a:pt x="232059" y="161284"/>
                </a:lnTo>
                <a:lnTo>
                  <a:pt x="268952" y="131960"/>
                </a:lnTo>
                <a:lnTo>
                  <a:pt x="307376" y="105568"/>
                </a:lnTo>
                <a:lnTo>
                  <a:pt x="347169" y="82108"/>
                </a:lnTo>
                <a:lnTo>
                  <a:pt x="388171" y="61581"/>
                </a:lnTo>
                <a:lnTo>
                  <a:pt x="430221" y="43986"/>
                </a:lnTo>
                <a:lnTo>
                  <a:pt x="473157" y="29324"/>
                </a:lnTo>
                <a:lnTo>
                  <a:pt x="516818" y="17594"/>
                </a:lnTo>
                <a:lnTo>
                  <a:pt x="561043" y="8797"/>
                </a:lnTo>
                <a:lnTo>
                  <a:pt x="605671" y="2932"/>
                </a:lnTo>
                <a:lnTo>
                  <a:pt x="650541" y="0"/>
                </a:lnTo>
                <a:lnTo>
                  <a:pt x="695491" y="0"/>
                </a:lnTo>
                <a:lnTo>
                  <a:pt x="740361" y="2932"/>
                </a:lnTo>
                <a:lnTo>
                  <a:pt x="784989" y="8797"/>
                </a:lnTo>
                <a:lnTo>
                  <a:pt x="829214" y="17594"/>
                </a:lnTo>
                <a:lnTo>
                  <a:pt x="872875" y="29324"/>
                </a:lnTo>
                <a:lnTo>
                  <a:pt x="915811" y="43986"/>
                </a:lnTo>
                <a:lnTo>
                  <a:pt x="957860" y="61581"/>
                </a:lnTo>
                <a:lnTo>
                  <a:pt x="998862" y="82108"/>
                </a:lnTo>
                <a:lnTo>
                  <a:pt x="1038656" y="105568"/>
                </a:lnTo>
                <a:lnTo>
                  <a:pt x="1077080" y="131960"/>
                </a:lnTo>
                <a:lnTo>
                  <a:pt x="1113972" y="161284"/>
                </a:lnTo>
                <a:lnTo>
                  <a:pt x="1149173" y="193541"/>
                </a:lnTo>
              </a:path>
            </a:pathLst>
          </a:custGeom>
          <a:ln w="12484">
            <a:solidFill>
              <a:srgbClr val="9A9A9A"/>
            </a:solidFill>
          </a:ln>
        </p:spPr>
        <p:txBody>
          <a:bodyPr wrap="square" lIns="0" tIns="0" rIns="0" bIns="0" rtlCol="0"/>
          <a:lstStyle/>
          <a:p>
            <a:endParaRPr sz="3565"/>
          </a:p>
        </p:txBody>
      </p:sp>
      <p:sp>
        <p:nvSpPr>
          <p:cNvPr id="17" name="object 22"/>
          <p:cNvSpPr/>
          <p:nvPr/>
        </p:nvSpPr>
        <p:spPr>
          <a:xfrm>
            <a:off x="2179556" y="3385679"/>
            <a:ext cx="2667699" cy="2623657"/>
          </a:xfrm>
          <a:custGeom>
            <a:avLst/>
            <a:gdLst/>
            <a:ahLst/>
            <a:cxnLst/>
            <a:rect l="l" t="t" r="r" b="b"/>
            <a:pathLst>
              <a:path w="1346200" h="1323975">
                <a:moveTo>
                  <a:pt x="1149173" y="193541"/>
                </a:moveTo>
                <a:lnTo>
                  <a:pt x="1181983" y="228148"/>
                </a:lnTo>
                <a:lnTo>
                  <a:pt x="1211810" y="264419"/>
                </a:lnTo>
                <a:lnTo>
                  <a:pt x="1238654" y="302195"/>
                </a:lnTo>
                <a:lnTo>
                  <a:pt x="1262516" y="341318"/>
                </a:lnTo>
                <a:lnTo>
                  <a:pt x="1283395" y="381629"/>
                </a:lnTo>
                <a:lnTo>
                  <a:pt x="1301291" y="422970"/>
                </a:lnTo>
                <a:lnTo>
                  <a:pt x="1316204" y="465183"/>
                </a:lnTo>
                <a:lnTo>
                  <a:pt x="1328135" y="508108"/>
                </a:lnTo>
                <a:lnTo>
                  <a:pt x="1337083" y="551588"/>
                </a:lnTo>
                <a:lnTo>
                  <a:pt x="1343049" y="595463"/>
                </a:lnTo>
                <a:lnTo>
                  <a:pt x="1346031" y="639577"/>
                </a:lnTo>
                <a:lnTo>
                  <a:pt x="1346031" y="683770"/>
                </a:lnTo>
                <a:lnTo>
                  <a:pt x="1343049" y="727883"/>
                </a:lnTo>
                <a:lnTo>
                  <a:pt x="1337083" y="771759"/>
                </a:lnTo>
                <a:lnTo>
                  <a:pt x="1328135" y="815239"/>
                </a:lnTo>
                <a:lnTo>
                  <a:pt x="1316204" y="858164"/>
                </a:lnTo>
                <a:lnTo>
                  <a:pt x="1301291" y="900376"/>
                </a:lnTo>
                <a:lnTo>
                  <a:pt x="1283395" y="941717"/>
                </a:lnTo>
                <a:lnTo>
                  <a:pt x="1262516" y="982028"/>
                </a:lnTo>
                <a:lnTo>
                  <a:pt x="1238654" y="1021151"/>
                </a:lnTo>
                <a:lnTo>
                  <a:pt x="1211810" y="1058927"/>
                </a:lnTo>
                <a:lnTo>
                  <a:pt x="1181983" y="1095198"/>
                </a:lnTo>
                <a:lnTo>
                  <a:pt x="1149173" y="1129805"/>
                </a:lnTo>
                <a:lnTo>
                  <a:pt x="1113972" y="1162062"/>
                </a:lnTo>
                <a:lnTo>
                  <a:pt x="1077079" y="1191387"/>
                </a:lnTo>
                <a:lnTo>
                  <a:pt x="1038656" y="1217779"/>
                </a:lnTo>
                <a:lnTo>
                  <a:pt x="998862" y="1241238"/>
                </a:lnTo>
                <a:lnTo>
                  <a:pt x="957860" y="1261765"/>
                </a:lnTo>
                <a:lnTo>
                  <a:pt x="915810" y="1279360"/>
                </a:lnTo>
                <a:lnTo>
                  <a:pt x="872875" y="1294022"/>
                </a:lnTo>
                <a:lnTo>
                  <a:pt x="829213" y="1305752"/>
                </a:lnTo>
                <a:lnTo>
                  <a:pt x="784988" y="1314550"/>
                </a:lnTo>
                <a:lnTo>
                  <a:pt x="740360" y="1320414"/>
                </a:lnTo>
                <a:lnTo>
                  <a:pt x="695491" y="1323347"/>
                </a:lnTo>
                <a:lnTo>
                  <a:pt x="650541" y="1323347"/>
                </a:lnTo>
                <a:lnTo>
                  <a:pt x="605671" y="1320414"/>
                </a:lnTo>
                <a:lnTo>
                  <a:pt x="561043" y="1314550"/>
                </a:lnTo>
                <a:lnTo>
                  <a:pt x="516818" y="1305752"/>
                </a:lnTo>
                <a:lnTo>
                  <a:pt x="473157" y="1294022"/>
                </a:lnTo>
                <a:lnTo>
                  <a:pt x="430221" y="1279360"/>
                </a:lnTo>
                <a:lnTo>
                  <a:pt x="388171" y="1261765"/>
                </a:lnTo>
                <a:lnTo>
                  <a:pt x="347169" y="1241238"/>
                </a:lnTo>
                <a:lnTo>
                  <a:pt x="307376" y="1217779"/>
                </a:lnTo>
                <a:lnTo>
                  <a:pt x="268952" y="1191387"/>
                </a:lnTo>
                <a:lnTo>
                  <a:pt x="232059" y="1162062"/>
                </a:lnTo>
                <a:lnTo>
                  <a:pt x="196858" y="1129805"/>
                </a:lnTo>
                <a:lnTo>
                  <a:pt x="164049" y="1095198"/>
                </a:lnTo>
                <a:lnTo>
                  <a:pt x="134221" y="1058927"/>
                </a:lnTo>
                <a:lnTo>
                  <a:pt x="107377" y="1021151"/>
                </a:lnTo>
                <a:lnTo>
                  <a:pt x="83515" y="982028"/>
                </a:lnTo>
                <a:lnTo>
                  <a:pt x="62636" y="941717"/>
                </a:lnTo>
                <a:lnTo>
                  <a:pt x="44740" y="900376"/>
                </a:lnTo>
                <a:lnTo>
                  <a:pt x="29827" y="858164"/>
                </a:lnTo>
                <a:lnTo>
                  <a:pt x="17896" y="815239"/>
                </a:lnTo>
                <a:lnTo>
                  <a:pt x="8948" y="771759"/>
                </a:lnTo>
                <a:lnTo>
                  <a:pt x="2982" y="727883"/>
                </a:lnTo>
                <a:lnTo>
                  <a:pt x="0" y="683770"/>
                </a:lnTo>
                <a:lnTo>
                  <a:pt x="0" y="639577"/>
                </a:lnTo>
                <a:lnTo>
                  <a:pt x="2982" y="595463"/>
                </a:lnTo>
                <a:lnTo>
                  <a:pt x="8948" y="551588"/>
                </a:lnTo>
                <a:lnTo>
                  <a:pt x="17896" y="508108"/>
                </a:lnTo>
                <a:lnTo>
                  <a:pt x="29827" y="465183"/>
                </a:lnTo>
                <a:lnTo>
                  <a:pt x="44740" y="422970"/>
                </a:lnTo>
                <a:lnTo>
                  <a:pt x="62636" y="381629"/>
                </a:lnTo>
                <a:lnTo>
                  <a:pt x="83515" y="341318"/>
                </a:lnTo>
                <a:lnTo>
                  <a:pt x="107377" y="302195"/>
                </a:lnTo>
                <a:lnTo>
                  <a:pt x="134221" y="264419"/>
                </a:lnTo>
                <a:lnTo>
                  <a:pt x="164049" y="228148"/>
                </a:lnTo>
                <a:lnTo>
                  <a:pt x="196858" y="193541"/>
                </a:lnTo>
                <a:lnTo>
                  <a:pt x="232059" y="161284"/>
                </a:lnTo>
                <a:lnTo>
                  <a:pt x="268952" y="131959"/>
                </a:lnTo>
                <a:lnTo>
                  <a:pt x="307376" y="105567"/>
                </a:lnTo>
                <a:lnTo>
                  <a:pt x="347169" y="82108"/>
                </a:lnTo>
                <a:lnTo>
                  <a:pt x="388171" y="61581"/>
                </a:lnTo>
                <a:lnTo>
                  <a:pt x="430221" y="43986"/>
                </a:lnTo>
                <a:lnTo>
                  <a:pt x="473157" y="29324"/>
                </a:lnTo>
                <a:lnTo>
                  <a:pt x="516818" y="17594"/>
                </a:lnTo>
                <a:lnTo>
                  <a:pt x="561043" y="8797"/>
                </a:lnTo>
                <a:lnTo>
                  <a:pt x="605671" y="2932"/>
                </a:lnTo>
                <a:lnTo>
                  <a:pt x="650541" y="0"/>
                </a:lnTo>
                <a:lnTo>
                  <a:pt x="695491" y="0"/>
                </a:lnTo>
                <a:lnTo>
                  <a:pt x="740360" y="2932"/>
                </a:lnTo>
                <a:lnTo>
                  <a:pt x="784988" y="8797"/>
                </a:lnTo>
                <a:lnTo>
                  <a:pt x="829213" y="17594"/>
                </a:lnTo>
                <a:lnTo>
                  <a:pt x="872875" y="29324"/>
                </a:lnTo>
                <a:lnTo>
                  <a:pt x="915810" y="43986"/>
                </a:lnTo>
                <a:lnTo>
                  <a:pt x="957860" y="61581"/>
                </a:lnTo>
                <a:lnTo>
                  <a:pt x="998862" y="82108"/>
                </a:lnTo>
                <a:lnTo>
                  <a:pt x="1038656" y="105567"/>
                </a:lnTo>
                <a:lnTo>
                  <a:pt x="1077079" y="131959"/>
                </a:lnTo>
                <a:lnTo>
                  <a:pt x="1113972" y="161284"/>
                </a:lnTo>
                <a:lnTo>
                  <a:pt x="1149173" y="193541"/>
                </a:lnTo>
              </a:path>
            </a:pathLst>
          </a:custGeom>
          <a:ln w="12484">
            <a:solidFill>
              <a:srgbClr val="9A9A9A"/>
            </a:solidFill>
          </a:ln>
        </p:spPr>
        <p:txBody>
          <a:bodyPr wrap="square" lIns="0" tIns="0" rIns="0" bIns="0" rtlCol="0"/>
          <a:lstStyle/>
          <a:p>
            <a:endParaRPr sz="3565"/>
          </a:p>
        </p:txBody>
      </p:sp>
      <p:sp>
        <p:nvSpPr>
          <p:cNvPr id="18" name="object 23"/>
          <p:cNvSpPr/>
          <p:nvPr/>
        </p:nvSpPr>
        <p:spPr>
          <a:xfrm>
            <a:off x="2179556" y="2132417"/>
            <a:ext cx="2667699" cy="2623657"/>
          </a:xfrm>
          <a:custGeom>
            <a:avLst/>
            <a:gdLst/>
            <a:ahLst/>
            <a:cxnLst/>
            <a:rect l="l" t="t" r="r" b="b"/>
            <a:pathLst>
              <a:path w="1346200" h="1323975">
                <a:moveTo>
                  <a:pt x="1149173" y="193541"/>
                </a:moveTo>
                <a:lnTo>
                  <a:pt x="1181983" y="228149"/>
                </a:lnTo>
                <a:lnTo>
                  <a:pt x="1211810" y="264420"/>
                </a:lnTo>
                <a:lnTo>
                  <a:pt x="1238654" y="302196"/>
                </a:lnTo>
                <a:lnTo>
                  <a:pt x="1262516" y="341319"/>
                </a:lnTo>
                <a:lnTo>
                  <a:pt x="1283395" y="381630"/>
                </a:lnTo>
                <a:lnTo>
                  <a:pt x="1301291" y="422970"/>
                </a:lnTo>
                <a:lnTo>
                  <a:pt x="1316204" y="465183"/>
                </a:lnTo>
                <a:lnTo>
                  <a:pt x="1328135" y="508108"/>
                </a:lnTo>
                <a:lnTo>
                  <a:pt x="1337083" y="551588"/>
                </a:lnTo>
                <a:lnTo>
                  <a:pt x="1343049" y="595463"/>
                </a:lnTo>
                <a:lnTo>
                  <a:pt x="1346031" y="639577"/>
                </a:lnTo>
                <a:lnTo>
                  <a:pt x="1346031" y="683770"/>
                </a:lnTo>
                <a:lnTo>
                  <a:pt x="1343049" y="727883"/>
                </a:lnTo>
                <a:lnTo>
                  <a:pt x="1337083" y="771759"/>
                </a:lnTo>
                <a:lnTo>
                  <a:pt x="1328135" y="815239"/>
                </a:lnTo>
                <a:lnTo>
                  <a:pt x="1316204" y="858164"/>
                </a:lnTo>
                <a:lnTo>
                  <a:pt x="1301291" y="900376"/>
                </a:lnTo>
                <a:lnTo>
                  <a:pt x="1283395" y="941717"/>
                </a:lnTo>
                <a:lnTo>
                  <a:pt x="1262516" y="982028"/>
                </a:lnTo>
                <a:lnTo>
                  <a:pt x="1238654" y="1021151"/>
                </a:lnTo>
                <a:lnTo>
                  <a:pt x="1211810" y="1058927"/>
                </a:lnTo>
                <a:lnTo>
                  <a:pt x="1181983" y="1095198"/>
                </a:lnTo>
                <a:lnTo>
                  <a:pt x="1149173" y="1129806"/>
                </a:lnTo>
                <a:lnTo>
                  <a:pt x="1113972" y="1162063"/>
                </a:lnTo>
                <a:lnTo>
                  <a:pt x="1077079" y="1191387"/>
                </a:lnTo>
                <a:lnTo>
                  <a:pt x="1038656" y="1217779"/>
                </a:lnTo>
                <a:lnTo>
                  <a:pt x="998862" y="1241238"/>
                </a:lnTo>
                <a:lnTo>
                  <a:pt x="957860" y="1261766"/>
                </a:lnTo>
                <a:lnTo>
                  <a:pt x="915810" y="1279360"/>
                </a:lnTo>
                <a:lnTo>
                  <a:pt x="872875" y="1294022"/>
                </a:lnTo>
                <a:lnTo>
                  <a:pt x="829213" y="1305752"/>
                </a:lnTo>
                <a:lnTo>
                  <a:pt x="784988" y="1314550"/>
                </a:lnTo>
                <a:lnTo>
                  <a:pt x="740360" y="1320414"/>
                </a:lnTo>
                <a:lnTo>
                  <a:pt x="695491" y="1323347"/>
                </a:lnTo>
                <a:lnTo>
                  <a:pt x="650541" y="1323347"/>
                </a:lnTo>
                <a:lnTo>
                  <a:pt x="605671" y="1320414"/>
                </a:lnTo>
                <a:lnTo>
                  <a:pt x="561043" y="1314550"/>
                </a:lnTo>
                <a:lnTo>
                  <a:pt x="516818" y="1305752"/>
                </a:lnTo>
                <a:lnTo>
                  <a:pt x="473157" y="1294022"/>
                </a:lnTo>
                <a:lnTo>
                  <a:pt x="430221" y="1279360"/>
                </a:lnTo>
                <a:lnTo>
                  <a:pt x="388171" y="1261766"/>
                </a:lnTo>
                <a:lnTo>
                  <a:pt x="347169" y="1241238"/>
                </a:lnTo>
                <a:lnTo>
                  <a:pt x="307376" y="1217779"/>
                </a:lnTo>
                <a:lnTo>
                  <a:pt x="268952" y="1191387"/>
                </a:lnTo>
                <a:lnTo>
                  <a:pt x="232059" y="1162063"/>
                </a:lnTo>
                <a:lnTo>
                  <a:pt x="196858" y="1129806"/>
                </a:lnTo>
                <a:lnTo>
                  <a:pt x="164049" y="1095198"/>
                </a:lnTo>
                <a:lnTo>
                  <a:pt x="134221" y="1058927"/>
                </a:lnTo>
                <a:lnTo>
                  <a:pt x="107377" y="1021151"/>
                </a:lnTo>
                <a:lnTo>
                  <a:pt x="83515" y="982028"/>
                </a:lnTo>
                <a:lnTo>
                  <a:pt x="62636" y="941717"/>
                </a:lnTo>
                <a:lnTo>
                  <a:pt x="44740" y="900376"/>
                </a:lnTo>
                <a:lnTo>
                  <a:pt x="29827" y="858164"/>
                </a:lnTo>
                <a:lnTo>
                  <a:pt x="17896" y="815239"/>
                </a:lnTo>
                <a:lnTo>
                  <a:pt x="8948" y="771759"/>
                </a:lnTo>
                <a:lnTo>
                  <a:pt x="2982" y="727883"/>
                </a:lnTo>
                <a:lnTo>
                  <a:pt x="0" y="683770"/>
                </a:lnTo>
                <a:lnTo>
                  <a:pt x="0" y="639577"/>
                </a:lnTo>
                <a:lnTo>
                  <a:pt x="2982" y="595463"/>
                </a:lnTo>
                <a:lnTo>
                  <a:pt x="8948" y="551588"/>
                </a:lnTo>
                <a:lnTo>
                  <a:pt x="17896" y="508108"/>
                </a:lnTo>
                <a:lnTo>
                  <a:pt x="29827" y="465183"/>
                </a:lnTo>
                <a:lnTo>
                  <a:pt x="44740" y="422970"/>
                </a:lnTo>
                <a:lnTo>
                  <a:pt x="62636" y="381630"/>
                </a:lnTo>
                <a:lnTo>
                  <a:pt x="83515" y="341319"/>
                </a:lnTo>
                <a:lnTo>
                  <a:pt x="107377" y="302196"/>
                </a:lnTo>
                <a:lnTo>
                  <a:pt x="134221" y="264420"/>
                </a:lnTo>
                <a:lnTo>
                  <a:pt x="164049" y="228149"/>
                </a:lnTo>
                <a:lnTo>
                  <a:pt x="196858" y="193541"/>
                </a:lnTo>
                <a:lnTo>
                  <a:pt x="232059" y="161284"/>
                </a:lnTo>
                <a:lnTo>
                  <a:pt x="268952" y="131960"/>
                </a:lnTo>
                <a:lnTo>
                  <a:pt x="307376" y="105568"/>
                </a:lnTo>
                <a:lnTo>
                  <a:pt x="347169" y="82108"/>
                </a:lnTo>
                <a:lnTo>
                  <a:pt x="388171" y="61581"/>
                </a:lnTo>
                <a:lnTo>
                  <a:pt x="430221" y="43986"/>
                </a:lnTo>
                <a:lnTo>
                  <a:pt x="473157" y="29324"/>
                </a:lnTo>
                <a:lnTo>
                  <a:pt x="516818" y="17594"/>
                </a:lnTo>
                <a:lnTo>
                  <a:pt x="561043" y="8797"/>
                </a:lnTo>
                <a:lnTo>
                  <a:pt x="605671" y="2932"/>
                </a:lnTo>
                <a:lnTo>
                  <a:pt x="650541" y="0"/>
                </a:lnTo>
                <a:lnTo>
                  <a:pt x="695491" y="0"/>
                </a:lnTo>
                <a:lnTo>
                  <a:pt x="740360" y="2932"/>
                </a:lnTo>
                <a:lnTo>
                  <a:pt x="784988" y="8797"/>
                </a:lnTo>
                <a:lnTo>
                  <a:pt x="829213" y="17594"/>
                </a:lnTo>
                <a:lnTo>
                  <a:pt x="872875" y="29324"/>
                </a:lnTo>
                <a:lnTo>
                  <a:pt x="915810" y="43986"/>
                </a:lnTo>
                <a:lnTo>
                  <a:pt x="957860" y="61581"/>
                </a:lnTo>
                <a:lnTo>
                  <a:pt x="998862" y="82108"/>
                </a:lnTo>
                <a:lnTo>
                  <a:pt x="1038656" y="105568"/>
                </a:lnTo>
                <a:lnTo>
                  <a:pt x="1077079" y="131960"/>
                </a:lnTo>
                <a:lnTo>
                  <a:pt x="1113972" y="161284"/>
                </a:lnTo>
                <a:lnTo>
                  <a:pt x="1149173" y="193541"/>
                </a:lnTo>
              </a:path>
            </a:pathLst>
          </a:custGeom>
          <a:ln w="12484">
            <a:solidFill>
              <a:srgbClr val="9A9A9A"/>
            </a:solidFill>
          </a:ln>
        </p:spPr>
        <p:txBody>
          <a:bodyPr wrap="square" lIns="0" tIns="0" rIns="0" bIns="0" rtlCol="0"/>
          <a:lstStyle/>
          <a:p>
            <a:endParaRPr sz="3565"/>
          </a:p>
        </p:txBody>
      </p:sp>
      <p:sp>
        <p:nvSpPr>
          <p:cNvPr id="19" name="object 24"/>
          <p:cNvSpPr txBox="1"/>
          <p:nvPr/>
        </p:nvSpPr>
        <p:spPr>
          <a:xfrm>
            <a:off x="3941968" y="1746277"/>
            <a:ext cx="1353983" cy="203316"/>
          </a:xfrm>
          <a:prstGeom prst="rect">
            <a:avLst/>
          </a:prstGeom>
        </p:spPr>
        <p:txBody>
          <a:bodyPr vert="horz" wrap="square" lIns="0" tIns="35234" rIns="0" bIns="0" rtlCol="0">
            <a:spAutoFit/>
          </a:bodyPr>
          <a:lstStyle/>
          <a:p>
            <a:pPr marL="25400">
              <a:spcBef>
                <a:spcPts val="275"/>
              </a:spcBef>
            </a:pPr>
            <a:r>
              <a:rPr sz="1090" b="1" spc="30">
                <a:latin typeface="Helvetica"/>
                <a:cs typeface="Helvetica"/>
              </a:rPr>
              <a:t>Computer</a:t>
            </a:r>
            <a:r>
              <a:rPr sz="1090" b="1" spc="-79">
                <a:latin typeface="Helvetica"/>
                <a:cs typeface="Helvetica"/>
              </a:rPr>
              <a:t> </a:t>
            </a:r>
            <a:r>
              <a:rPr sz="1090" b="1" spc="30">
                <a:latin typeface="Helvetica"/>
                <a:cs typeface="Helvetica"/>
              </a:rPr>
              <a:t>Science</a:t>
            </a:r>
            <a:endParaRPr sz="1090">
              <a:latin typeface="Helvetica"/>
              <a:cs typeface="Helvetica"/>
            </a:endParaRPr>
          </a:p>
        </p:txBody>
      </p:sp>
      <p:sp>
        <p:nvSpPr>
          <p:cNvPr id="20" name="object 25"/>
          <p:cNvSpPr txBox="1"/>
          <p:nvPr/>
        </p:nvSpPr>
        <p:spPr>
          <a:xfrm>
            <a:off x="4197684" y="6226712"/>
            <a:ext cx="843094" cy="203316"/>
          </a:xfrm>
          <a:prstGeom prst="rect">
            <a:avLst/>
          </a:prstGeom>
        </p:spPr>
        <p:txBody>
          <a:bodyPr vert="horz" wrap="square" lIns="0" tIns="35234" rIns="0" bIns="0" rtlCol="0">
            <a:spAutoFit/>
          </a:bodyPr>
          <a:lstStyle/>
          <a:p>
            <a:pPr marL="25400">
              <a:spcBef>
                <a:spcPts val="275"/>
              </a:spcBef>
            </a:pPr>
            <a:r>
              <a:rPr sz="1090" b="1" spc="30">
                <a:latin typeface="Helvetica"/>
                <a:cs typeface="Helvetica"/>
              </a:rPr>
              <a:t>Ec</a:t>
            </a:r>
            <a:r>
              <a:rPr sz="1090" b="1" spc="20">
                <a:latin typeface="Helvetica"/>
                <a:cs typeface="Helvetica"/>
              </a:rPr>
              <a:t>ono</a:t>
            </a:r>
            <a:r>
              <a:rPr sz="1090" b="1" spc="59">
                <a:latin typeface="Helvetica"/>
                <a:cs typeface="Helvetica"/>
              </a:rPr>
              <a:t>m</a:t>
            </a:r>
            <a:r>
              <a:rPr sz="1090" b="1">
                <a:latin typeface="Helvetica"/>
                <a:cs typeface="Helvetica"/>
              </a:rPr>
              <a:t>i</a:t>
            </a:r>
            <a:r>
              <a:rPr sz="1090" b="1" spc="30">
                <a:latin typeface="Helvetica"/>
                <a:cs typeface="Helvetica"/>
              </a:rPr>
              <a:t>cs</a:t>
            </a:r>
            <a:endParaRPr sz="1090">
              <a:latin typeface="Helvetica"/>
              <a:cs typeface="Helvetica"/>
            </a:endParaRPr>
          </a:p>
        </p:txBody>
      </p:sp>
      <p:sp>
        <p:nvSpPr>
          <p:cNvPr id="21" name="object 26"/>
          <p:cNvSpPr txBox="1"/>
          <p:nvPr/>
        </p:nvSpPr>
        <p:spPr>
          <a:xfrm>
            <a:off x="2346416" y="4785227"/>
            <a:ext cx="950053" cy="203316"/>
          </a:xfrm>
          <a:prstGeom prst="rect">
            <a:avLst/>
          </a:prstGeom>
        </p:spPr>
        <p:txBody>
          <a:bodyPr vert="horz" wrap="square" lIns="0" tIns="35234" rIns="0" bIns="0" rtlCol="0">
            <a:spAutoFit/>
          </a:bodyPr>
          <a:lstStyle/>
          <a:p>
            <a:pPr marL="25400">
              <a:spcBef>
                <a:spcPts val="275"/>
              </a:spcBef>
            </a:pPr>
            <a:r>
              <a:rPr sz="1090" b="1" spc="30">
                <a:latin typeface="Helvetica"/>
                <a:cs typeface="Helvetica"/>
              </a:rPr>
              <a:t>Mat</a:t>
            </a:r>
            <a:r>
              <a:rPr sz="1090" b="1" spc="20">
                <a:latin typeface="Helvetica"/>
                <a:cs typeface="Helvetica"/>
              </a:rPr>
              <a:t>h</a:t>
            </a:r>
            <a:r>
              <a:rPr sz="1090" b="1" spc="30">
                <a:latin typeface="Helvetica"/>
                <a:cs typeface="Helvetica"/>
              </a:rPr>
              <a:t>emat</a:t>
            </a:r>
            <a:r>
              <a:rPr sz="1090" b="1">
                <a:latin typeface="Helvetica"/>
                <a:cs typeface="Helvetica"/>
              </a:rPr>
              <a:t>i</a:t>
            </a:r>
            <a:r>
              <a:rPr sz="1090" b="1" spc="30">
                <a:latin typeface="Helvetica"/>
                <a:cs typeface="Helvetica"/>
              </a:rPr>
              <a:t>cs</a:t>
            </a:r>
            <a:endParaRPr sz="1090">
              <a:latin typeface="Helvetica"/>
              <a:cs typeface="Helvetica"/>
            </a:endParaRPr>
          </a:p>
        </p:txBody>
      </p:sp>
      <p:sp>
        <p:nvSpPr>
          <p:cNvPr id="22" name="object 27"/>
          <p:cNvSpPr txBox="1"/>
          <p:nvPr/>
        </p:nvSpPr>
        <p:spPr>
          <a:xfrm>
            <a:off x="2330035" y="3074434"/>
            <a:ext cx="908528" cy="203316"/>
          </a:xfrm>
          <a:prstGeom prst="rect">
            <a:avLst/>
          </a:prstGeom>
        </p:spPr>
        <p:txBody>
          <a:bodyPr vert="horz" wrap="square" lIns="0" tIns="35234" rIns="0" bIns="0" rtlCol="0">
            <a:spAutoFit/>
          </a:bodyPr>
          <a:lstStyle/>
          <a:p>
            <a:pPr marL="25400">
              <a:spcBef>
                <a:spcPts val="275"/>
              </a:spcBef>
            </a:pPr>
            <a:r>
              <a:rPr sz="1090" b="1" spc="20">
                <a:latin typeface="Helvetica"/>
                <a:cs typeface="Helvetica"/>
              </a:rPr>
              <a:t>Engineering</a:t>
            </a:r>
            <a:endParaRPr sz="1090">
              <a:latin typeface="Helvetica"/>
              <a:cs typeface="Helvetica"/>
            </a:endParaRPr>
          </a:p>
        </p:txBody>
      </p:sp>
      <p:sp>
        <p:nvSpPr>
          <p:cNvPr id="23" name="object 28"/>
          <p:cNvSpPr txBox="1"/>
          <p:nvPr/>
        </p:nvSpPr>
        <p:spPr>
          <a:xfrm>
            <a:off x="5960151" y="3074434"/>
            <a:ext cx="1024296" cy="203316"/>
          </a:xfrm>
          <a:prstGeom prst="rect">
            <a:avLst/>
          </a:prstGeom>
        </p:spPr>
        <p:txBody>
          <a:bodyPr vert="horz" wrap="square" lIns="0" tIns="35234" rIns="0" bIns="0" rtlCol="0">
            <a:spAutoFit/>
          </a:bodyPr>
          <a:lstStyle/>
          <a:p>
            <a:pPr marL="25400">
              <a:spcBef>
                <a:spcPts val="275"/>
              </a:spcBef>
            </a:pPr>
            <a:r>
              <a:rPr sz="1090" b="1" spc="30">
                <a:latin typeface="Helvetica"/>
                <a:cs typeface="Helvetica"/>
              </a:rPr>
              <a:t>Neuroscience</a:t>
            </a:r>
            <a:endParaRPr sz="1090">
              <a:latin typeface="Helvetica"/>
              <a:cs typeface="Helvetica"/>
            </a:endParaRPr>
          </a:p>
        </p:txBody>
      </p:sp>
      <p:sp>
        <p:nvSpPr>
          <p:cNvPr id="24" name="object 29"/>
          <p:cNvSpPr txBox="1"/>
          <p:nvPr/>
        </p:nvSpPr>
        <p:spPr>
          <a:xfrm>
            <a:off x="6086030" y="4785227"/>
            <a:ext cx="884619" cy="203316"/>
          </a:xfrm>
          <a:prstGeom prst="rect">
            <a:avLst/>
          </a:prstGeom>
        </p:spPr>
        <p:txBody>
          <a:bodyPr vert="horz" wrap="square" lIns="0" tIns="35234" rIns="0" bIns="0" rtlCol="0">
            <a:spAutoFit/>
          </a:bodyPr>
          <a:lstStyle/>
          <a:p>
            <a:pPr marL="25400">
              <a:spcBef>
                <a:spcPts val="275"/>
              </a:spcBef>
            </a:pPr>
            <a:r>
              <a:rPr sz="1090" b="1" spc="20">
                <a:latin typeface="Helvetica"/>
                <a:cs typeface="Helvetica"/>
              </a:rPr>
              <a:t>Psychology</a:t>
            </a:r>
            <a:endParaRPr sz="1090">
              <a:latin typeface="Helvetica"/>
              <a:cs typeface="Helvetica"/>
            </a:endParaRPr>
          </a:p>
        </p:txBody>
      </p:sp>
      <p:sp>
        <p:nvSpPr>
          <p:cNvPr id="25" name="object 30"/>
          <p:cNvSpPr txBox="1"/>
          <p:nvPr/>
        </p:nvSpPr>
        <p:spPr>
          <a:xfrm>
            <a:off x="4317353" y="3160628"/>
            <a:ext cx="678250" cy="371831"/>
          </a:xfrm>
          <a:prstGeom prst="rect">
            <a:avLst/>
          </a:prstGeom>
        </p:spPr>
        <p:txBody>
          <a:bodyPr vert="horz" wrap="square" lIns="0" tIns="27684" rIns="0" bIns="0" rtlCol="0">
            <a:spAutoFit/>
          </a:bodyPr>
          <a:lstStyle/>
          <a:p>
            <a:pPr marL="25400" marR="10160" indent="16510">
              <a:lnSpc>
                <a:spcPct val="104000"/>
              </a:lnSpc>
              <a:spcBef>
                <a:spcPts val="220"/>
              </a:spcBef>
            </a:pPr>
            <a:r>
              <a:rPr sz="1090" b="1" spc="50">
                <a:solidFill>
                  <a:srgbClr val="F53825"/>
                </a:solidFill>
                <a:latin typeface="Helvetica"/>
                <a:cs typeface="Helvetica"/>
              </a:rPr>
              <a:t>Mac</a:t>
            </a:r>
            <a:r>
              <a:rPr sz="1090" b="1" spc="10">
                <a:solidFill>
                  <a:srgbClr val="F53825"/>
                </a:solidFill>
                <a:latin typeface="Helvetica"/>
                <a:cs typeface="Helvetica"/>
              </a:rPr>
              <a:t>hine  </a:t>
            </a:r>
            <a:r>
              <a:rPr sz="1090" b="1" spc="20">
                <a:solidFill>
                  <a:srgbClr val="F53825"/>
                </a:solidFill>
                <a:latin typeface="Helvetica"/>
                <a:cs typeface="Helvetica"/>
              </a:rPr>
              <a:t>Learning</a:t>
            </a:r>
            <a:endParaRPr sz="1090">
              <a:latin typeface="Helvetica"/>
              <a:cs typeface="Helvetica"/>
            </a:endParaRPr>
          </a:p>
        </p:txBody>
      </p:sp>
      <p:sp>
        <p:nvSpPr>
          <p:cNvPr id="26" name="object 31"/>
          <p:cNvSpPr txBox="1"/>
          <p:nvPr/>
        </p:nvSpPr>
        <p:spPr>
          <a:xfrm>
            <a:off x="4646971" y="4273934"/>
            <a:ext cx="1304908" cy="371831"/>
          </a:xfrm>
          <a:prstGeom prst="rect">
            <a:avLst/>
          </a:prstGeom>
        </p:spPr>
        <p:txBody>
          <a:bodyPr vert="horz" wrap="square" lIns="0" tIns="27684" rIns="0" bIns="0" rtlCol="0">
            <a:spAutoFit/>
          </a:bodyPr>
          <a:lstStyle/>
          <a:p>
            <a:pPr marL="193675" marR="10160" indent="-170180">
              <a:lnSpc>
                <a:spcPct val="104000"/>
              </a:lnSpc>
              <a:spcBef>
                <a:spcPts val="220"/>
              </a:spcBef>
            </a:pPr>
            <a:r>
              <a:rPr sz="1090" b="1" spc="20">
                <a:solidFill>
                  <a:srgbClr val="F53825"/>
                </a:solidFill>
                <a:latin typeface="Helvetica"/>
                <a:cs typeface="Helvetica"/>
              </a:rPr>
              <a:t>Classical/Operant  Conditioning</a:t>
            </a:r>
            <a:endParaRPr sz="1090">
              <a:latin typeface="Helvetica"/>
              <a:cs typeface="Helvetica"/>
            </a:endParaRPr>
          </a:p>
        </p:txBody>
      </p:sp>
      <p:sp>
        <p:nvSpPr>
          <p:cNvPr id="27" name="object 32"/>
          <p:cNvSpPr txBox="1"/>
          <p:nvPr/>
        </p:nvSpPr>
        <p:spPr>
          <a:xfrm>
            <a:off x="3664830" y="3494619"/>
            <a:ext cx="604007" cy="371831"/>
          </a:xfrm>
          <a:prstGeom prst="rect">
            <a:avLst/>
          </a:prstGeom>
        </p:spPr>
        <p:txBody>
          <a:bodyPr vert="horz" wrap="square" lIns="0" tIns="27684" rIns="0" bIns="0" rtlCol="0">
            <a:spAutoFit/>
          </a:bodyPr>
          <a:lstStyle/>
          <a:p>
            <a:pPr marL="36195" marR="10160" indent="-12700">
              <a:lnSpc>
                <a:spcPct val="104000"/>
              </a:lnSpc>
              <a:spcBef>
                <a:spcPts val="220"/>
              </a:spcBef>
            </a:pPr>
            <a:r>
              <a:rPr sz="1090" b="1" spc="40">
                <a:solidFill>
                  <a:srgbClr val="F53825"/>
                </a:solidFill>
                <a:latin typeface="Helvetica"/>
                <a:cs typeface="Helvetica"/>
              </a:rPr>
              <a:t>Op</a:t>
            </a:r>
            <a:r>
              <a:rPr sz="1090" b="1" spc="10">
                <a:solidFill>
                  <a:srgbClr val="F53825"/>
                </a:solidFill>
                <a:latin typeface="Helvetica"/>
                <a:cs typeface="Helvetica"/>
              </a:rPr>
              <a:t>t</a:t>
            </a:r>
            <a:r>
              <a:rPr sz="1090" b="1">
                <a:solidFill>
                  <a:srgbClr val="F53825"/>
                </a:solidFill>
                <a:latin typeface="Helvetica"/>
                <a:cs typeface="Helvetica"/>
              </a:rPr>
              <a:t>i</a:t>
            </a:r>
            <a:r>
              <a:rPr sz="1090" b="1" spc="20">
                <a:solidFill>
                  <a:srgbClr val="F53825"/>
                </a:solidFill>
                <a:latin typeface="Helvetica"/>
                <a:cs typeface="Helvetica"/>
              </a:rPr>
              <a:t>mal  Con</a:t>
            </a:r>
            <a:r>
              <a:rPr sz="1090" b="1" spc="10">
                <a:solidFill>
                  <a:srgbClr val="F53825"/>
                </a:solidFill>
                <a:latin typeface="Helvetica"/>
                <a:cs typeface="Helvetica"/>
              </a:rPr>
              <a:t>tr</a:t>
            </a:r>
            <a:r>
              <a:rPr sz="1090" b="1" spc="20">
                <a:solidFill>
                  <a:srgbClr val="F53825"/>
                </a:solidFill>
                <a:latin typeface="Helvetica"/>
                <a:cs typeface="Helvetica"/>
              </a:rPr>
              <a:t>o</a:t>
            </a:r>
            <a:r>
              <a:rPr sz="1090" b="1" spc="10">
                <a:solidFill>
                  <a:srgbClr val="F53825"/>
                </a:solidFill>
                <a:latin typeface="Helvetica"/>
                <a:cs typeface="Helvetica"/>
              </a:rPr>
              <a:t>l</a:t>
            </a:r>
            <a:endParaRPr sz="1090">
              <a:latin typeface="Helvetica"/>
              <a:cs typeface="Helvetica"/>
            </a:endParaRPr>
          </a:p>
        </p:txBody>
      </p:sp>
      <p:sp>
        <p:nvSpPr>
          <p:cNvPr id="28" name="object 33"/>
          <p:cNvSpPr txBox="1"/>
          <p:nvPr/>
        </p:nvSpPr>
        <p:spPr>
          <a:xfrm>
            <a:off x="5005897" y="3494619"/>
            <a:ext cx="587649" cy="371831"/>
          </a:xfrm>
          <a:prstGeom prst="rect">
            <a:avLst/>
          </a:prstGeom>
        </p:spPr>
        <p:txBody>
          <a:bodyPr vert="horz" wrap="square" lIns="0" tIns="27684" rIns="0" bIns="0" rtlCol="0">
            <a:spAutoFit/>
          </a:bodyPr>
          <a:lstStyle/>
          <a:p>
            <a:pPr marL="29210" marR="10160" indent="-5080">
              <a:lnSpc>
                <a:spcPct val="104000"/>
              </a:lnSpc>
              <a:spcBef>
                <a:spcPts val="220"/>
              </a:spcBef>
            </a:pPr>
            <a:r>
              <a:rPr sz="1090" b="1" spc="30">
                <a:solidFill>
                  <a:srgbClr val="F53825"/>
                </a:solidFill>
                <a:latin typeface="Helvetica"/>
                <a:cs typeface="Helvetica"/>
              </a:rPr>
              <a:t>Reward  System</a:t>
            </a:r>
            <a:endParaRPr sz="1090">
              <a:latin typeface="Helvetica"/>
              <a:cs typeface="Helvetica"/>
            </a:endParaRPr>
          </a:p>
        </p:txBody>
      </p:sp>
      <p:sp>
        <p:nvSpPr>
          <p:cNvPr id="29" name="object 34"/>
          <p:cNvSpPr txBox="1"/>
          <p:nvPr/>
        </p:nvSpPr>
        <p:spPr>
          <a:xfrm>
            <a:off x="3546241" y="4273933"/>
            <a:ext cx="834285" cy="371831"/>
          </a:xfrm>
          <a:prstGeom prst="rect">
            <a:avLst/>
          </a:prstGeom>
        </p:spPr>
        <p:txBody>
          <a:bodyPr vert="horz" wrap="square" lIns="0" tIns="27684" rIns="0" bIns="0" rtlCol="0">
            <a:spAutoFit/>
          </a:bodyPr>
          <a:lstStyle/>
          <a:p>
            <a:pPr marL="81915" marR="10160" indent="-57785">
              <a:lnSpc>
                <a:spcPct val="104000"/>
              </a:lnSpc>
              <a:spcBef>
                <a:spcPts val="220"/>
              </a:spcBef>
            </a:pPr>
            <a:r>
              <a:rPr sz="1090" b="1" spc="40">
                <a:solidFill>
                  <a:srgbClr val="F53825"/>
                </a:solidFill>
                <a:latin typeface="Helvetica"/>
                <a:cs typeface="Helvetica"/>
              </a:rPr>
              <a:t>Op</a:t>
            </a:r>
            <a:r>
              <a:rPr sz="1090" b="1" spc="20">
                <a:solidFill>
                  <a:srgbClr val="F53825"/>
                </a:solidFill>
                <a:latin typeface="Helvetica"/>
                <a:cs typeface="Helvetica"/>
              </a:rPr>
              <a:t>erat</a:t>
            </a:r>
            <a:r>
              <a:rPr sz="1090" b="1" spc="10">
                <a:solidFill>
                  <a:srgbClr val="F53825"/>
                </a:solidFill>
                <a:latin typeface="Helvetica"/>
                <a:cs typeface="Helvetica"/>
              </a:rPr>
              <a:t>ions  </a:t>
            </a:r>
            <a:r>
              <a:rPr sz="1090" b="1" spc="30">
                <a:solidFill>
                  <a:srgbClr val="F53825"/>
                </a:solidFill>
                <a:latin typeface="Helvetica"/>
                <a:cs typeface="Helvetica"/>
              </a:rPr>
              <a:t>Research</a:t>
            </a:r>
            <a:endParaRPr sz="1090">
              <a:latin typeface="Helvetica"/>
              <a:cs typeface="Helvetica"/>
            </a:endParaRPr>
          </a:p>
        </p:txBody>
      </p:sp>
      <p:sp>
        <p:nvSpPr>
          <p:cNvPr id="30" name="object 35"/>
          <p:cNvSpPr txBox="1"/>
          <p:nvPr/>
        </p:nvSpPr>
        <p:spPr>
          <a:xfrm>
            <a:off x="4232804" y="4694518"/>
            <a:ext cx="809118" cy="371831"/>
          </a:xfrm>
          <a:prstGeom prst="rect">
            <a:avLst/>
          </a:prstGeom>
        </p:spPr>
        <p:txBody>
          <a:bodyPr vert="horz" wrap="square" lIns="0" tIns="27684" rIns="0" bIns="0" rtlCol="0">
            <a:spAutoFit/>
          </a:bodyPr>
          <a:lstStyle/>
          <a:p>
            <a:pPr marL="25400" marR="10160" indent="56515">
              <a:lnSpc>
                <a:spcPct val="104000"/>
              </a:lnSpc>
              <a:spcBef>
                <a:spcPts val="220"/>
              </a:spcBef>
            </a:pPr>
            <a:r>
              <a:rPr sz="1090" b="1" spc="30">
                <a:solidFill>
                  <a:srgbClr val="F53825"/>
                </a:solidFill>
                <a:latin typeface="Helvetica"/>
                <a:cs typeface="Helvetica"/>
              </a:rPr>
              <a:t>Bounded  Rat</a:t>
            </a:r>
            <a:r>
              <a:rPr sz="1090" b="1" spc="10">
                <a:solidFill>
                  <a:srgbClr val="F53825"/>
                </a:solidFill>
                <a:latin typeface="Helvetica"/>
                <a:cs typeface="Helvetica"/>
              </a:rPr>
              <a:t>ion</a:t>
            </a:r>
            <a:r>
              <a:rPr sz="1090" b="1" spc="30">
                <a:solidFill>
                  <a:srgbClr val="F53825"/>
                </a:solidFill>
                <a:latin typeface="Helvetica"/>
                <a:cs typeface="Helvetica"/>
              </a:rPr>
              <a:t>a</a:t>
            </a:r>
            <a:r>
              <a:rPr sz="1090" b="1">
                <a:solidFill>
                  <a:srgbClr val="F53825"/>
                </a:solidFill>
                <a:latin typeface="Helvetica"/>
                <a:cs typeface="Helvetica"/>
              </a:rPr>
              <a:t>li</a:t>
            </a:r>
            <a:r>
              <a:rPr sz="1090" b="1" spc="20">
                <a:solidFill>
                  <a:srgbClr val="F53825"/>
                </a:solidFill>
                <a:latin typeface="Helvetica"/>
                <a:cs typeface="Helvetica"/>
              </a:rPr>
              <a:t>ty</a:t>
            </a:r>
            <a:endParaRPr sz="1090">
              <a:latin typeface="Helvetica"/>
              <a:cs typeface="Helvetica"/>
            </a:endParaRPr>
          </a:p>
        </p:txBody>
      </p:sp>
      <p:sp>
        <p:nvSpPr>
          <p:cNvPr id="31" name="object 36"/>
          <p:cNvSpPr txBox="1"/>
          <p:nvPr/>
        </p:nvSpPr>
        <p:spPr>
          <a:xfrm>
            <a:off x="4111107" y="3878091"/>
            <a:ext cx="1089730" cy="371831"/>
          </a:xfrm>
          <a:prstGeom prst="rect">
            <a:avLst/>
          </a:prstGeom>
        </p:spPr>
        <p:txBody>
          <a:bodyPr vert="horz" wrap="square" lIns="0" tIns="27684" rIns="0" bIns="0" rtlCol="0">
            <a:spAutoFit/>
          </a:bodyPr>
          <a:lstStyle/>
          <a:p>
            <a:pPr marL="230505" marR="10160" indent="-206375">
              <a:lnSpc>
                <a:spcPct val="104000"/>
              </a:lnSpc>
              <a:spcBef>
                <a:spcPts val="220"/>
              </a:spcBef>
            </a:pPr>
            <a:r>
              <a:rPr sz="1090" b="1" spc="50">
                <a:solidFill>
                  <a:srgbClr val="203ED7"/>
                </a:solidFill>
                <a:latin typeface="Helvetica"/>
                <a:cs typeface="Helvetica"/>
              </a:rPr>
              <a:t>Re</a:t>
            </a:r>
            <a:r>
              <a:rPr sz="1090" b="1" spc="10">
                <a:solidFill>
                  <a:srgbClr val="203ED7"/>
                </a:solidFill>
                <a:latin typeface="Helvetica"/>
                <a:cs typeface="Helvetica"/>
              </a:rPr>
              <a:t>inf</a:t>
            </a:r>
            <a:r>
              <a:rPr sz="1090" b="1" spc="20">
                <a:solidFill>
                  <a:srgbClr val="203ED7"/>
                </a:solidFill>
                <a:latin typeface="Helvetica"/>
                <a:cs typeface="Helvetica"/>
              </a:rPr>
              <a:t>o</a:t>
            </a:r>
            <a:r>
              <a:rPr sz="1090" b="1" spc="30">
                <a:solidFill>
                  <a:srgbClr val="203ED7"/>
                </a:solidFill>
                <a:latin typeface="Helvetica"/>
                <a:cs typeface="Helvetica"/>
              </a:rPr>
              <a:t>rceme</a:t>
            </a:r>
            <a:r>
              <a:rPr sz="1090" b="1" spc="20">
                <a:solidFill>
                  <a:srgbClr val="203ED7"/>
                </a:solidFill>
                <a:latin typeface="Helvetica"/>
                <a:cs typeface="Helvetica"/>
              </a:rPr>
              <a:t>n</a:t>
            </a:r>
            <a:r>
              <a:rPr sz="1090" b="1" spc="10">
                <a:solidFill>
                  <a:srgbClr val="203ED7"/>
                </a:solidFill>
                <a:latin typeface="Helvetica"/>
                <a:cs typeface="Helvetica"/>
              </a:rPr>
              <a:t>t  </a:t>
            </a:r>
            <a:r>
              <a:rPr sz="1090" b="1" spc="20">
                <a:solidFill>
                  <a:srgbClr val="203ED7"/>
                </a:solidFill>
                <a:latin typeface="Helvetica"/>
                <a:cs typeface="Helvetica"/>
              </a:rPr>
              <a:t>Learning</a:t>
            </a:r>
            <a:endParaRPr sz="1090">
              <a:latin typeface="Helvetica"/>
              <a:cs typeface="Helvetic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8847</Words>
  <Application>WPS 演示</Application>
  <PresentationFormat>Widescreen</PresentationFormat>
  <Paragraphs>517</Paragraphs>
  <Slides>79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79</vt:i4>
      </vt:variant>
    </vt:vector>
  </HeadingPairs>
  <TitlesOfParts>
    <vt:vector size="92" baseType="lpstr">
      <vt:lpstr>Arial</vt:lpstr>
      <vt:lpstr>宋体</vt:lpstr>
      <vt:lpstr>Wingdings</vt:lpstr>
      <vt:lpstr>Helvetica</vt:lpstr>
      <vt:lpstr>Calibri Light</vt:lpstr>
      <vt:lpstr>Calibri</vt:lpstr>
      <vt:lpstr>等线</vt:lpstr>
      <vt:lpstr>微软雅黑</vt:lpstr>
      <vt:lpstr>Arial Unicode MS</vt:lpstr>
      <vt:lpstr>Courier New</vt:lpstr>
      <vt:lpstr>Arial</vt:lpstr>
      <vt:lpstr>等线 Light</vt:lpstr>
      <vt:lpstr>Office Theme</vt:lpstr>
      <vt:lpstr>Introduction to Reinforcement Learning</vt:lpstr>
      <vt:lpstr>Goal of the lecture</vt:lpstr>
      <vt:lpstr>Coverage</vt:lpstr>
      <vt:lpstr>References</vt:lpstr>
      <vt:lpstr>RL Key Players</vt:lpstr>
      <vt:lpstr>RL Foundation</vt:lpstr>
      <vt:lpstr>RL Foundation</vt:lpstr>
      <vt:lpstr>Branches of Machine Learning</vt:lpstr>
      <vt:lpstr>Connection with other fields</vt:lpstr>
      <vt:lpstr>Application examples</vt:lpstr>
      <vt:lpstr>What is Reinforcement Learning </vt:lpstr>
      <vt:lpstr>Examples of Reinforcement Learning</vt:lpstr>
      <vt:lpstr>Agent and environment</vt:lpstr>
      <vt:lpstr>PowerPoint 演示文稿</vt:lpstr>
      <vt:lpstr>PowerPoint 演示文稿</vt:lpstr>
      <vt:lpstr>PowerPoint 演示文稿</vt:lpstr>
      <vt:lpstr>Reward</vt:lpstr>
      <vt:lpstr>Examples of Rewards</vt:lpstr>
      <vt:lpstr>Major Components of an RL agnet</vt:lpstr>
      <vt:lpstr>Policy</vt:lpstr>
      <vt:lpstr>Value Function</vt:lpstr>
      <vt:lpstr>Model</vt:lpstr>
      <vt:lpstr>Maze Example: Policy</vt:lpstr>
      <vt:lpstr>Maze Example: Value Function</vt:lpstr>
      <vt:lpstr>Maze Example: Model</vt:lpstr>
      <vt:lpstr>Categorizing RL agents (1)</vt:lpstr>
      <vt:lpstr>Categorizing RL agents (2)</vt:lpstr>
      <vt:lpstr>RL Agent Taxonomy</vt:lpstr>
      <vt:lpstr>Learning and Planning</vt:lpstr>
      <vt:lpstr>Atari Example: Reinforcement Learning</vt:lpstr>
      <vt:lpstr>Atari Example: Planning</vt:lpstr>
      <vt:lpstr>Exploration and Exploitation</vt:lpstr>
      <vt:lpstr>Exploration and Exploitation</vt:lpstr>
      <vt:lpstr>Environment state</vt:lpstr>
      <vt:lpstr>Message to take home</vt:lpstr>
      <vt:lpstr>Markov Decision Processes</vt:lpstr>
      <vt:lpstr>Coverage</vt:lpstr>
      <vt:lpstr>Introduction to MDPs</vt:lpstr>
      <vt:lpstr>Markov Property</vt:lpstr>
      <vt:lpstr>State Transition Matrix</vt:lpstr>
      <vt:lpstr>Mardov Process</vt:lpstr>
      <vt:lpstr>Example: Student Markov Chain</vt:lpstr>
      <vt:lpstr>Example: Student Markov Chain Episodes</vt:lpstr>
      <vt:lpstr>Example: Student Markov Chain Transition Matrix</vt:lpstr>
      <vt:lpstr>Markov Reward Process</vt:lpstr>
      <vt:lpstr>Example: Student MRP</vt:lpstr>
      <vt:lpstr>Value (Return)</vt:lpstr>
      <vt:lpstr>Why discount</vt:lpstr>
      <vt:lpstr>Value Function</vt:lpstr>
      <vt:lpstr>Example: Student MRP Returns</vt:lpstr>
      <vt:lpstr>Example: State-Value Function for Student MRP (1)</vt:lpstr>
      <vt:lpstr>Example: State-Value Function for Student MRP (2)</vt:lpstr>
      <vt:lpstr>Example: State-Value Function for Student MRP (3)</vt:lpstr>
      <vt:lpstr>Bellman Equation for MRPs</vt:lpstr>
      <vt:lpstr>Bellman Equation for MRPs (2)</vt:lpstr>
      <vt:lpstr>Example: Bellman Equation for Student MRP</vt:lpstr>
      <vt:lpstr>Bellman Equation in Matrix For</vt:lpstr>
      <vt:lpstr>Markov Decision Process</vt:lpstr>
      <vt:lpstr>Example: Student MDP</vt:lpstr>
      <vt:lpstr>Policies (1)</vt:lpstr>
      <vt:lpstr>Policies (2)</vt:lpstr>
      <vt:lpstr>Value Function</vt:lpstr>
      <vt:lpstr>Bellman Expectation Equation</vt:lpstr>
      <vt:lpstr>Bellman Expectation Equation for Vπ</vt:lpstr>
      <vt:lpstr>Bellman Expectation Equation for qπ</vt:lpstr>
      <vt:lpstr>Bellman Expectation Equation for vπ (2)</vt:lpstr>
      <vt:lpstr>Bellman Expectation Equation for qπ (2)</vt:lpstr>
      <vt:lpstr>Optimal Value Function</vt:lpstr>
      <vt:lpstr>Example: Optimal Value Function for Student MDP</vt:lpstr>
      <vt:lpstr>Example: Optimal Action-Value Function for Student MDP</vt:lpstr>
      <vt:lpstr>Optimal Policy</vt:lpstr>
      <vt:lpstr>Finding an Optimal Policy</vt:lpstr>
      <vt:lpstr>Example: Optimal Policy for Student MDP</vt:lpstr>
      <vt:lpstr>Bellman Optimality Equation for v∗</vt:lpstr>
      <vt:lpstr>Bellman Optimality Equation for Q∗</vt:lpstr>
      <vt:lpstr>Bellman Optimality Equation for V∗ (2)</vt:lpstr>
      <vt:lpstr>Bellman Optimality Equation for Q∗ (2)</vt:lpstr>
      <vt:lpstr>Example: Bellman Optimality Equation in Student MDP</vt:lpstr>
      <vt:lpstr>Solving the Bellman Optimality Equation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Reinforcement Learning</dc:title>
  <dc:creator>Jiang, Yuexu</dc:creator>
  <cp:lastModifiedBy>一半的翅膀</cp:lastModifiedBy>
  <cp:revision>69</cp:revision>
  <dcterms:created xsi:type="dcterms:W3CDTF">2019-11-12T03:42:00Z</dcterms:created>
  <dcterms:modified xsi:type="dcterms:W3CDTF">2019-11-14T03:15:13Z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