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  <p:sldId id="287" r:id="rId34"/>
    <p:sldId id="289" r:id="rId35"/>
    <p:sldId id="290" r:id="rId36"/>
    <p:sldId id="291" r:id="rId37"/>
    <p:sldId id="292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926B-0AFF-4D21-900E-71ADB3F78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4258-9777-45F8-86EF-1CB76193CC8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MDP</a:t>
            </a:r>
            <a:r>
              <a:rPr lang="zh-CN" altLang="en-US" dirty="0"/>
              <a:t>课程回顾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动态规划的前提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能分解为子问题</a:t>
            </a:r>
            <a:endParaRPr lang="en-US" altLang="zh-CN" dirty="0"/>
          </a:p>
          <a:p>
            <a:r>
              <a:rPr lang="zh-CN" altLang="en-US" dirty="0"/>
              <a:t>子问题能继续分割，并能重用子问题已经求得的最优解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马尔可夫决策过程满足该两点前期：</a:t>
            </a:r>
            <a:endParaRPr lang="en-US" altLang="zh-CN" dirty="0"/>
          </a:p>
          <a:p>
            <a:pPr lvl="1"/>
            <a:r>
              <a:rPr lang="en-US" altLang="zh-CN" dirty="0"/>
              <a:t>Bellman</a:t>
            </a:r>
            <a:r>
              <a:rPr lang="zh-CN" altLang="en-US" dirty="0"/>
              <a:t>方程</a:t>
            </a:r>
            <a:endParaRPr lang="en-US" altLang="zh-CN" dirty="0"/>
          </a:p>
          <a:p>
            <a:pPr lvl="1"/>
            <a:r>
              <a:rPr lang="en-US" altLang="zh-CN" dirty="0"/>
              <a:t>Value function</a:t>
            </a:r>
            <a:r>
              <a:rPr lang="zh-CN" altLang="en-US" dirty="0"/>
              <a:t>可以重用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  <a:endParaRPr lang="en-US" altLang="zh-CN" dirty="0"/>
          </a:p>
          <a:p>
            <a:pPr lvl="1"/>
            <a:r>
              <a:rPr lang="zh-CN" altLang="en-US" dirty="0"/>
              <a:t>评价一个</a:t>
            </a:r>
            <a:r>
              <a:rPr lang="en-US" altLang="zh-CN" dirty="0"/>
              <a:t>policy</a:t>
            </a:r>
            <a:r>
              <a:rPr lang="zh-CN" altLang="en-US" dirty="0"/>
              <a:t>好坏</a:t>
            </a:r>
            <a:endParaRPr lang="en-US" altLang="zh-CN" dirty="0"/>
          </a:p>
          <a:p>
            <a:r>
              <a:rPr lang="en-US" altLang="zh-CN" dirty="0"/>
              <a:t>Control</a:t>
            </a:r>
            <a:endParaRPr lang="en-US" altLang="zh-CN" dirty="0"/>
          </a:p>
          <a:p>
            <a:pPr lvl="1"/>
            <a:r>
              <a:rPr lang="zh-CN" altLang="en-US" dirty="0"/>
              <a:t>预测最优的</a:t>
            </a:r>
            <a:r>
              <a:rPr lang="en-US" altLang="zh-CN" dirty="0"/>
              <a:t>policy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  <a:r>
              <a:rPr lang="en-US" altLang="zh-CN" dirty="0"/>
              <a:t>Policy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问题：如何评价一个</a:t>
            </a:r>
            <a:r>
              <a:rPr lang="en-US" altLang="zh-CN" dirty="0"/>
              <a:t>policy</a:t>
            </a:r>
            <a:endParaRPr lang="en-US" altLang="zh-CN" dirty="0"/>
          </a:p>
          <a:p>
            <a:r>
              <a:rPr lang="zh-CN" altLang="en-US" dirty="0"/>
              <a:t>解法：迭代使用</a:t>
            </a:r>
            <a:r>
              <a:rPr lang="en-US" altLang="zh-CN" dirty="0"/>
              <a:t>bellman expectation function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同步更新：</a:t>
            </a:r>
            <a:endParaRPr lang="en-US" altLang="zh-CN" dirty="0"/>
          </a:p>
          <a:p>
            <a:pPr lvl="1"/>
            <a:r>
              <a:rPr lang="zh-CN" altLang="en-US" dirty="0"/>
              <a:t>对于每一次迭代（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3.</a:t>
            </a:r>
            <a:r>
              <a:rPr lang="zh-CN" altLang="en-US" dirty="0"/>
              <a:t>。。），更新每一个状态</a:t>
            </a:r>
            <a:r>
              <a:rPr lang="en-US" altLang="zh-CN" dirty="0"/>
              <a:t>s,                    from 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最终能够收敛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                            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2872037"/>
            <a:ext cx="342900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778" y="4065672"/>
            <a:ext cx="1194024" cy="428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938" y="4017546"/>
            <a:ext cx="1057808" cy="5454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</a:t>
            </a:r>
            <a:r>
              <a:rPr lang="en-US" dirty="0"/>
              <a:t>Bellman expectation function </a:t>
            </a:r>
            <a:r>
              <a:rPr lang="zh-CN" altLang="en-US" dirty="0"/>
              <a:t>验证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83" y="1922462"/>
            <a:ext cx="5365633" cy="41576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评价随机</a:t>
            </a:r>
            <a:r>
              <a:rPr lang="en-US" altLang="zh-CN" dirty="0"/>
              <a:t>policy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4891" y="2063833"/>
            <a:ext cx="7273240" cy="27303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评价随机</a:t>
            </a:r>
            <a:r>
              <a:rPr lang="en-US" altLang="zh-CN" dirty="0"/>
              <a:t>policy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069" y="1825626"/>
            <a:ext cx="5419861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评价随机</a:t>
            </a:r>
            <a:r>
              <a:rPr lang="en-US" altLang="zh-CN" dirty="0"/>
              <a:t>policy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302" y="1825625"/>
            <a:ext cx="6335396" cy="43195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如何提高一个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对于一个给定的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pPr lvl="1"/>
            <a:r>
              <a:rPr lang="zh-CN" altLang="en-US" dirty="0"/>
              <a:t>评价该</a:t>
            </a:r>
            <a:r>
              <a:rPr lang="en-US" altLang="zh-CN" dirty="0"/>
              <a:t>policy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”</a:t>
            </a:r>
            <a:r>
              <a:rPr lang="zh-CN" altLang="en-US" dirty="0"/>
              <a:t>贪婪</a:t>
            </a:r>
            <a:r>
              <a:rPr lang="en-US" altLang="zh-CN" dirty="0"/>
              <a:t>”</a:t>
            </a:r>
            <a:r>
              <a:rPr lang="zh-CN" altLang="en-US" dirty="0"/>
              <a:t>的方式提高该</a:t>
            </a:r>
            <a:r>
              <a:rPr lang="en-US" altLang="zh-CN" dirty="0"/>
              <a:t>policy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在上例中一次迭代达到最优</a:t>
            </a:r>
            <a:endParaRPr lang="en-US" altLang="zh-CN" dirty="0"/>
          </a:p>
          <a:p>
            <a:r>
              <a:rPr lang="zh-CN" altLang="en-US" dirty="0"/>
              <a:t>通常需要多次迭代</a:t>
            </a:r>
            <a:endParaRPr lang="en-US" altLang="zh-CN" dirty="0"/>
          </a:p>
          <a:p>
            <a:r>
              <a:rPr lang="zh-CN" altLang="en-US" dirty="0"/>
              <a:t>可证：</a:t>
            </a:r>
            <a:r>
              <a:rPr lang="en-US" altLang="zh-CN" dirty="0"/>
              <a:t>policy</a:t>
            </a:r>
            <a:r>
              <a:rPr lang="zh-CN" altLang="en-US" dirty="0"/>
              <a:t>迭代法总是收敛于最优</a:t>
            </a:r>
            <a:r>
              <a:rPr lang="en-US" altLang="zh-CN" dirty="0"/>
              <a:t>policy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9691" y="2743366"/>
            <a:ext cx="4891739" cy="51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59" y="3744244"/>
            <a:ext cx="2131999" cy="514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907" y="4515393"/>
            <a:ext cx="1605103" cy="7438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</a:t>
            </a:r>
            <a:r>
              <a:rPr lang="zh-CN" altLang="en-US" dirty="0"/>
              <a:t>迭代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628" y="1772216"/>
            <a:ext cx="8474743" cy="44581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迭代法实际举例：租车公司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States</a:t>
            </a:r>
            <a:r>
              <a:rPr lang="zh-CN" altLang="en-US" dirty="0"/>
              <a:t>：该公司有两处租车点，没点</a:t>
            </a:r>
            <a:r>
              <a:rPr lang="en-US" altLang="zh-CN" dirty="0"/>
              <a:t>20</a:t>
            </a:r>
            <a:r>
              <a:rPr lang="zh-CN" altLang="en-US" dirty="0"/>
              <a:t>车</a:t>
            </a:r>
            <a:endParaRPr lang="en-US" altLang="zh-CN" dirty="0"/>
          </a:p>
          <a:p>
            <a:r>
              <a:rPr lang="en-US" altLang="zh-CN" dirty="0"/>
              <a:t>Actions</a:t>
            </a:r>
            <a:r>
              <a:rPr lang="zh-CN" altLang="en-US" dirty="0"/>
              <a:t>：每晚最多可移动</a:t>
            </a:r>
            <a:r>
              <a:rPr lang="en-US" altLang="zh-CN" dirty="0"/>
              <a:t>5</a:t>
            </a:r>
            <a:r>
              <a:rPr lang="zh-CN" altLang="en-US" dirty="0"/>
              <a:t>车</a:t>
            </a:r>
            <a:endParaRPr lang="en-US" altLang="zh-CN" dirty="0"/>
          </a:p>
          <a:p>
            <a:r>
              <a:rPr lang="en-US" altLang="zh-CN" dirty="0"/>
              <a:t>Reward</a:t>
            </a:r>
            <a:r>
              <a:rPr lang="zh-CN" altLang="en-US" dirty="0"/>
              <a:t>：每租一车转￥</a:t>
            </a:r>
            <a:r>
              <a:rPr lang="en-US" altLang="zh-CN" dirty="0"/>
              <a:t>10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位置</a:t>
            </a:r>
            <a:r>
              <a:rPr lang="en-US" altLang="zh-CN" dirty="0"/>
              <a:t>1</a:t>
            </a:r>
            <a:r>
              <a:rPr lang="zh-CN" altLang="en-US" dirty="0"/>
              <a:t>：平均需求</a:t>
            </a:r>
            <a:r>
              <a:rPr lang="en-US" altLang="zh-CN" dirty="0"/>
              <a:t>3</a:t>
            </a:r>
            <a:r>
              <a:rPr lang="zh-CN" altLang="en-US" dirty="0"/>
              <a:t>车，平均还</a:t>
            </a:r>
            <a:r>
              <a:rPr lang="en-US" altLang="zh-CN" dirty="0"/>
              <a:t>6</a:t>
            </a:r>
            <a:r>
              <a:rPr lang="zh-CN" altLang="en-US" dirty="0"/>
              <a:t>车</a:t>
            </a:r>
            <a:endParaRPr lang="en-US" altLang="zh-CN" dirty="0"/>
          </a:p>
          <a:p>
            <a:pPr lvl="1"/>
            <a:r>
              <a:rPr lang="zh-CN" altLang="en-US" dirty="0"/>
              <a:t>位置</a:t>
            </a:r>
            <a:r>
              <a:rPr lang="en-US" altLang="zh-CN" dirty="0"/>
              <a:t>2</a:t>
            </a:r>
            <a:r>
              <a:rPr lang="zh-CN" altLang="en-US" dirty="0"/>
              <a:t>： 平均需求</a:t>
            </a:r>
            <a:r>
              <a:rPr lang="en-US" altLang="zh-CN" dirty="0"/>
              <a:t>4</a:t>
            </a:r>
            <a:r>
              <a:rPr lang="zh-CN" altLang="en-US" dirty="0"/>
              <a:t>车，平均还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8368" y="1552909"/>
            <a:ext cx="5101863" cy="21446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4215" y="1895573"/>
            <a:ext cx="533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马尔可夫属性</a:t>
            </a:r>
            <a:r>
              <a:rPr lang="en-US" altLang="zh-CN" dirty="0"/>
              <a:t>P(St+1|St)=P(St+1|St,St-1…S1)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76593" y="2264905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4216" y="2552069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马尔可夫过程 </a:t>
            </a:r>
            <a:r>
              <a:rPr lang="en-US" altLang="zh-CN" dirty="0"/>
              <a:t>S1,S2,…,Sn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7824" y="3170241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马尔可夫回报过程 </a:t>
            </a:r>
            <a:r>
              <a:rPr lang="en-US" altLang="zh-CN" dirty="0"/>
              <a:t>(S, P, R, gamma)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77823" y="3816628"/>
            <a:ext cx="3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马尔可夫决策过程 </a:t>
            </a:r>
            <a:r>
              <a:rPr lang="en-US" altLang="zh-CN" dirty="0"/>
              <a:t>(S, P, R, gamma, A)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76593" y="2921401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8163" y="3539573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46835" y="3132455"/>
            <a:ext cx="299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加了个砝码，就是衰减因子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迭代法实际举例：租车公司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8376" y="1836784"/>
            <a:ext cx="6895247" cy="47228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贪婪式的提高方法：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证明：新</a:t>
            </a:r>
            <a:r>
              <a:rPr lang="en-US" altLang="zh-CN" dirty="0"/>
              <a:t>Policy</a:t>
            </a:r>
            <a:r>
              <a:rPr lang="zh-CN" altLang="en-US" dirty="0"/>
              <a:t>比旧</a:t>
            </a:r>
            <a:r>
              <a:rPr lang="en-US" altLang="zh-CN" dirty="0"/>
              <a:t>policy</a:t>
            </a:r>
            <a:r>
              <a:rPr lang="zh-CN" altLang="en-US" dirty="0"/>
              <a:t>好一步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证明：新</a:t>
            </a:r>
            <a:r>
              <a:rPr lang="en-US" altLang="zh-CN" dirty="0"/>
              <a:t>policy</a:t>
            </a:r>
            <a:r>
              <a:rPr lang="zh-CN" altLang="en-US" dirty="0"/>
              <a:t>比旧</a:t>
            </a:r>
            <a:r>
              <a:rPr lang="en-US" altLang="zh-CN" dirty="0" err="1"/>
              <a:t>plicy</a:t>
            </a:r>
            <a:r>
              <a:rPr lang="zh-CN" altLang="en-US" dirty="0"/>
              <a:t>每步都好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0211" y="2502568"/>
            <a:ext cx="2805163" cy="636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89" y="3844507"/>
            <a:ext cx="5757079" cy="563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53" y="4886045"/>
            <a:ext cx="7918298" cy="19678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10955" y="5079365"/>
            <a:ext cx="214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用贝尔曼方程展开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当提高停止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满足</a:t>
            </a:r>
            <a:r>
              <a:rPr lang="en-US" altLang="zh-CN" dirty="0"/>
              <a:t>bellman</a:t>
            </a:r>
            <a:r>
              <a:rPr lang="zh-CN" altLang="en-US" dirty="0"/>
              <a:t>最优方程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此时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即为最优</a:t>
            </a:r>
            <a:r>
              <a:rPr lang="en-US" altLang="zh-CN" dirty="0"/>
              <a:t>policy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3034" y="2435141"/>
            <a:ext cx="7053206" cy="644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41" y="4001294"/>
            <a:ext cx="2935149" cy="6449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迭代方法的改进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评价过程是否一定要收敛？</a:t>
            </a:r>
            <a:endParaRPr lang="en-US" altLang="zh-CN" dirty="0"/>
          </a:p>
          <a:p>
            <a:r>
              <a:rPr lang="zh-CN" altLang="en-US" dirty="0"/>
              <a:t>是否可以引入结束条件</a:t>
            </a:r>
            <a:endParaRPr lang="en-US" altLang="zh-CN" dirty="0"/>
          </a:p>
          <a:p>
            <a:pPr lvl="1"/>
            <a:r>
              <a:rPr lang="en-US" dirty="0" err="1"/>
              <a:t>Eg.</a:t>
            </a:r>
            <a:r>
              <a:rPr lang="zh-CN" altLang="en-US" dirty="0"/>
              <a:t> 两次迭代区别小于某一个数</a:t>
            </a:r>
            <a:endParaRPr lang="en-US" altLang="zh-CN" dirty="0"/>
          </a:p>
          <a:p>
            <a:r>
              <a:rPr lang="zh-CN" altLang="en-US" dirty="0"/>
              <a:t>是否可以简单地指定</a:t>
            </a:r>
            <a:r>
              <a:rPr lang="en-US" altLang="zh-CN" dirty="0"/>
              <a:t>k</a:t>
            </a:r>
            <a:r>
              <a:rPr lang="zh-CN" altLang="en-US" dirty="0"/>
              <a:t>迭代后结束</a:t>
            </a:r>
            <a:r>
              <a:rPr lang="en-US" altLang="zh-CN" dirty="0"/>
              <a:t>policy</a:t>
            </a:r>
            <a:r>
              <a:rPr lang="zh-CN" altLang="en-US" dirty="0"/>
              <a:t>评价过程</a:t>
            </a:r>
            <a:endParaRPr lang="en-US" altLang="zh-CN" dirty="0"/>
          </a:p>
          <a:p>
            <a:pPr lvl="1"/>
            <a:r>
              <a:rPr lang="en-US" altLang="zh-CN" dirty="0" err="1"/>
              <a:t>Eg.</a:t>
            </a:r>
            <a:r>
              <a:rPr lang="zh-CN" altLang="en-US" dirty="0"/>
              <a:t> 之前例子中</a:t>
            </a:r>
            <a:r>
              <a:rPr lang="en-US" altLang="zh-CN" dirty="0"/>
              <a:t>3</a:t>
            </a:r>
            <a:r>
              <a:rPr lang="zh-CN" altLang="en-US" dirty="0"/>
              <a:t>次迭代后就已经达到最优</a:t>
            </a:r>
            <a:r>
              <a:rPr lang="en-US" altLang="zh-CN" dirty="0"/>
              <a:t>policy</a:t>
            </a:r>
            <a:endParaRPr lang="en-US" altLang="zh-CN" dirty="0"/>
          </a:p>
          <a:p>
            <a:r>
              <a:rPr lang="zh-CN" altLang="en-US" dirty="0"/>
              <a:t>是否可以每次迭代后更新</a:t>
            </a:r>
            <a:r>
              <a:rPr lang="en-US" altLang="zh-CN" dirty="0"/>
              <a:t>policy.</a:t>
            </a:r>
            <a:r>
              <a:rPr lang="zh-CN" altLang="en-US" dirty="0"/>
              <a:t> </a:t>
            </a:r>
            <a:r>
              <a:rPr lang="en-US" altLang="zh-CN" dirty="0" err="1"/>
              <a:t>Eg.</a:t>
            </a:r>
            <a:r>
              <a:rPr lang="zh-CN" altLang="en-US" dirty="0"/>
              <a:t> </a:t>
            </a:r>
            <a:r>
              <a:rPr lang="en-US" altLang="zh-CN" dirty="0"/>
              <a:t>K=1</a:t>
            </a:r>
            <a:endParaRPr lang="en-US" altLang="zh-CN" dirty="0"/>
          </a:p>
          <a:p>
            <a:pPr lvl="1"/>
            <a:r>
              <a:rPr lang="zh-CN" altLang="en-US" dirty="0"/>
              <a:t>等同于</a:t>
            </a:r>
            <a:r>
              <a:rPr lang="en-US" altLang="zh-CN" dirty="0"/>
              <a:t>value</a:t>
            </a:r>
            <a:r>
              <a:rPr lang="zh-CN" altLang="en-US" dirty="0"/>
              <a:t>迭代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迭代法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优化的原理</a:t>
            </a:r>
            <a:endParaRPr lang="en-US" altLang="zh-CN" dirty="0"/>
          </a:p>
          <a:p>
            <a:r>
              <a:rPr lang="zh-CN" altLang="en-US" dirty="0"/>
              <a:t>最优</a:t>
            </a:r>
            <a:r>
              <a:rPr lang="en-US" altLang="zh-CN" dirty="0"/>
              <a:t>policy</a:t>
            </a:r>
            <a:r>
              <a:rPr lang="zh-CN" altLang="en-US" dirty="0"/>
              <a:t>可分为两部分</a:t>
            </a:r>
            <a:endParaRPr lang="en-US" altLang="zh-CN" dirty="0"/>
          </a:p>
          <a:p>
            <a:pPr lvl="1"/>
            <a:r>
              <a:rPr lang="zh-CN" altLang="en-US" dirty="0"/>
              <a:t>最优的第一个行为</a:t>
            </a:r>
            <a:endParaRPr lang="en-US" altLang="zh-CN" dirty="0"/>
          </a:p>
          <a:p>
            <a:pPr lvl="1"/>
            <a:r>
              <a:rPr lang="zh-CN" altLang="en-US" dirty="0"/>
              <a:t>下一个</a:t>
            </a:r>
            <a:r>
              <a:rPr lang="en-US" altLang="zh-CN" dirty="0"/>
              <a:t>state</a:t>
            </a:r>
            <a:r>
              <a:rPr lang="zh-CN" altLang="en-US" dirty="0"/>
              <a:t>的最优</a:t>
            </a:r>
            <a:r>
              <a:rPr lang="en-US" altLang="zh-CN" dirty="0"/>
              <a:t>policy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818614" y="4223208"/>
            <a:ext cx="5231877" cy="838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30077" y="4897225"/>
            <a:ext cx="377073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50491" y="4015435"/>
            <a:ext cx="377073" cy="3487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46015" y="4468305"/>
            <a:ext cx="377073" cy="348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21063089">
            <a:off x="2737834" y="4108389"/>
            <a:ext cx="2618589" cy="1214707"/>
          </a:xfrm>
          <a:prstGeom prst="arc">
            <a:avLst>
              <a:gd name="adj1" fmla="val 10985817"/>
              <a:gd name="adj2" fmla="val 0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迭代法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如果知道子问题的最优解</a:t>
            </a:r>
            <a:endParaRPr lang="en-US" altLang="zh-CN" dirty="0"/>
          </a:p>
          <a:p>
            <a:r>
              <a:rPr lang="zh-CN" altLang="en-US" dirty="0"/>
              <a:t>          可以通过向前一步的</a:t>
            </a:r>
            <a:r>
              <a:rPr lang="en-US" altLang="zh-CN" dirty="0"/>
              <a:t>bellman </a:t>
            </a:r>
            <a:r>
              <a:rPr lang="zh-CN" altLang="en-US" dirty="0"/>
              <a:t>最优方程求得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从终点出发，迭代地计算</a:t>
            </a:r>
            <a:r>
              <a:rPr lang="en-US" altLang="zh-CN" dirty="0"/>
              <a:t>bellman</a:t>
            </a:r>
            <a:r>
              <a:rPr lang="zh-CN" altLang="en-US" dirty="0"/>
              <a:t>最优方程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565" y="1825624"/>
            <a:ext cx="815139" cy="489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11" y="2314707"/>
            <a:ext cx="855894" cy="489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43" y="2988218"/>
            <a:ext cx="5009522" cy="8815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迭代法举例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4438" y="1920367"/>
            <a:ext cx="8383124" cy="493763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迭代法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问题：找到最优</a:t>
            </a:r>
            <a:r>
              <a:rPr lang="en-US" altLang="zh-CN" dirty="0"/>
              <a:t>policy</a:t>
            </a:r>
            <a:endParaRPr lang="en-US" altLang="zh-CN" dirty="0"/>
          </a:p>
          <a:p>
            <a:r>
              <a:rPr lang="zh-CN" altLang="en-US" dirty="0"/>
              <a:t>解法：迭代调用</a:t>
            </a:r>
            <a:r>
              <a:rPr lang="en-US" altLang="zh-CN" dirty="0"/>
              <a:t>bellman</a:t>
            </a:r>
            <a:r>
              <a:rPr lang="zh-CN" altLang="en-US" dirty="0"/>
              <a:t>最优方程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同步更新：</a:t>
            </a:r>
            <a:endParaRPr lang="en-US" altLang="zh-CN" dirty="0"/>
          </a:p>
          <a:p>
            <a:pPr lvl="1"/>
            <a:r>
              <a:rPr lang="zh-CN" altLang="en-US" dirty="0"/>
              <a:t>每次迭代，更新所有状态                     </a:t>
            </a:r>
            <a:r>
              <a:rPr lang="en-US" altLang="zh-CN" dirty="0"/>
              <a:t>from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5220" y="2926430"/>
            <a:ext cx="3342922" cy="434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693" y="3820512"/>
            <a:ext cx="1085975" cy="434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1" y="3790339"/>
            <a:ext cx="1085975" cy="5429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r>
              <a:rPr lang="zh-CN" altLang="en-US" dirty="0"/>
              <a:t>迭代法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7238" y="1825625"/>
            <a:ext cx="5057524" cy="44802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003" y="1825329"/>
            <a:ext cx="9857994" cy="33270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104265" y="2750820"/>
            <a:ext cx="227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评价一个策略的好坏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function</a:t>
            </a:r>
            <a:r>
              <a:rPr lang="zh-CN" altLang="en-US" dirty="0"/>
              <a:t>量化</a:t>
            </a:r>
            <a:r>
              <a:rPr lang="en-US" altLang="zh-CN" dirty="0"/>
              <a:t>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6432" y="1850231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对于某一个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6432" y="2250951"/>
            <a:ext cx="30099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2" y="2708151"/>
            <a:ext cx="4267200" cy="504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42" y="5150915"/>
            <a:ext cx="4354894" cy="840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842" y="5998846"/>
            <a:ext cx="5294533" cy="7302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expectation equation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199" y="3780661"/>
            <a:ext cx="2962274" cy="678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6842" y="4458996"/>
            <a:ext cx="3949334" cy="7230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22600" y="2289646"/>
            <a:ext cx="358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Why? </a:t>
            </a:r>
            <a:r>
              <a:rPr lang="zh-CN" altLang="en-US" dirty="0">
                <a:solidFill>
                  <a:srgbClr val="FF0000"/>
                </a:solidFill>
              </a:rPr>
              <a:t>既然</a:t>
            </a:r>
            <a:r>
              <a:rPr lang="el-GR" altLang="zh-CN" dirty="0">
                <a:solidFill>
                  <a:srgbClr val="FF0000"/>
                </a:solidFill>
              </a:rPr>
              <a:t>π</a:t>
            </a:r>
            <a:r>
              <a:rPr lang="zh-CN" altLang="en-US" dirty="0">
                <a:solidFill>
                  <a:srgbClr val="FF0000"/>
                </a:solidFill>
              </a:rPr>
              <a:t>定了， 为什么是期望而不是确定之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Model</a:t>
            </a:r>
            <a:r>
              <a:rPr lang="zh-CN" altLang="en-US" dirty="0"/>
              <a:t>的解法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en-US" altLang="zh-CN" dirty="0"/>
          </a:p>
          <a:p>
            <a:r>
              <a:rPr lang="en-US" altLang="zh-CN" dirty="0"/>
              <a:t>Policy gradient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Model</a:t>
            </a:r>
            <a:r>
              <a:rPr lang="zh-CN" altLang="en-US" dirty="0"/>
              <a:t>的先验知识，</a:t>
            </a:r>
            <a:r>
              <a:rPr lang="en-US" altLang="zh-CN" dirty="0"/>
              <a:t>MDP</a:t>
            </a:r>
            <a:r>
              <a:rPr lang="zh-CN" altLang="en-US" dirty="0"/>
              <a:t>依然存在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001" y="2466975"/>
            <a:ext cx="4671612" cy="709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01" y="3176587"/>
            <a:ext cx="5998230" cy="7096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zh-CN" altLang="en-US" dirty="0"/>
              <a:t>方程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603" y="2837196"/>
            <a:ext cx="9103995" cy="14300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110"/>
          <p:cNvGraphicFramePr/>
          <p:nvPr/>
        </p:nvGraphicFramePr>
        <p:xfrm>
          <a:off x="6708608" y="1985167"/>
          <a:ext cx="4254500" cy="4032253"/>
        </p:xfrm>
        <a:graphic>
          <a:graphicData uri="http://schemas.openxmlformats.org/drawingml/2006/table">
            <a:tbl>
              <a:tblPr/>
              <a:tblGrid>
                <a:gridCol w="850900"/>
                <a:gridCol w="850900"/>
                <a:gridCol w="850900"/>
                <a:gridCol w="850900"/>
                <a:gridCol w="8509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N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O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E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1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0.72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0.9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2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0.81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0.81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1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A33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3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4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0.81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0.81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5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0.9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0.72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0.9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6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1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0.81</a:t>
                      </a:r>
                      <a:endParaRPr kumimoji="0" lang="it-IT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88"/>
          <p:cNvGraphicFramePr/>
          <p:nvPr/>
        </p:nvGraphicFramePr>
        <p:xfrm>
          <a:off x="1228892" y="1972550"/>
          <a:ext cx="4254500" cy="4032253"/>
        </p:xfrm>
        <a:graphic>
          <a:graphicData uri="http://schemas.openxmlformats.org/drawingml/2006/table">
            <a:tbl>
              <a:tblPr/>
              <a:tblGrid>
                <a:gridCol w="850900"/>
                <a:gridCol w="850900"/>
                <a:gridCol w="850900"/>
                <a:gridCol w="850900"/>
                <a:gridCol w="8509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N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W</a:t>
                      </a:r>
                      <a:endParaRPr kumimoji="0" lang="it-IT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E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1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2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3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4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  <a:cs typeface="+mn-cs"/>
                        </a:rPr>
                        <a:t>0</a:t>
                      </a:r>
                      <a:endParaRPr kumimoji="0" lang="it-IT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  <a:cs typeface="+mn-cs"/>
                        </a:rPr>
                        <a:t>0</a:t>
                      </a:r>
                      <a:endParaRPr kumimoji="0" lang="it-IT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5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6</a:t>
                      </a:r>
                      <a:endParaRPr kumimoji="0" lang="it-IT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1" charset="-128"/>
                        </a:rPr>
                        <a:t>0</a:t>
                      </a:r>
                      <a:endParaRPr kumimoji="0" lang="it-IT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对于每一个</a:t>
            </a:r>
            <a:r>
              <a:rPr lang="en-US" altLang="zh-CN" dirty="0"/>
              <a:t>q</a:t>
            </a:r>
            <a:r>
              <a:rPr lang="zh-CN" altLang="en-US" dirty="0"/>
              <a:t>表中的元素，初始化</a:t>
            </a:r>
            <a:endParaRPr lang="en-US" altLang="zh-CN" dirty="0"/>
          </a:p>
          <a:p>
            <a:r>
              <a:rPr lang="zh-CN" altLang="en-US" dirty="0"/>
              <a:t>得到当前状态</a:t>
            </a:r>
            <a:r>
              <a:rPr lang="en-US" altLang="zh-CN" dirty="0"/>
              <a:t>s</a:t>
            </a:r>
            <a:endParaRPr lang="en-US" altLang="zh-CN" dirty="0"/>
          </a:p>
          <a:p>
            <a:r>
              <a:rPr lang="en-US" altLang="zh-CN" dirty="0"/>
              <a:t>While(true) do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action</a:t>
            </a:r>
            <a:r>
              <a:rPr lang="zh-CN" altLang="en-US" dirty="0"/>
              <a:t>并执行</a:t>
            </a:r>
            <a:endParaRPr lang="en-US" altLang="zh-CN" dirty="0"/>
          </a:p>
          <a:p>
            <a:pPr lvl="1"/>
            <a:r>
              <a:rPr lang="zh-CN" altLang="en-US" dirty="0"/>
              <a:t>得到</a:t>
            </a:r>
            <a:r>
              <a:rPr lang="en-US" altLang="zh-CN" dirty="0"/>
              <a:t>reward</a:t>
            </a:r>
            <a:r>
              <a:rPr lang="zh-CN" altLang="en-US" dirty="0"/>
              <a:t>，新状态</a:t>
            </a:r>
            <a:r>
              <a:rPr lang="en-US" altLang="zh-CN" dirty="0"/>
              <a:t>s</a:t>
            </a:r>
            <a:r>
              <a:rPr lang="zh-CN" altLang="en-US" dirty="0"/>
              <a:t>‘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q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5705" y="4208710"/>
            <a:ext cx="7180345" cy="112784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例子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1516930" y="1948173"/>
          <a:ext cx="14713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683"/>
                <a:gridCol w="735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859282" y="1577333"/>
          <a:ext cx="191783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8"/>
                <a:gridCol w="479458"/>
                <a:gridCol w="479458"/>
                <a:gridCol w="479458"/>
              </a:tblGrid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8606541" y="1574976"/>
          <a:ext cx="191783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8"/>
                <a:gridCol w="479458"/>
                <a:gridCol w="479458"/>
                <a:gridCol w="479458"/>
              </a:tblGrid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02936" y="3233394"/>
            <a:ext cx="27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Lr</a:t>
            </a:r>
            <a:r>
              <a:rPr lang="en-US" altLang="zh-CN" dirty="0"/>
              <a:t>=0.9</a:t>
            </a:r>
            <a:endParaRPr lang="en-US" altLang="zh-CN" dirty="0"/>
          </a:p>
          <a:p>
            <a:r>
              <a:rPr lang="en-US" altLang="zh-CN" dirty="0"/>
              <a:t>Discount=1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134" y="4195837"/>
            <a:ext cx="7180345" cy="1127848"/>
          </a:xfrm>
          <a:prstGeom prst="rect">
            <a:avLst/>
          </a:prstGeom>
        </p:spPr>
      </p:pic>
      <p:sp>
        <p:nvSpPr>
          <p:cNvPr id="11" name="Arrow: Down 10"/>
          <p:cNvSpPr/>
          <p:nvPr/>
        </p:nvSpPr>
        <p:spPr>
          <a:xfrm rot="16200000">
            <a:off x="7899662" y="2306496"/>
            <a:ext cx="622169" cy="28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67627" y="1631694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8454" y="1634126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52743" y="2598340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4716" y="2585126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5692" y="1589956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55692" y="1957642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9318" y="2292831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5692" y="2644877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2584" y="1243290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09006" y="1217729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1169" y="1253370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85835" y="1249145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55925" y="5432425"/>
            <a:ext cx="852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    =     0   +     0.9    *       </a:t>
            </a:r>
            <a:r>
              <a:rPr lang="zh-CN" altLang="en-US"/>
              <a:t>（      </a:t>
            </a:r>
            <a:r>
              <a:rPr lang="en-US" altLang="zh-CN"/>
              <a:t>1    +         0      *       0      -         0      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用神经网络解决</a:t>
            </a:r>
            <a:r>
              <a:rPr lang="en-US" dirty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Loss=sum(</a:t>
            </a:r>
            <a:r>
              <a:rPr lang="en-US" dirty="0" err="1"/>
              <a:t>target_q</a:t>
            </a:r>
            <a:r>
              <a:rPr lang="en-US" dirty="0"/>
              <a:t> - q)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Target_q</a:t>
            </a:r>
            <a:r>
              <a:rPr lang="en-US" dirty="0"/>
              <a:t>=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4742" y="2422689"/>
            <a:ext cx="3440784" cy="32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One hot coding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4874" y="3260136"/>
            <a:ext cx="1952920" cy="329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8098" y="4229126"/>
            <a:ext cx="358219" cy="329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4960" y="4235042"/>
            <a:ext cx="358219" cy="329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1822" y="4229126"/>
            <a:ext cx="358219" cy="329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8684" y="4225616"/>
            <a:ext cx="358219" cy="3299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84742" y="2752627"/>
            <a:ext cx="820132" cy="5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957794" y="2816643"/>
            <a:ext cx="582890" cy="44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568098" y="3606587"/>
            <a:ext cx="436776" cy="65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57793" y="3632895"/>
            <a:ext cx="179110" cy="54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1202" y="5209948"/>
            <a:ext cx="5375701" cy="844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2703" y="1884222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对于最优的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*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2714" y="2433450"/>
            <a:ext cx="23145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14" y="2888557"/>
            <a:ext cx="2895600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61" y="3564002"/>
            <a:ext cx="26670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50" y="4124428"/>
            <a:ext cx="4282886" cy="776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50" y="4955644"/>
            <a:ext cx="4282886" cy="773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120" y="5759896"/>
            <a:ext cx="4446824" cy="6830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optimality equation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09302" y="2946165"/>
            <a:ext cx="358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Why? </a:t>
            </a:r>
            <a:r>
              <a:rPr lang="zh-CN" altLang="en-US" dirty="0">
                <a:solidFill>
                  <a:srgbClr val="FF0000"/>
                </a:solidFill>
              </a:rPr>
              <a:t>既然取最优</a:t>
            </a:r>
            <a:r>
              <a:rPr lang="el-GR" altLang="zh-CN" dirty="0">
                <a:solidFill>
                  <a:srgbClr val="FF0000"/>
                </a:solidFill>
              </a:rPr>
              <a:t>π</a:t>
            </a:r>
            <a:r>
              <a:rPr lang="zh-CN" altLang="en-US" dirty="0">
                <a:solidFill>
                  <a:srgbClr val="FF0000"/>
                </a:solidFill>
              </a:rPr>
              <a:t>，为什么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函数是确定的，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函数是期望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08495" y="381762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</a:t>
            </a:r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比较两个</a:t>
            </a:r>
            <a:r>
              <a:rPr lang="en-US" altLang="zh-CN" dirty="0"/>
              <a:t>policy</a:t>
            </a:r>
            <a:r>
              <a:rPr lang="zh-CN" altLang="en-US" dirty="0"/>
              <a:t>的好坏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定理：</a:t>
            </a:r>
            <a:endParaRPr lang="en-US" altLang="zh-CN" dirty="0"/>
          </a:p>
          <a:p>
            <a:r>
              <a:rPr lang="zh-CN" altLang="en-US" dirty="0"/>
              <a:t>对于马尔可夫决策过程：</a:t>
            </a:r>
            <a:endParaRPr lang="en-US" altLang="zh-CN" dirty="0"/>
          </a:p>
          <a:p>
            <a:pPr lvl="1"/>
            <a:r>
              <a:rPr lang="zh-CN" altLang="en-US" dirty="0"/>
              <a:t>一定存在一个</a:t>
            </a:r>
            <a:r>
              <a:rPr lang="en-US" altLang="zh-CN" dirty="0"/>
              <a:t>policy</a:t>
            </a:r>
            <a:r>
              <a:rPr lang="zh-CN" altLang="en-US" dirty="0"/>
              <a:t>，比所有其他的</a:t>
            </a:r>
            <a:r>
              <a:rPr lang="en-US" altLang="zh-CN" dirty="0"/>
              <a:t>policy</a:t>
            </a:r>
            <a:r>
              <a:rPr lang="zh-CN" altLang="en-US" dirty="0"/>
              <a:t>都好或同样好，</a:t>
            </a:r>
            <a:endParaRPr lang="en-US" altLang="zh-CN" dirty="0"/>
          </a:p>
          <a:p>
            <a:pPr lvl="1"/>
            <a:r>
              <a:rPr lang="zh-CN" altLang="en-US" dirty="0"/>
              <a:t>所有的最优</a:t>
            </a:r>
            <a:r>
              <a:rPr lang="en-US" altLang="zh-CN" dirty="0"/>
              <a:t>policy</a:t>
            </a:r>
            <a:r>
              <a:rPr lang="zh-CN" altLang="en-US" dirty="0"/>
              <a:t>都能达到最优</a:t>
            </a:r>
            <a:r>
              <a:rPr lang="en-US" altLang="zh-CN" dirty="0"/>
              <a:t>value function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671" y="2340429"/>
            <a:ext cx="3317727" cy="461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37" y="3846988"/>
            <a:ext cx="1226569" cy="328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034" y="4790122"/>
            <a:ext cx="1842733" cy="4394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034" y="5364480"/>
            <a:ext cx="2443191" cy="4024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寻找最优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Iterative solution method</a:t>
            </a:r>
            <a:endParaRPr lang="en-US" altLang="zh-CN" dirty="0"/>
          </a:p>
          <a:p>
            <a:pPr lvl="1"/>
            <a:r>
              <a:rPr lang="en-US" altLang="zh-CN" dirty="0"/>
              <a:t>Value Iteration</a:t>
            </a:r>
            <a:endParaRPr lang="en-US" altLang="zh-CN" dirty="0"/>
          </a:p>
          <a:p>
            <a:pPr lvl="1"/>
            <a:r>
              <a:rPr lang="en-US" altLang="zh-CN" dirty="0"/>
              <a:t>Policy Iteration</a:t>
            </a:r>
            <a:endParaRPr lang="en-US" altLang="zh-CN" dirty="0"/>
          </a:p>
          <a:p>
            <a:pPr lvl="1"/>
            <a:r>
              <a:rPr lang="en-US" altLang="zh-CN" dirty="0"/>
              <a:t>Q-learning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48" y="2049644"/>
            <a:ext cx="6359981" cy="12812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9500" y="3950970"/>
            <a:ext cx="241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迭代解法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基于动态规划的解法（</a:t>
            </a:r>
            <a:r>
              <a:rPr lang="en-US" altLang="zh-CN" dirty="0"/>
              <a:t>Planning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7781925" y="2821940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规划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Policy </a:t>
            </a:r>
            <a:r>
              <a:rPr lang="zh-CN" altLang="en-US" dirty="0"/>
              <a:t>评价</a:t>
            </a:r>
            <a:endParaRPr lang="en-US" altLang="zh-CN" dirty="0"/>
          </a:p>
          <a:p>
            <a:r>
              <a:rPr lang="en-US" altLang="zh-CN" dirty="0"/>
              <a:t>Policy </a:t>
            </a:r>
            <a:r>
              <a:rPr lang="zh-CN" altLang="en-US" dirty="0"/>
              <a:t>迭代</a:t>
            </a:r>
            <a:endParaRPr lang="en-US" altLang="zh-CN" dirty="0"/>
          </a:p>
          <a:p>
            <a:r>
              <a:rPr lang="en-US" altLang="zh-CN" dirty="0"/>
              <a:t>Value </a:t>
            </a:r>
            <a:r>
              <a:rPr lang="zh-CN" altLang="en-US" dirty="0"/>
              <a:t>迭代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动态：问题具有连续性</a:t>
            </a:r>
            <a:endParaRPr lang="en-US" altLang="zh-CN" dirty="0"/>
          </a:p>
          <a:p>
            <a:r>
              <a:rPr lang="zh-CN" altLang="en-US" dirty="0"/>
              <a:t>规划：优化</a:t>
            </a:r>
            <a:endParaRPr lang="en-US" altLang="zh-CN" dirty="0"/>
          </a:p>
          <a:p>
            <a:r>
              <a:rPr lang="zh-CN" altLang="en-US" dirty="0"/>
              <a:t>策略：把全局优化分割为子问题，进行优化（分治法）</a:t>
            </a:r>
            <a:endParaRPr lang="en-US" altLang="zh-C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18614" y="4223208"/>
            <a:ext cx="5231877" cy="838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30077" y="4897225"/>
            <a:ext cx="377073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50491" y="4015435"/>
            <a:ext cx="377073" cy="3487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46015" y="4468305"/>
            <a:ext cx="377073" cy="348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21063089">
            <a:off x="2737834" y="4108389"/>
            <a:ext cx="2618589" cy="1214707"/>
          </a:xfrm>
          <a:prstGeom prst="arc">
            <a:avLst>
              <a:gd name="adj1" fmla="val 10985817"/>
              <a:gd name="adj2" fmla="val 0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2253</Words>
  <Application>WPS 演示</Application>
  <PresentationFormat>Widescreen</PresentationFormat>
  <Paragraphs>507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Calibri Light</vt:lpstr>
      <vt:lpstr>等线 Light</vt:lpstr>
      <vt:lpstr>Calibri</vt:lpstr>
      <vt:lpstr>等线</vt:lpstr>
      <vt:lpstr>微软雅黑</vt:lpstr>
      <vt:lpstr>Arial Unicode MS</vt:lpstr>
      <vt:lpstr>MS PGothic</vt:lpstr>
      <vt:lpstr>Office Theme</vt:lpstr>
      <vt:lpstr>MDP课程回顾</vt:lpstr>
      <vt:lpstr>PowerPoint 演示文稿</vt:lpstr>
      <vt:lpstr>Value function量化R:</vt:lpstr>
      <vt:lpstr>PowerPoint 演示文稿</vt:lpstr>
      <vt:lpstr>最优policy π*</vt:lpstr>
      <vt:lpstr>寻找最优policy</vt:lpstr>
      <vt:lpstr>基于动态规划的解法（Planning）</vt:lpstr>
      <vt:lpstr>内容</vt:lpstr>
      <vt:lpstr>动态规划</vt:lpstr>
      <vt:lpstr>动态规划的前提</vt:lpstr>
      <vt:lpstr>两类问题</vt:lpstr>
      <vt:lpstr>评价Policy </vt:lpstr>
      <vt:lpstr>迭代Bellman expectation function 验证policy</vt:lpstr>
      <vt:lpstr>评价随机policy举例</vt:lpstr>
      <vt:lpstr>评价随机policy举例</vt:lpstr>
      <vt:lpstr>评价随机policy举例</vt:lpstr>
      <vt:lpstr>如何提高一个policy</vt:lpstr>
      <vt:lpstr>Policy 迭代</vt:lpstr>
      <vt:lpstr>Policy迭代法实际举例：租车公司</vt:lpstr>
      <vt:lpstr>Policy迭代法实际举例：租车公司</vt:lpstr>
      <vt:lpstr>提高policy</vt:lpstr>
      <vt:lpstr>提高policy</vt:lpstr>
      <vt:lpstr>Policy迭代方法的改进</vt:lpstr>
      <vt:lpstr>Value迭代法</vt:lpstr>
      <vt:lpstr>Value迭代法</vt:lpstr>
      <vt:lpstr>Value迭代法举例</vt:lpstr>
      <vt:lpstr>Value迭代法</vt:lpstr>
      <vt:lpstr>Value迭代法</vt:lpstr>
      <vt:lpstr>小结</vt:lpstr>
      <vt:lpstr>没有Model的解法</vt:lpstr>
      <vt:lpstr>内容</vt:lpstr>
      <vt:lpstr>Q-learning</vt:lpstr>
      <vt:lpstr>Bellman方程</vt:lpstr>
      <vt:lpstr>Q表</vt:lpstr>
      <vt:lpstr>Q-learning过程</vt:lpstr>
      <vt:lpstr>Q-learning例子</vt:lpstr>
      <vt:lpstr>用神经网络解决Q-learning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MDP课程回顾</dc:title>
  <dc:creator>Jiang, Yuexu</dc:creator>
  <cp:lastModifiedBy>一半的翅膀</cp:lastModifiedBy>
  <cp:revision>42</cp:revision>
  <dcterms:created xsi:type="dcterms:W3CDTF">2019-11-14T19:37:00Z</dcterms:created>
  <dcterms:modified xsi:type="dcterms:W3CDTF">2019-11-15T03:57:59Z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