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3"/>
    <p:sldId id="294" r:id="rId4"/>
    <p:sldId id="295" r:id="rId5"/>
    <p:sldId id="296" r:id="rId6"/>
    <p:sldId id="256" r:id="rId7"/>
    <p:sldId id="257" r:id="rId8"/>
    <p:sldId id="258" r:id="rId9"/>
    <p:sldId id="259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25B4-81ED-4E0F-8072-35149CCA8D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B268-8F15-41ED-B931-8E3F3343883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课程回顾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4215" y="1895573"/>
            <a:ext cx="533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马尔可夫属性</a:t>
            </a:r>
            <a:r>
              <a:rPr lang="en-US" altLang="zh-CN" dirty="0"/>
              <a:t>P(St+1|St)=P(St+1|St,St-1…S1)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76593" y="2264905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74216" y="2552069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马尔可夫过程 </a:t>
            </a:r>
            <a:r>
              <a:rPr lang="en-US" altLang="zh-CN" dirty="0"/>
              <a:t>S1,S2,…,Sn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7824" y="3170241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马尔可夫回报过程 </a:t>
            </a:r>
            <a:r>
              <a:rPr lang="en-US" altLang="zh-CN" dirty="0"/>
              <a:t>(S, P, R, gamma)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7823" y="3816628"/>
            <a:ext cx="39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马尔可夫决策过程 </a:t>
            </a:r>
            <a:r>
              <a:rPr lang="en-US" altLang="zh-CN" dirty="0"/>
              <a:t>(S, P, R, gamma, A)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76593" y="2921401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78163" y="3539573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“首次” 蒙特卡洛</a:t>
            </a:r>
            <a:r>
              <a:rPr lang="en-US" altLang="zh-CN" dirty="0"/>
              <a:t>policy</a:t>
            </a:r>
            <a:r>
              <a:rPr lang="zh-CN" altLang="en-US" dirty="0"/>
              <a:t>评价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为了评价状态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当每个</a:t>
            </a:r>
            <a:r>
              <a:rPr lang="en-US" altLang="zh-CN" dirty="0"/>
              <a:t>episode</a:t>
            </a:r>
            <a:r>
              <a:rPr lang="zh-CN" altLang="en-US" dirty="0"/>
              <a:t>第一次遇到状态</a:t>
            </a:r>
            <a:r>
              <a:rPr lang="en-US" altLang="zh-CN" dirty="0"/>
              <a:t>s</a:t>
            </a:r>
            <a:r>
              <a:rPr lang="zh-CN" altLang="en-US" dirty="0"/>
              <a:t>时，</a:t>
            </a:r>
            <a:endParaRPr lang="en-US" altLang="zh-CN" dirty="0"/>
          </a:p>
          <a:p>
            <a:pPr lvl="1"/>
            <a:r>
              <a:rPr lang="zh-CN" altLang="en-US" dirty="0"/>
              <a:t>记录遇到的次数</a:t>
            </a:r>
            <a:endParaRPr lang="en-US" altLang="zh-CN" dirty="0"/>
          </a:p>
          <a:p>
            <a:pPr lvl="1"/>
            <a:r>
              <a:rPr lang="zh-CN" altLang="en-US" dirty="0"/>
              <a:t>记录总的</a:t>
            </a:r>
            <a:r>
              <a:rPr lang="en-US" altLang="zh-CN" dirty="0"/>
              <a:t>value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则被估计为</a:t>
            </a:r>
            <a:endParaRPr lang="en-US" altLang="zh-CN" dirty="0"/>
          </a:p>
          <a:p>
            <a:r>
              <a:rPr lang="zh-CN" altLang="en-US" dirty="0"/>
              <a:t>根据大数定律，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443" y="2646915"/>
            <a:ext cx="2590800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443" y="3067050"/>
            <a:ext cx="26860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55" y="3477660"/>
            <a:ext cx="2724150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039" y="4590532"/>
            <a:ext cx="416242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“每次” 蒙特卡洛</a:t>
            </a:r>
            <a:r>
              <a:rPr lang="en-US" altLang="zh-CN" dirty="0"/>
              <a:t>policy</a:t>
            </a:r>
            <a:r>
              <a:rPr lang="zh-CN" altLang="en-US" dirty="0"/>
              <a:t>评价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为了评价状态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当每个</a:t>
            </a:r>
            <a:r>
              <a:rPr lang="en-US" altLang="zh-CN" dirty="0"/>
              <a:t>episode</a:t>
            </a:r>
            <a:r>
              <a:rPr lang="zh-CN" altLang="en-US" dirty="0"/>
              <a:t>每一次遇到状态</a:t>
            </a:r>
            <a:r>
              <a:rPr lang="en-US" altLang="zh-CN" dirty="0"/>
              <a:t>s</a:t>
            </a:r>
            <a:r>
              <a:rPr lang="zh-CN" altLang="en-US" dirty="0"/>
              <a:t>时，</a:t>
            </a:r>
            <a:endParaRPr lang="en-US" altLang="zh-CN" dirty="0"/>
          </a:p>
          <a:p>
            <a:pPr lvl="1"/>
            <a:r>
              <a:rPr lang="zh-CN" altLang="en-US" dirty="0"/>
              <a:t>记录遇到的次数</a:t>
            </a:r>
            <a:endParaRPr lang="en-US" altLang="zh-CN" dirty="0"/>
          </a:p>
          <a:p>
            <a:pPr lvl="1"/>
            <a:r>
              <a:rPr lang="zh-CN" altLang="en-US" dirty="0"/>
              <a:t>记录总的</a:t>
            </a:r>
            <a:r>
              <a:rPr lang="en-US" altLang="zh-CN" dirty="0"/>
              <a:t>value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则被估计为</a:t>
            </a:r>
            <a:endParaRPr lang="en-US" altLang="zh-CN" dirty="0"/>
          </a:p>
          <a:p>
            <a:r>
              <a:rPr lang="zh-CN" altLang="en-US" dirty="0"/>
              <a:t>根据大数定律，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443" y="2646915"/>
            <a:ext cx="2590800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443" y="3067050"/>
            <a:ext cx="26860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55" y="3477660"/>
            <a:ext cx="2724150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039" y="4590532"/>
            <a:ext cx="416242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policy</a:t>
            </a:r>
            <a:r>
              <a:rPr lang="zh-CN" altLang="en-US" dirty="0"/>
              <a:t>评价法举例：</a:t>
            </a:r>
            <a:r>
              <a:rPr lang="en-US" altLang="zh-CN" dirty="0"/>
              <a:t>blackjack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State: </a:t>
            </a:r>
            <a:endParaRPr lang="en-US" altLang="zh-CN" dirty="0"/>
          </a:p>
          <a:p>
            <a:pPr lvl="1"/>
            <a:r>
              <a:rPr lang="zh-CN" altLang="en-US" dirty="0"/>
              <a:t>当前牌点数</a:t>
            </a:r>
            <a:endParaRPr lang="en-US" altLang="zh-CN" dirty="0"/>
          </a:p>
          <a:p>
            <a:pPr lvl="1"/>
            <a:r>
              <a:rPr lang="en-US" altLang="zh-CN" dirty="0"/>
              <a:t>Dealer</a:t>
            </a:r>
            <a:r>
              <a:rPr lang="zh-CN" altLang="en-US" dirty="0"/>
              <a:t>牌点数</a:t>
            </a:r>
            <a:endParaRPr lang="en-US" altLang="zh-CN" dirty="0"/>
          </a:p>
          <a:p>
            <a:pPr lvl="1"/>
            <a:r>
              <a:rPr lang="zh-CN" altLang="en-US" dirty="0"/>
              <a:t>是否有</a:t>
            </a:r>
            <a:r>
              <a:rPr lang="en-US" altLang="zh-CN" dirty="0"/>
              <a:t>ace</a:t>
            </a:r>
            <a:endParaRPr lang="en-US" altLang="zh-CN" dirty="0"/>
          </a:p>
          <a:p>
            <a:r>
              <a:rPr lang="en-US" altLang="zh-CN" dirty="0"/>
              <a:t>Action:</a:t>
            </a:r>
            <a:endParaRPr lang="en-US" altLang="zh-CN" dirty="0"/>
          </a:p>
          <a:p>
            <a:pPr lvl="1"/>
            <a:r>
              <a:rPr lang="en-US" altLang="zh-CN" dirty="0"/>
              <a:t>Stick: </a:t>
            </a:r>
            <a:r>
              <a:rPr lang="zh-CN" altLang="en-US" dirty="0"/>
              <a:t>停止发牌 </a:t>
            </a:r>
            <a:r>
              <a:rPr lang="en-US" altLang="zh-CN" dirty="0"/>
              <a:t>(terminate)</a:t>
            </a:r>
            <a:endParaRPr lang="en-US" altLang="zh-CN" dirty="0"/>
          </a:p>
          <a:p>
            <a:pPr lvl="1"/>
            <a:r>
              <a:rPr lang="en-US" altLang="zh-CN" dirty="0"/>
              <a:t>Twist: </a:t>
            </a:r>
            <a:r>
              <a:rPr lang="zh-CN" altLang="en-US" dirty="0"/>
              <a:t>继续发牌</a:t>
            </a:r>
            <a:endParaRPr lang="en-US" altLang="zh-CN" dirty="0"/>
          </a:p>
          <a:p>
            <a:r>
              <a:rPr lang="en-US" altLang="zh-CN" dirty="0"/>
              <a:t>Reward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Stick</a:t>
            </a:r>
            <a:endParaRPr lang="en-US" altLang="zh-CN" dirty="0"/>
          </a:p>
          <a:p>
            <a:pPr lvl="2"/>
            <a:r>
              <a:rPr lang="zh-CN" altLang="en-US" dirty="0"/>
              <a:t>当前牌点数</a:t>
            </a:r>
            <a:r>
              <a:rPr lang="en-US" altLang="zh-CN" dirty="0"/>
              <a:t>&gt;dealer</a:t>
            </a:r>
            <a:r>
              <a:rPr lang="zh-CN" altLang="en-US" dirty="0"/>
              <a:t>牌点数 </a:t>
            </a:r>
            <a:r>
              <a:rPr lang="en-US" altLang="zh-CN" dirty="0"/>
              <a:t>+1</a:t>
            </a:r>
            <a:endParaRPr lang="en-US" altLang="zh-CN" dirty="0"/>
          </a:p>
          <a:p>
            <a:pPr lvl="2"/>
            <a:r>
              <a:rPr lang="zh-CN" altLang="en-US" dirty="0"/>
              <a:t>当前牌点数</a:t>
            </a:r>
            <a:r>
              <a:rPr lang="en-US" altLang="zh-CN" dirty="0"/>
              <a:t>=dealer</a:t>
            </a:r>
            <a:r>
              <a:rPr lang="zh-CN" altLang="en-US" dirty="0"/>
              <a:t>牌点数  </a:t>
            </a:r>
            <a:r>
              <a:rPr lang="en-US" altLang="zh-CN" dirty="0"/>
              <a:t>0</a:t>
            </a:r>
            <a:endParaRPr lang="en-US" altLang="zh-CN" dirty="0"/>
          </a:p>
          <a:p>
            <a:pPr lvl="2"/>
            <a:r>
              <a:rPr lang="zh-CN" altLang="en-US" dirty="0"/>
              <a:t>当前牌点数</a:t>
            </a:r>
            <a:r>
              <a:rPr lang="en-US" altLang="zh-CN" dirty="0"/>
              <a:t>&lt;dealer</a:t>
            </a:r>
            <a:r>
              <a:rPr lang="zh-CN" altLang="en-US" dirty="0"/>
              <a:t>牌点数 </a:t>
            </a:r>
            <a:r>
              <a:rPr lang="en-US" altLang="zh-CN" dirty="0"/>
              <a:t>-1</a:t>
            </a:r>
            <a:endParaRPr lang="en-US" altLang="zh-CN" dirty="0"/>
          </a:p>
          <a:p>
            <a:pPr lvl="1"/>
            <a:r>
              <a:rPr lang="en-US" altLang="zh-CN" dirty="0"/>
              <a:t>Twist:</a:t>
            </a:r>
            <a:endParaRPr lang="en-US" altLang="zh-CN" dirty="0"/>
          </a:p>
          <a:p>
            <a:pPr lvl="2"/>
            <a:r>
              <a:rPr lang="zh-CN" altLang="en-US" dirty="0"/>
              <a:t>当前牌点数</a:t>
            </a:r>
            <a:r>
              <a:rPr lang="en-US" altLang="zh-CN" dirty="0"/>
              <a:t>&gt;21   -1</a:t>
            </a:r>
            <a:endParaRPr lang="en-US" altLang="zh-CN" dirty="0"/>
          </a:p>
          <a:p>
            <a:pPr lvl="2"/>
            <a:r>
              <a:rPr lang="zh-CN" altLang="en-US" dirty="0"/>
              <a:t>其他                       </a:t>
            </a:r>
            <a:r>
              <a:rPr lang="en-US" altLang="zh-CN" dirty="0"/>
              <a:t>0</a:t>
            </a:r>
            <a:endParaRPr lang="en-US" altLang="zh-CN" dirty="0"/>
          </a:p>
          <a:p>
            <a:r>
              <a:rPr lang="en-US" altLang="zh-CN" dirty="0"/>
              <a:t>Transitions: </a:t>
            </a:r>
            <a:r>
              <a:rPr lang="zh-CN" altLang="en-US" dirty="0"/>
              <a:t>若当前牌点数</a:t>
            </a:r>
            <a:r>
              <a:rPr lang="en-US" altLang="zh-CN" dirty="0"/>
              <a:t>&lt;12</a:t>
            </a:r>
            <a:r>
              <a:rPr lang="zh-CN" altLang="en-US" dirty="0"/>
              <a:t>，自动</a:t>
            </a:r>
            <a:r>
              <a:rPr lang="en-US" altLang="zh-CN" dirty="0"/>
              <a:t>twist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3286" y="1825625"/>
            <a:ext cx="3962400" cy="2686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82925" y="2526030"/>
            <a:ext cx="400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ace</a:t>
            </a:r>
            <a:r>
              <a:rPr lang="zh-CN" altLang="en-US"/>
              <a:t>：</a:t>
            </a:r>
            <a:r>
              <a:rPr lang="zh-CN" altLang="en-US"/>
              <a:t>尖 A，这个牌可以是1 或者11.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policy</a:t>
            </a:r>
            <a:r>
              <a:rPr lang="zh-CN" altLang="en-US" dirty="0"/>
              <a:t>评价法举例：</a:t>
            </a:r>
            <a:r>
              <a:rPr lang="en-US" altLang="zh-CN" dirty="0"/>
              <a:t>blackjack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Policy: </a:t>
            </a:r>
            <a:endParaRPr lang="en-US" dirty="0"/>
          </a:p>
          <a:p>
            <a:pPr lvl="1"/>
            <a:r>
              <a:rPr lang="zh-CN" altLang="en-US" dirty="0"/>
              <a:t>若当前牌点数</a:t>
            </a:r>
            <a:r>
              <a:rPr lang="en-US" altLang="zh-CN" dirty="0"/>
              <a:t>&gt;=20, </a:t>
            </a:r>
            <a:r>
              <a:rPr lang="en-US" dirty="0"/>
              <a:t>stick</a:t>
            </a:r>
            <a:endParaRPr lang="en-US" dirty="0"/>
          </a:p>
          <a:p>
            <a:pPr lvl="1"/>
            <a:r>
              <a:rPr lang="zh-CN" altLang="en-US" dirty="0"/>
              <a:t>否侧 </a:t>
            </a:r>
            <a:r>
              <a:rPr lang="en-US" altLang="zh-CN" dirty="0"/>
              <a:t>twist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878" y="1923176"/>
            <a:ext cx="5835304" cy="38725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均值的增量算法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675" y="1825625"/>
            <a:ext cx="443865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蒙特卡洛增量更新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</a:t>
            </a:r>
            <a:r>
              <a:rPr lang="en-US" altLang="zh-CN" dirty="0"/>
              <a:t>episode</a:t>
            </a:r>
            <a:r>
              <a:rPr lang="zh-CN" altLang="en-US" dirty="0"/>
              <a:t>之后更新</a:t>
            </a:r>
            <a:r>
              <a:rPr lang="en-US" altLang="zh-CN" dirty="0"/>
              <a:t>value function</a:t>
            </a:r>
            <a:endParaRPr lang="en-US" altLang="zh-CN" dirty="0"/>
          </a:p>
          <a:p>
            <a:r>
              <a:rPr lang="zh-CN" altLang="en-US" dirty="0"/>
              <a:t>对于每一个状态</a:t>
            </a:r>
            <a:r>
              <a:rPr lang="en-US" altLang="zh-CN" dirty="0"/>
              <a:t>s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zh-CN" altLang="en-US" dirty="0"/>
              <a:t>或者：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4017" y="2931423"/>
            <a:ext cx="5288445" cy="130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319" y="4789371"/>
            <a:ext cx="499110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Temporal-Difference Learning (TD)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</a:t>
            </a:r>
            <a:r>
              <a:rPr lang="zh-CN" altLang="en-US" dirty="0"/>
              <a:t>算法直接从</a:t>
            </a:r>
            <a:r>
              <a:rPr lang="en-US" altLang="zh-CN" dirty="0"/>
              <a:t>episodes</a:t>
            </a:r>
            <a:r>
              <a:rPr lang="zh-CN" altLang="en-US" dirty="0"/>
              <a:t>的采样学习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算法是无模型的方法 （</a:t>
            </a:r>
            <a:r>
              <a:rPr lang="en-US" altLang="zh-CN" dirty="0"/>
              <a:t>no P and 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算法从不完整的</a:t>
            </a:r>
            <a:r>
              <a:rPr lang="en-US" altLang="zh-CN" dirty="0"/>
              <a:t>episode</a:t>
            </a:r>
            <a:r>
              <a:rPr lang="zh-CN" altLang="en-US" dirty="0"/>
              <a:t>学习， </a:t>
            </a:r>
            <a:r>
              <a:rPr lang="en-US" altLang="zh-CN" dirty="0"/>
              <a:t>bootstrapping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算法用“猜测”更新“猜测”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目标：通过经验学习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的</a:t>
            </a:r>
            <a:r>
              <a:rPr lang="en-US" altLang="zh-CN" dirty="0"/>
              <a:t>value function</a:t>
            </a:r>
            <a:endParaRPr lang="en-US" altLang="zh-CN" dirty="0"/>
          </a:p>
          <a:p>
            <a:r>
              <a:rPr lang="en-US" altLang="zh-CN" dirty="0"/>
              <a:t>MC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利用真实返回的</a:t>
            </a:r>
            <a:r>
              <a:rPr lang="en-US" altLang="zh-CN" dirty="0"/>
              <a:t>value Gt</a:t>
            </a:r>
            <a:r>
              <a:rPr lang="zh-CN" altLang="en-US" dirty="0"/>
              <a:t>更新</a:t>
            </a:r>
            <a:r>
              <a:rPr lang="en-US" altLang="zh-CN" dirty="0"/>
              <a:t>value function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TD: </a:t>
            </a:r>
            <a:r>
              <a:rPr lang="zh-CN" altLang="en-US" dirty="0"/>
              <a:t>最简单的</a:t>
            </a:r>
            <a:r>
              <a:rPr lang="en-US" altLang="zh-CN" dirty="0"/>
              <a:t>TD</a:t>
            </a:r>
            <a:r>
              <a:rPr lang="zh-CN" altLang="en-US" dirty="0"/>
              <a:t>算法</a:t>
            </a:r>
            <a:r>
              <a:rPr lang="en-US" altLang="zh-CN" dirty="0"/>
              <a:t>TD(0)</a:t>
            </a:r>
            <a:endParaRPr lang="en-US" altLang="zh-CN" dirty="0"/>
          </a:p>
          <a:p>
            <a:pPr lvl="1"/>
            <a:r>
              <a:rPr lang="zh-CN" altLang="en-US" dirty="0"/>
              <a:t>利用估计的</a:t>
            </a:r>
            <a:r>
              <a:rPr lang="en-US" altLang="zh-CN" dirty="0"/>
              <a:t>value:                                      </a:t>
            </a:r>
            <a:r>
              <a:rPr lang="zh-CN" altLang="en-US" dirty="0"/>
              <a:t>跟新</a:t>
            </a:r>
            <a:r>
              <a:rPr lang="en-US" altLang="zh-CN" dirty="0"/>
              <a:t>value function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4968" y="3200400"/>
            <a:ext cx="455295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3" y="4488656"/>
            <a:ext cx="2352675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05" y="5029062"/>
            <a:ext cx="6553200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69" y="5657643"/>
            <a:ext cx="726757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r>
              <a:rPr lang="zh-CN" altLang="en-US" dirty="0"/>
              <a:t>比较举例：开车回家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459" y="1926353"/>
            <a:ext cx="7593082" cy="414988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r>
              <a:rPr lang="zh-CN" altLang="en-US" dirty="0"/>
              <a:t>比较举例：开车回家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787" y="1825625"/>
            <a:ext cx="8482426" cy="40140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function</a:t>
            </a:r>
            <a:r>
              <a:rPr lang="zh-CN" altLang="en-US" dirty="0"/>
              <a:t>量化</a:t>
            </a:r>
            <a:r>
              <a:rPr lang="en-US" altLang="zh-CN" dirty="0"/>
              <a:t>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6432" y="1850231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对于某一个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6432" y="2250951"/>
            <a:ext cx="30099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432" y="2708151"/>
            <a:ext cx="4267200" cy="504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42" y="5150915"/>
            <a:ext cx="4354894" cy="840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842" y="5998846"/>
            <a:ext cx="5294533" cy="7302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08199" y="3343160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expectation equation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199" y="3780661"/>
            <a:ext cx="2962274" cy="678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6842" y="4458996"/>
            <a:ext cx="3949334" cy="72302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可以在知道最终结果前进行学习</a:t>
            </a:r>
            <a:endParaRPr lang="en-US" altLang="zh-CN" dirty="0"/>
          </a:p>
          <a:p>
            <a:pPr lvl="1"/>
            <a:r>
              <a:rPr lang="en-US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altLang="zh-CN" dirty="0"/>
          </a:p>
          <a:p>
            <a:pPr lvl="1"/>
            <a:r>
              <a:rPr lang="en-US" altLang="zh-CN" dirty="0"/>
              <a:t>MC</a:t>
            </a:r>
            <a:r>
              <a:rPr lang="zh-CN" altLang="en-US" dirty="0"/>
              <a:t>需要等到</a:t>
            </a:r>
            <a:r>
              <a:rPr lang="en-US" altLang="zh-CN" dirty="0"/>
              <a:t>episode</a:t>
            </a:r>
            <a:r>
              <a:rPr lang="zh-CN" altLang="en-US" dirty="0"/>
              <a:t>结束后学习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可以在没有最终结果的情况下学习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可以从不完整的序列学习</a:t>
            </a:r>
            <a:endParaRPr lang="en-US" altLang="zh-CN" dirty="0"/>
          </a:p>
          <a:p>
            <a:pPr lvl="1"/>
            <a:r>
              <a:rPr lang="en-US" altLang="zh-CN" dirty="0"/>
              <a:t>MC</a:t>
            </a:r>
            <a:r>
              <a:rPr lang="zh-CN" altLang="en-US" dirty="0"/>
              <a:t>只能从完整序列学习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可以在（</a:t>
            </a:r>
            <a:r>
              <a:rPr lang="en-US" altLang="zh-CN" dirty="0"/>
              <a:t>non-termination</a:t>
            </a:r>
            <a:r>
              <a:rPr lang="zh-CN" altLang="en-US" dirty="0"/>
              <a:t>）的环境下学习</a:t>
            </a:r>
            <a:endParaRPr lang="en-US" altLang="zh-CN" dirty="0"/>
          </a:p>
          <a:p>
            <a:pPr lvl="1"/>
            <a:r>
              <a:rPr lang="en-US" altLang="zh-CN" dirty="0"/>
              <a:t>MC</a:t>
            </a:r>
            <a:r>
              <a:rPr lang="zh-CN" altLang="en-US" dirty="0"/>
              <a:t>只能在（</a:t>
            </a:r>
            <a:r>
              <a:rPr lang="en-US" altLang="zh-CN" dirty="0"/>
              <a:t>terminating</a:t>
            </a:r>
            <a:r>
              <a:rPr lang="zh-CN" altLang="en-US" dirty="0"/>
              <a:t>）的环境下学习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Bias/Variance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上式是对</a:t>
            </a:r>
            <a:r>
              <a:rPr lang="en-US" altLang="zh-CN" dirty="0"/>
              <a:t>value function</a:t>
            </a:r>
            <a:r>
              <a:rPr lang="zh-CN" altLang="en-US" dirty="0"/>
              <a:t>的</a:t>
            </a:r>
            <a:r>
              <a:rPr lang="en-US" altLang="zh-CN" dirty="0"/>
              <a:t>unbiased</a:t>
            </a:r>
            <a:r>
              <a:rPr lang="zh-CN" altLang="en-US" dirty="0"/>
              <a:t>估计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真实的</a:t>
            </a:r>
            <a:r>
              <a:rPr lang="en-US" altLang="zh-CN" dirty="0"/>
              <a:t>TD target                              </a:t>
            </a:r>
            <a:r>
              <a:rPr lang="zh-CN" altLang="en-US" dirty="0"/>
              <a:t>是对</a:t>
            </a:r>
            <a:r>
              <a:rPr lang="en-US" altLang="zh-CN" dirty="0"/>
              <a:t>value function</a:t>
            </a:r>
            <a:r>
              <a:rPr lang="zh-CN" altLang="en-US" dirty="0"/>
              <a:t>的</a:t>
            </a:r>
            <a:r>
              <a:rPr lang="en-US" altLang="zh-CN" dirty="0"/>
              <a:t>unbiased</a:t>
            </a:r>
            <a:r>
              <a:rPr lang="zh-CN" altLang="en-US" dirty="0"/>
              <a:t>估计</a:t>
            </a:r>
            <a:endParaRPr lang="en-US" altLang="zh-CN" dirty="0"/>
          </a:p>
          <a:p>
            <a:r>
              <a:rPr lang="en-US" altLang="zh-CN" dirty="0"/>
              <a:t>TD target                               </a:t>
            </a:r>
            <a:r>
              <a:rPr lang="zh-CN" altLang="en-US" dirty="0"/>
              <a:t>是对</a:t>
            </a:r>
            <a:r>
              <a:rPr lang="en-US" altLang="zh-CN" dirty="0"/>
              <a:t>value function</a:t>
            </a:r>
            <a:r>
              <a:rPr lang="zh-CN" altLang="en-US" dirty="0"/>
              <a:t>的</a:t>
            </a:r>
            <a:r>
              <a:rPr lang="en-US" altLang="zh-CN" dirty="0"/>
              <a:t>biased</a:t>
            </a:r>
            <a:r>
              <a:rPr lang="zh-CN" altLang="en-US" dirty="0"/>
              <a:t>估计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TD target</a:t>
            </a:r>
            <a:r>
              <a:rPr lang="zh-CN" altLang="en-US" dirty="0"/>
              <a:t>的返回值有更小的</a:t>
            </a:r>
            <a:r>
              <a:rPr lang="en-US" altLang="zh-CN" dirty="0"/>
              <a:t>variance</a:t>
            </a:r>
            <a:endParaRPr lang="en-US" altLang="zh-CN" dirty="0"/>
          </a:p>
          <a:p>
            <a:pPr lvl="1"/>
            <a:r>
              <a:rPr lang="zh-CN" altLang="en-US" dirty="0"/>
              <a:t>只有一次</a:t>
            </a:r>
            <a:r>
              <a:rPr lang="en-US" altLang="zh-CN" dirty="0"/>
              <a:t>action, transition, reward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46" y="1825625"/>
            <a:ext cx="526732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661" y="2897671"/>
            <a:ext cx="2237340" cy="341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116" y="3429000"/>
            <a:ext cx="2123247" cy="3525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r>
              <a:rPr lang="zh-CN" altLang="en-US" dirty="0"/>
              <a:t>的优劣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MC</a:t>
            </a:r>
            <a:r>
              <a:rPr lang="zh-CN" altLang="en-US" dirty="0"/>
              <a:t>具有高</a:t>
            </a:r>
            <a:r>
              <a:rPr lang="en-US" altLang="zh-CN" dirty="0"/>
              <a:t>variance, 0 bias</a:t>
            </a:r>
            <a:endParaRPr lang="en-US" altLang="zh-CN" dirty="0"/>
          </a:p>
          <a:p>
            <a:pPr lvl="1"/>
            <a:r>
              <a:rPr lang="zh-CN" altLang="en-US" dirty="0"/>
              <a:t>易收敛</a:t>
            </a:r>
            <a:endParaRPr lang="en-US" altLang="zh-CN" dirty="0"/>
          </a:p>
          <a:p>
            <a:pPr lvl="1"/>
            <a:r>
              <a:rPr lang="zh-CN" altLang="en-US" dirty="0"/>
              <a:t>对初始</a:t>
            </a:r>
            <a:r>
              <a:rPr lang="en-US" altLang="zh-CN" dirty="0"/>
              <a:t>value function</a:t>
            </a:r>
            <a:r>
              <a:rPr lang="zh-CN" altLang="en-US" dirty="0"/>
              <a:t>不敏感</a:t>
            </a:r>
            <a:endParaRPr lang="en-US" altLang="zh-CN" dirty="0"/>
          </a:p>
          <a:p>
            <a:pPr lvl="1"/>
            <a:r>
              <a:rPr lang="zh-CN" altLang="en-US" dirty="0"/>
              <a:t>易于理解和使用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具有低</a:t>
            </a:r>
            <a:r>
              <a:rPr lang="en-US" altLang="zh-CN" dirty="0"/>
              <a:t>variance</a:t>
            </a:r>
            <a:r>
              <a:rPr lang="zh-CN" altLang="en-US" dirty="0"/>
              <a:t>，一定程度的</a:t>
            </a:r>
            <a:r>
              <a:rPr lang="en-US" altLang="zh-CN" dirty="0"/>
              <a:t>bias</a:t>
            </a:r>
            <a:endParaRPr lang="en-US" altLang="zh-CN" dirty="0"/>
          </a:p>
          <a:p>
            <a:pPr lvl="1"/>
            <a:r>
              <a:rPr lang="zh-CN" altLang="en-US" dirty="0"/>
              <a:t>更加有效率</a:t>
            </a:r>
            <a:endParaRPr lang="en-US" altLang="zh-CN" dirty="0"/>
          </a:p>
          <a:p>
            <a:pPr lvl="1"/>
            <a:r>
              <a:rPr lang="en-US" altLang="zh-CN" dirty="0"/>
              <a:t>TD(0) </a:t>
            </a:r>
            <a:r>
              <a:rPr lang="zh-CN" altLang="en-US" dirty="0"/>
              <a:t>收敛于真实</a:t>
            </a:r>
            <a:r>
              <a:rPr lang="en-US" altLang="zh-CN" dirty="0"/>
              <a:t>value function</a:t>
            </a:r>
            <a:endParaRPr lang="en-US" altLang="zh-CN" dirty="0"/>
          </a:p>
          <a:p>
            <a:pPr lvl="1"/>
            <a:r>
              <a:rPr lang="zh-CN" altLang="en-US" dirty="0"/>
              <a:t>对初始</a:t>
            </a:r>
            <a:r>
              <a:rPr lang="en-US" altLang="zh-CN" dirty="0"/>
              <a:t>value function</a:t>
            </a:r>
            <a:r>
              <a:rPr lang="zh-CN" altLang="en-US" dirty="0"/>
              <a:t>敏感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随机行走举例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9617" y="1825625"/>
            <a:ext cx="7400871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随机行走中的</a:t>
            </a:r>
            <a:r>
              <a:rPr lang="en-US" altLang="zh-CN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114" y="1898098"/>
            <a:ext cx="7255772" cy="42788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</a:t>
            </a:r>
            <a:r>
              <a:rPr lang="en-US" altLang="zh-CN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对于无限样本的情况下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对于有限样本，重复采样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结果如何？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2302358"/>
            <a:ext cx="8458200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09" y="3429000"/>
            <a:ext cx="3024395" cy="213793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537" y="2001078"/>
            <a:ext cx="7801518" cy="41758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905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MC</a:t>
            </a:r>
            <a:r>
              <a:rPr lang="zh-CN" altLang="en-US" dirty="0"/>
              <a:t>收敛于具有最小</a:t>
            </a:r>
            <a:r>
              <a:rPr lang="en-US" altLang="zh-CN" dirty="0"/>
              <a:t>MSE</a:t>
            </a:r>
            <a:r>
              <a:rPr lang="zh-CN" altLang="en-US" dirty="0"/>
              <a:t>的解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TD(0)</a:t>
            </a:r>
            <a:r>
              <a:rPr lang="zh-CN" altLang="en-US" dirty="0"/>
              <a:t>收敛于具有最大似然概率的解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466" y="2212078"/>
            <a:ext cx="3992751" cy="1392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67" y="4269615"/>
            <a:ext cx="5056947" cy="204199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在马尔科夫环境中更有效率</a:t>
            </a:r>
            <a:endParaRPr lang="en-US" altLang="zh-CN" dirty="0"/>
          </a:p>
          <a:p>
            <a:r>
              <a:rPr lang="en-US" altLang="zh-CN" dirty="0"/>
              <a:t>MC</a:t>
            </a:r>
            <a:r>
              <a:rPr lang="zh-CN" altLang="en-US" dirty="0"/>
              <a:t>可应用于非马尔科夫的环境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303" y="1825625"/>
            <a:ext cx="7045394" cy="4554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2703" y="1884222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对于最优的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*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2714" y="2433450"/>
            <a:ext cx="231457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14" y="2888557"/>
            <a:ext cx="2895600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161" y="3564002"/>
            <a:ext cx="26670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150" y="4124428"/>
            <a:ext cx="4282886" cy="776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150" y="4955644"/>
            <a:ext cx="4282886" cy="773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120" y="5759896"/>
            <a:ext cx="4446824" cy="6830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8199" y="3343160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optimality equation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3280" y="1899165"/>
            <a:ext cx="6247468" cy="42905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41955" y="747395"/>
            <a:ext cx="2553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只看一步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879" y="1825625"/>
            <a:ext cx="6206236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Bootstrapping</a:t>
            </a:r>
            <a:r>
              <a:rPr lang="zh-CN" altLang="en-US" dirty="0"/>
              <a:t>和</a:t>
            </a:r>
            <a:r>
              <a:rPr lang="en-US" altLang="zh-CN" dirty="0"/>
              <a:t>sampling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7534" y="1950761"/>
            <a:ext cx="7576931" cy="358851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1690688"/>
            <a:ext cx="5334000" cy="473972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7665"/>
            <a:ext cx="10515600" cy="1325563"/>
          </a:xfrm>
        </p:spPr>
        <p:txBody>
          <a:bodyPr/>
          <a:lstStyle/>
          <a:p>
            <a:r>
              <a:rPr lang="en-US" dirty="0"/>
              <a:t>N</a:t>
            </a:r>
            <a:r>
              <a:rPr lang="zh-CN" altLang="en-US" dirty="0"/>
              <a:t>步</a:t>
            </a:r>
            <a:r>
              <a:rPr lang="en-US" altLang="zh-CN" dirty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TD</a:t>
            </a:r>
            <a:r>
              <a:rPr lang="zh-CN" altLang="en-US" dirty="0"/>
              <a:t>算法中，向前看</a:t>
            </a:r>
            <a:r>
              <a:rPr lang="en-US" altLang="zh-CN" dirty="0"/>
              <a:t>n</a:t>
            </a:r>
            <a:r>
              <a:rPr lang="zh-CN" altLang="en-US" dirty="0"/>
              <a:t>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2805" y="2372934"/>
            <a:ext cx="6066390" cy="42256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5865" y="846455"/>
            <a:ext cx="306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r>
              <a:rPr lang="zh-CN" altLang="en-US"/>
              <a:t>步</a:t>
            </a:r>
            <a:r>
              <a:rPr lang="en-US" altLang="zh-CN"/>
              <a:t>TD</a:t>
            </a:r>
            <a:r>
              <a:rPr lang="zh-CN" altLang="en-US"/>
              <a:t>算法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zh-CN" altLang="en-US" dirty="0"/>
              <a:t>步返回值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0660" y="1825625"/>
            <a:ext cx="6550915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</a:t>
            </a:r>
            <a:r>
              <a:rPr lang="en-US" altLang="zh-CN" dirty="0"/>
              <a:t>n</a:t>
            </a:r>
            <a:r>
              <a:rPr lang="zh-CN" altLang="en-US" dirty="0"/>
              <a:t>步的返回值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选择不同的</a:t>
            </a:r>
            <a:r>
              <a:rPr lang="en-US" altLang="zh-CN" dirty="0"/>
              <a:t>n, </a:t>
            </a:r>
            <a:r>
              <a:rPr lang="zh-CN" altLang="en-US" dirty="0"/>
              <a:t>平均他们的返回值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 </a:t>
            </a:r>
            <a:r>
              <a:rPr lang="zh-CN" altLang="en-US" dirty="0"/>
              <a:t>平均</a:t>
            </a:r>
            <a:r>
              <a:rPr lang="en-US" altLang="zh-CN" dirty="0"/>
              <a:t>2</a:t>
            </a:r>
            <a:r>
              <a:rPr lang="zh-CN" altLang="en-US" dirty="0"/>
              <a:t>步和</a:t>
            </a:r>
            <a:r>
              <a:rPr lang="en-US" altLang="zh-CN" dirty="0"/>
              <a:t>4</a:t>
            </a:r>
            <a:r>
              <a:rPr lang="zh-CN" altLang="en-US" dirty="0"/>
              <a:t>步的返回值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把所有步长的信息结合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7347" y="2811117"/>
            <a:ext cx="234315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399" y="215900"/>
            <a:ext cx="2009775" cy="62769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λ返回值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7331" y="1708940"/>
            <a:ext cx="8943765" cy="446802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TD(</a:t>
            </a:r>
            <a:r>
              <a:rPr lang="el-GR" altLang="zh-CN" dirty="0"/>
              <a:t>λ</a:t>
            </a:r>
            <a:r>
              <a:rPr lang="en-US" altLang="zh-CN" dirty="0"/>
              <a:t>) </a:t>
            </a:r>
            <a:r>
              <a:rPr lang="zh-CN" altLang="en-US" dirty="0"/>
              <a:t>权重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388" y="1872946"/>
            <a:ext cx="7345224" cy="430401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Eligibility Traces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847" y="1951348"/>
            <a:ext cx="6564187" cy="40998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Planning, learning, prediction,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9435" y="3516198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2281287" y="2978870"/>
            <a:ext cx="424206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2329" y="2746166"/>
            <a:ext cx="194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model (planning)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2330" y="4128972"/>
            <a:ext cx="194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model (learning)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4148580" y="2427163"/>
            <a:ext cx="424206" cy="1140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79622" y="2351277"/>
            <a:ext cx="293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(policy iteration)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9621" y="3271818"/>
            <a:ext cx="452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(policy iteration, value iteration)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4442382" y="3889294"/>
            <a:ext cx="424206" cy="1140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73424" y="3813408"/>
            <a:ext cx="19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3423" y="4733949"/>
            <a:ext cx="19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View TD(</a:t>
            </a:r>
            <a:r>
              <a:rPr lang="el-GR" altLang="zh-CN" dirty="0"/>
              <a:t>λ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76" y="1825625"/>
            <a:ext cx="5837161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无模型</a:t>
            </a:r>
            <a:r>
              <a:rPr lang="en-US" altLang="zh-CN" dirty="0"/>
              <a:t>prediction(</a:t>
            </a:r>
            <a:r>
              <a:rPr lang="zh-CN" altLang="en-US" dirty="0"/>
              <a:t>评价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蒙特卡洛</a:t>
            </a:r>
            <a:r>
              <a:rPr lang="en-US" altLang="zh-CN" dirty="0"/>
              <a:t>learning</a:t>
            </a:r>
            <a:endParaRPr lang="en-US" altLang="zh-CN" dirty="0"/>
          </a:p>
          <a:p>
            <a:r>
              <a:rPr lang="en-US" dirty="0"/>
              <a:t>Temporal-Difference Learning (TD)</a:t>
            </a:r>
            <a:endParaRPr lang="en-US" dirty="0"/>
          </a:p>
          <a:p>
            <a:r>
              <a:rPr lang="en-US" dirty="0"/>
              <a:t>TD(</a:t>
            </a:r>
            <a:r>
              <a:rPr lang="el-GR" dirty="0"/>
              <a:t>λ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无模型增强学习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上节课：</a:t>
            </a:r>
            <a:endParaRPr lang="en-US" altLang="zh-CN" dirty="0"/>
          </a:p>
          <a:p>
            <a:pPr lvl="1"/>
            <a:r>
              <a:rPr lang="zh-CN" altLang="en-US" dirty="0"/>
              <a:t>动态规划</a:t>
            </a:r>
            <a:r>
              <a:rPr lang="en-US" altLang="zh-CN" dirty="0"/>
              <a:t>planning</a:t>
            </a:r>
            <a:endParaRPr lang="en-US" altLang="zh-CN" dirty="0"/>
          </a:p>
          <a:p>
            <a:pPr lvl="1"/>
            <a:r>
              <a:rPr lang="zh-CN" altLang="en-US" dirty="0"/>
              <a:t>解决已知</a:t>
            </a:r>
            <a:r>
              <a:rPr lang="en-US" altLang="zh-CN" dirty="0"/>
              <a:t>MDP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2"/>
            <a:r>
              <a:rPr lang="en-US" altLang="zh-CN" dirty="0"/>
              <a:t>Policy iteration (prediction, control)</a:t>
            </a:r>
            <a:endParaRPr lang="en-US" altLang="zh-CN" dirty="0"/>
          </a:p>
          <a:p>
            <a:pPr lvl="2"/>
            <a:r>
              <a:rPr lang="en-US" altLang="zh-CN" dirty="0"/>
              <a:t>Value iteration (control)</a:t>
            </a:r>
            <a:endParaRPr lang="en-US" altLang="zh-CN" dirty="0"/>
          </a:p>
          <a:p>
            <a:r>
              <a:rPr lang="zh-CN" altLang="en-US" dirty="0"/>
              <a:t>本节课：</a:t>
            </a:r>
            <a:endParaRPr lang="en-US" altLang="zh-CN" dirty="0"/>
          </a:p>
          <a:p>
            <a:pPr lvl="1"/>
            <a:r>
              <a:rPr lang="zh-CN" altLang="en-US" dirty="0"/>
              <a:t>无模型</a:t>
            </a:r>
            <a:r>
              <a:rPr lang="en-US" altLang="zh-CN" dirty="0"/>
              <a:t>prediction</a:t>
            </a:r>
            <a:endParaRPr lang="en-US" altLang="zh-CN" dirty="0"/>
          </a:p>
          <a:p>
            <a:pPr lvl="1"/>
            <a:r>
              <a:rPr lang="zh-CN" altLang="en-US" dirty="0"/>
              <a:t>评价一个未知</a:t>
            </a:r>
            <a:r>
              <a:rPr lang="en-US" altLang="zh-CN" dirty="0"/>
              <a:t>MDP</a:t>
            </a:r>
            <a:r>
              <a:rPr lang="zh-CN" altLang="en-US" dirty="0"/>
              <a:t>模型的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altLang="zh-CN" dirty="0"/>
          </a:p>
          <a:p>
            <a:r>
              <a:rPr lang="zh-CN" altLang="en-US" dirty="0"/>
              <a:t>下节课：</a:t>
            </a:r>
            <a:endParaRPr lang="en-US" altLang="zh-CN" dirty="0"/>
          </a:p>
          <a:p>
            <a:pPr lvl="1"/>
            <a:r>
              <a:rPr lang="zh-CN" altLang="en-US" dirty="0"/>
              <a:t>无模型</a:t>
            </a:r>
            <a:r>
              <a:rPr lang="en-US" altLang="zh-CN" dirty="0"/>
              <a:t>control</a:t>
            </a:r>
            <a:endParaRPr lang="en-US" altLang="zh-CN" dirty="0"/>
          </a:p>
          <a:p>
            <a:pPr lvl="1"/>
            <a:r>
              <a:rPr lang="zh-CN" altLang="en-US" dirty="0"/>
              <a:t>求解未知</a:t>
            </a:r>
            <a:r>
              <a:rPr lang="en-US" altLang="zh-CN" dirty="0"/>
              <a:t>MDP</a:t>
            </a:r>
            <a:r>
              <a:rPr lang="zh-CN" altLang="en-US" dirty="0"/>
              <a:t>模型的最优</a:t>
            </a:r>
            <a:r>
              <a:rPr lang="en-US" altLang="zh-CN" dirty="0"/>
              <a:t>value function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蒙特卡洛法直接从</a:t>
            </a:r>
            <a:r>
              <a:rPr lang="en-US" altLang="zh-CN" dirty="0"/>
              <a:t>episodes</a:t>
            </a:r>
            <a:r>
              <a:rPr lang="zh-CN" altLang="en-US" dirty="0"/>
              <a:t>的采样学习</a:t>
            </a:r>
            <a:endParaRPr lang="en-US" altLang="zh-CN" dirty="0"/>
          </a:p>
          <a:p>
            <a:r>
              <a:rPr lang="zh-CN" altLang="en-US" dirty="0"/>
              <a:t>蒙特卡洛法是无模型的方法 （</a:t>
            </a:r>
            <a:r>
              <a:rPr lang="en-US" altLang="zh-CN" dirty="0"/>
              <a:t>no P and 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从完整的</a:t>
            </a:r>
            <a:r>
              <a:rPr lang="en-US" altLang="zh-CN" dirty="0"/>
              <a:t>episodes</a:t>
            </a:r>
            <a:r>
              <a:rPr lang="zh-CN" altLang="en-US" dirty="0"/>
              <a:t>样本学习，</a:t>
            </a:r>
            <a:r>
              <a:rPr lang="en-US" altLang="zh-CN" dirty="0"/>
              <a:t>no bootstrapping</a:t>
            </a:r>
            <a:endParaRPr lang="en-US" altLang="zh-CN" dirty="0"/>
          </a:p>
          <a:p>
            <a:r>
              <a:rPr lang="zh-CN" altLang="en-US" dirty="0"/>
              <a:t>基本想法</a:t>
            </a:r>
            <a:r>
              <a:rPr lang="en-US" altLang="zh-CN" dirty="0"/>
              <a:t>: value = mean return</a:t>
            </a:r>
            <a:endParaRPr lang="en-US" altLang="zh-CN" dirty="0"/>
          </a:p>
          <a:p>
            <a:r>
              <a:rPr lang="zh-CN" altLang="en-US" dirty="0"/>
              <a:t>应用条件：所有</a:t>
            </a:r>
            <a:r>
              <a:rPr lang="en-US" altLang="zh-CN" dirty="0"/>
              <a:t>episode</a:t>
            </a:r>
            <a:r>
              <a:rPr lang="zh-CN" altLang="en-US" dirty="0"/>
              <a:t>都必须能</a:t>
            </a:r>
            <a:r>
              <a:rPr lang="en-US" altLang="zh-CN" dirty="0"/>
              <a:t>terminate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policy</a:t>
            </a:r>
            <a:r>
              <a:rPr lang="zh-CN" altLang="en-US" dirty="0"/>
              <a:t>评价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目标：通过在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下采样的</a:t>
            </a:r>
            <a:r>
              <a:rPr lang="en-US" altLang="zh-CN" dirty="0"/>
              <a:t>episodes</a:t>
            </a:r>
            <a:r>
              <a:rPr lang="zh-CN" altLang="en-US" dirty="0"/>
              <a:t>学习</a:t>
            </a:r>
            <a:r>
              <a:rPr lang="en-US" altLang="zh-CN" dirty="0"/>
              <a:t>value function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Recall</a:t>
            </a:r>
            <a:r>
              <a:rPr lang="zh-CN" altLang="en-US" dirty="0"/>
              <a:t>：在</a:t>
            </a:r>
            <a:r>
              <a:rPr lang="en-US" altLang="zh-CN" dirty="0"/>
              <a:t>MDP</a:t>
            </a:r>
            <a:r>
              <a:rPr lang="zh-CN" altLang="en-US" dirty="0"/>
              <a:t>已知情况下</a:t>
            </a:r>
            <a:endParaRPr lang="en-US" altLang="zh-CN" dirty="0"/>
          </a:p>
          <a:p>
            <a:pPr lvl="1"/>
            <a:r>
              <a:rPr lang="en-US" altLang="zh-CN" dirty="0"/>
              <a:t>Value:</a:t>
            </a:r>
            <a:endParaRPr lang="en-US" altLang="zh-CN" dirty="0"/>
          </a:p>
          <a:p>
            <a:pPr lvl="1"/>
            <a:r>
              <a:rPr lang="en-US" dirty="0"/>
              <a:t>Value function: 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蒙特卡洛</a:t>
            </a:r>
            <a:r>
              <a:rPr lang="en-US" altLang="zh-CN" dirty="0"/>
              <a:t>policy</a:t>
            </a:r>
            <a:r>
              <a:rPr lang="zh-CN" altLang="en-US" dirty="0"/>
              <a:t>评价使用经验平均回报而非期望回报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1037" y="2324721"/>
            <a:ext cx="3209925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18" y="3259826"/>
            <a:ext cx="4766021" cy="47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632" y="3734701"/>
            <a:ext cx="2816915" cy="3928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2546</Words>
  <Application>WPS 演示</Application>
  <PresentationFormat>Widescreen</PresentationFormat>
  <Paragraphs>260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宋体</vt:lpstr>
      <vt:lpstr>Wingdings</vt:lpstr>
      <vt:lpstr>等线 Light</vt:lpstr>
      <vt:lpstr>Calibri Light</vt:lpstr>
      <vt:lpstr>Calibri</vt:lpstr>
      <vt:lpstr>等线</vt:lpstr>
      <vt:lpstr>微软雅黑</vt:lpstr>
      <vt:lpstr>Arial Unicode MS</vt:lpstr>
      <vt:lpstr>Office Theme</vt:lpstr>
      <vt:lpstr>课程回顾</vt:lpstr>
      <vt:lpstr>Value function量化R:</vt:lpstr>
      <vt:lpstr>PowerPoint 演示文稿</vt:lpstr>
      <vt:lpstr>Planning, learning, prediction, control</vt:lpstr>
      <vt:lpstr>无模型prediction(评价)</vt:lpstr>
      <vt:lpstr>内容</vt:lpstr>
      <vt:lpstr>无模型增强学习</vt:lpstr>
      <vt:lpstr>蒙特卡洛learning</vt:lpstr>
      <vt:lpstr>蒙特卡洛policy评价</vt:lpstr>
      <vt:lpstr>“首次” 蒙特卡洛policy评价</vt:lpstr>
      <vt:lpstr>“每次” 蒙特卡洛policy评价</vt:lpstr>
      <vt:lpstr>蒙特卡洛policy评价法举例：blackjack</vt:lpstr>
      <vt:lpstr>蒙特卡洛policy评价法举例：blackjack</vt:lpstr>
      <vt:lpstr>均值的增量算法</vt:lpstr>
      <vt:lpstr>蒙特卡洛增量更新</vt:lpstr>
      <vt:lpstr>Temporal-Difference Learning (TD)</vt:lpstr>
      <vt:lpstr>MC和TD</vt:lpstr>
      <vt:lpstr>MC和TD比较举例：开车回家</vt:lpstr>
      <vt:lpstr>MC和TD比较举例：开车回家</vt:lpstr>
      <vt:lpstr>MC和TD比较</vt:lpstr>
      <vt:lpstr>Bias/Variance </vt:lpstr>
      <vt:lpstr>MC和TD的优劣</vt:lpstr>
      <vt:lpstr>随机行走举例</vt:lpstr>
      <vt:lpstr>随机行走中的MC和TD</vt:lpstr>
      <vt:lpstr>批量MC和TD</vt:lpstr>
      <vt:lpstr>举例</vt:lpstr>
      <vt:lpstr>PowerPoint 演示文稿</vt:lpstr>
      <vt:lpstr>MC和TD</vt:lpstr>
      <vt:lpstr>蒙特卡洛</vt:lpstr>
      <vt:lpstr>TD</vt:lpstr>
      <vt:lpstr>动态规划</vt:lpstr>
      <vt:lpstr>Bootstrapping和sampling</vt:lpstr>
      <vt:lpstr>PowerPoint 演示文稿</vt:lpstr>
      <vt:lpstr>N步Prediction</vt:lpstr>
      <vt:lpstr>N步返回值</vt:lpstr>
      <vt:lpstr>平均n步的返回值</vt:lpstr>
      <vt:lpstr>λ返回值</vt:lpstr>
      <vt:lpstr>TD(λ) 权重</vt:lpstr>
      <vt:lpstr>Eligibility Traces</vt:lpstr>
      <vt:lpstr>Backward View TD(λ)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无模型prediction(评价)</dc:title>
  <dc:creator>Jiang, Yuexu</dc:creator>
  <cp:lastModifiedBy>一半的翅膀</cp:lastModifiedBy>
  <cp:revision>37</cp:revision>
  <dcterms:created xsi:type="dcterms:W3CDTF">2019-11-17T01:37:00Z</dcterms:created>
  <dcterms:modified xsi:type="dcterms:W3CDTF">2019-11-19T01:27:41Z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