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3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30FF-D894-4E49-AC8D-67F7CE9F68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6FB-FB37-4872-8ADE-9C94CA2B4A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30FF-D894-4E49-AC8D-67F7CE9F68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6FB-FB37-4872-8ADE-9C94CA2B4A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30FF-D894-4E49-AC8D-67F7CE9F68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6FB-FB37-4872-8ADE-9C94CA2B4A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30FF-D894-4E49-AC8D-67F7CE9F68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6FB-FB37-4872-8ADE-9C94CA2B4A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30FF-D894-4E49-AC8D-67F7CE9F68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6FB-FB37-4872-8ADE-9C94CA2B4A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30FF-D894-4E49-AC8D-67F7CE9F68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6FB-FB37-4872-8ADE-9C94CA2B4A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30FF-D894-4E49-AC8D-67F7CE9F683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6FB-FB37-4872-8ADE-9C94CA2B4A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30FF-D894-4E49-AC8D-67F7CE9F683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6FB-FB37-4872-8ADE-9C94CA2B4A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30FF-D894-4E49-AC8D-67F7CE9F683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6FB-FB37-4872-8ADE-9C94CA2B4A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30FF-D894-4E49-AC8D-67F7CE9F68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6FB-FB37-4872-8ADE-9C94CA2B4A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30FF-D894-4E49-AC8D-67F7CE9F68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6FB-FB37-4872-8ADE-9C94CA2B4A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C30FF-D894-4E49-AC8D-67F7CE9F68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506FB-FB37-4872-8ADE-9C94CA2B4A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无模型</a:t>
            </a:r>
            <a:r>
              <a:rPr lang="en-US" altLang="zh-CN" dirty="0"/>
              <a:t>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贪婪式选择举例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6519" y="1890712"/>
            <a:ext cx="8665393" cy="42862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/>
              <a:t>ϵ</a:t>
            </a:r>
            <a:r>
              <a:rPr lang="en-US" altLang="zh-CN" dirty="0"/>
              <a:t>-greedy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所有可能行为都以非</a:t>
            </a:r>
            <a:r>
              <a:rPr lang="en-US" altLang="zh-CN" dirty="0"/>
              <a:t>0</a:t>
            </a:r>
            <a:r>
              <a:rPr lang="zh-CN" altLang="en-US" dirty="0"/>
              <a:t>的概率进行尝试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1 - </a:t>
            </a:r>
            <a:r>
              <a:rPr lang="el-GR" altLang="zh-CN" dirty="0"/>
              <a:t>ϵ</a:t>
            </a:r>
            <a:r>
              <a:rPr lang="en-US" altLang="zh-CN" dirty="0"/>
              <a:t> </a:t>
            </a:r>
            <a:r>
              <a:rPr lang="zh-CN" altLang="en-US" dirty="0"/>
              <a:t>概率贪婪式选择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l-GR" altLang="zh-CN" dirty="0"/>
              <a:t>ϵ</a:t>
            </a:r>
            <a:r>
              <a:rPr lang="en-US" altLang="zh-CN" dirty="0"/>
              <a:t> </a:t>
            </a:r>
            <a:r>
              <a:rPr lang="zh-CN" altLang="en-US" dirty="0"/>
              <a:t>的概率随机选择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465" y="3429000"/>
            <a:ext cx="6603070" cy="10728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/>
              <a:t>ϵ</a:t>
            </a:r>
            <a:r>
              <a:rPr lang="en-US" altLang="zh-CN" dirty="0"/>
              <a:t>-greedy</a:t>
            </a:r>
            <a:r>
              <a:rPr lang="zh-CN" altLang="en-US" dirty="0"/>
              <a:t>提高</a:t>
            </a:r>
            <a:r>
              <a:rPr lang="en-US" altLang="zh-CN" dirty="0"/>
              <a:t>policy</a:t>
            </a:r>
            <a:r>
              <a:rPr lang="zh-CN" altLang="en-US" dirty="0"/>
              <a:t>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6243" y="1814090"/>
            <a:ext cx="6999514" cy="43628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</a:t>
            </a:r>
            <a:r>
              <a:rPr lang="en-US" altLang="zh-CN" dirty="0"/>
              <a:t>policy</a:t>
            </a:r>
            <a:r>
              <a:rPr lang="zh-CN" altLang="en-US" dirty="0"/>
              <a:t>迭代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5447" y="1825625"/>
            <a:ext cx="6501105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</a:t>
            </a:r>
            <a:r>
              <a:rPr lang="en-US" altLang="zh-CN" dirty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9409" y="1866901"/>
            <a:ext cx="5993182" cy="42687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如何保证</a:t>
            </a:r>
            <a:r>
              <a:rPr lang="en-US" altLang="zh-CN" dirty="0"/>
              <a:t>explore</a:t>
            </a:r>
            <a:r>
              <a:rPr lang="zh-CN" altLang="en-US" dirty="0"/>
              <a:t>足够全面</a:t>
            </a:r>
            <a:endParaRPr lang="en-US" altLang="zh-CN" dirty="0"/>
          </a:p>
          <a:p>
            <a:r>
              <a:rPr lang="zh-CN" altLang="en-US" dirty="0"/>
              <a:t>如何保证找到最优</a:t>
            </a:r>
            <a:r>
              <a:rPr lang="en-US" altLang="zh-CN" dirty="0"/>
              <a:t>policy</a:t>
            </a:r>
            <a:r>
              <a:rPr lang="zh-CN" altLang="en-US" dirty="0"/>
              <a:t>后，</a:t>
            </a:r>
            <a:r>
              <a:rPr lang="en-US" altLang="zh-CN" dirty="0" err="1"/>
              <a:t>expolitation</a:t>
            </a:r>
            <a:r>
              <a:rPr lang="zh-CN" altLang="en-US" dirty="0"/>
              <a:t>足够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1942" y="2972886"/>
            <a:ext cx="6773388" cy="388511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GLIE </a:t>
            </a:r>
            <a:r>
              <a:rPr lang="zh-CN" altLang="en-US" dirty="0"/>
              <a:t>蒙特卡洛</a:t>
            </a:r>
            <a:r>
              <a:rPr lang="en-US" altLang="zh-CN" dirty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GLIE</a:t>
            </a:r>
            <a:r>
              <a:rPr lang="zh-CN" altLang="en-US" dirty="0"/>
              <a:t>蒙特卡洛</a:t>
            </a:r>
            <a:r>
              <a:rPr lang="en-US" altLang="zh-CN" dirty="0"/>
              <a:t>control</a:t>
            </a:r>
            <a:r>
              <a:rPr lang="zh-CN" altLang="en-US" dirty="0"/>
              <a:t>收敛于最优</a:t>
            </a:r>
            <a:r>
              <a:rPr lang="en-US" altLang="zh-CN" dirty="0"/>
              <a:t>q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138" y="1825625"/>
            <a:ext cx="7945723" cy="39957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Blackjack </a:t>
            </a:r>
            <a:r>
              <a:rPr lang="zh-CN" altLang="en-US" dirty="0"/>
              <a:t>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9314" y="1816428"/>
            <a:ext cx="6473371" cy="43605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Blackjack </a:t>
            </a:r>
            <a:r>
              <a:rPr lang="zh-CN" altLang="en-US" dirty="0"/>
              <a:t>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1356" y="1825625"/>
            <a:ext cx="5949287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 vs TD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</a:t>
            </a:r>
            <a:r>
              <a:rPr lang="zh-CN" altLang="en-US" dirty="0"/>
              <a:t>算法的优势</a:t>
            </a:r>
            <a:endParaRPr lang="en-US" altLang="zh-CN" dirty="0"/>
          </a:p>
          <a:p>
            <a:pPr lvl="1"/>
            <a:r>
              <a:rPr lang="zh-CN" altLang="en-US" dirty="0"/>
              <a:t>低</a:t>
            </a:r>
            <a:r>
              <a:rPr lang="en-US" altLang="zh-CN" dirty="0"/>
              <a:t>variance</a:t>
            </a:r>
            <a:endParaRPr lang="en-US" altLang="zh-CN" dirty="0"/>
          </a:p>
          <a:p>
            <a:pPr lvl="1"/>
            <a:r>
              <a:rPr lang="en-US" dirty="0"/>
              <a:t>Online</a:t>
            </a:r>
            <a:endParaRPr lang="en-US" dirty="0"/>
          </a:p>
          <a:p>
            <a:pPr lvl="1"/>
            <a:r>
              <a:rPr lang="zh-CN" altLang="en-US" dirty="0"/>
              <a:t>接受不完整的</a:t>
            </a:r>
            <a:r>
              <a:rPr lang="en-US" altLang="zh-CN" dirty="0"/>
              <a:t>episode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TD</a:t>
            </a:r>
            <a:r>
              <a:rPr lang="zh-CN" altLang="en-US" dirty="0"/>
              <a:t>替换</a:t>
            </a:r>
            <a:r>
              <a:rPr lang="en-US" altLang="zh-CN" dirty="0"/>
              <a:t>MC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TD</a:t>
            </a:r>
            <a:r>
              <a:rPr lang="zh-CN" altLang="en-US" dirty="0"/>
              <a:t>做</a:t>
            </a:r>
            <a:r>
              <a:rPr lang="en-US" altLang="zh-CN" dirty="0"/>
              <a:t>Q function</a:t>
            </a:r>
            <a:r>
              <a:rPr lang="zh-CN" altLang="en-US" dirty="0"/>
              <a:t>迭代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l-GR" altLang="zh-CN" dirty="0"/>
              <a:t>ϵ</a:t>
            </a:r>
            <a:r>
              <a:rPr lang="en-US" altLang="zh-CN" dirty="0"/>
              <a:t>-greedy</a:t>
            </a:r>
            <a:r>
              <a:rPr lang="zh-CN" altLang="en-US" dirty="0"/>
              <a:t>来提高</a:t>
            </a:r>
            <a:r>
              <a:rPr lang="en-US" altLang="zh-CN" dirty="0"/>
              <a:t>policy</a:t>
            </a:r>
            <a:endParaRPr lang="en-US" altLang="zh-CN" dirty="0"/>
          </a:p>
          <a:p>
            <a:pPr lvl="1"/>
            <a:r>
              <a:rPr lang="zh-CN" altLang="en-US" dirty="0"/>
              <a:t>每个时间点更新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endParaRPr lang="en-US" altLang="zh-CN" dirty="0"/>
          </a:p>
          <a:p>
            <a:r>
              <a:rPr lang="en-US" dirty="0"/>
              <a:t>On-policy </a:t>
            </a:r>
            <a:r>
              <a:rPr lang="zh-CN" altLang="en-US" dirty="0"/>
              <a:t>蒙特卡洛</a:t>
            </a:r>
            <a:r>
              <a:rPr lang="en-US" altLang="zh-CN" dirty="0"/>
              <a:t>control</a:t>
            </a:r>
            <a:endParaRPr lang="en-US" altLang="zh-CN" dirty="0"/>
          </a:p>
          <a:p>
            <a:r>
              <a:rPr lang="en-US" altLang="zh-CN" dirty="0"/>
              <a:t>On-policy TD learning</a:t>
            </a:r>
            <a:endParaRPr lang="en-US" altLang="zh-CN" dirty="0"/>
          </a:p>
          <a:p>
            <a:r>
              <a:rPr lang="en-US" dirty="0"/>
              <a:t>Off-policy </a:t>
            </a:r>
            <a:r>
              <a:rPr lang="en-US" altLang="zh-CN" dirty="0"/>
              <a:t>learning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Sarsa</a:t>
            </a:r>
            <a:r>
              <a:rPr lang="zh-CN" altLang="en-US" dirty="0"/>
              <a:t>算法更新</a:t>
            </a:r>
            <a:r>
              <a:rPr lang="en-US" altLang="zh-CN" dirty="0"/>
              <a:t>q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6135" y="2057400"/>
            <a:ext cx="6479729" cy="411956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On-policy </a:t>
            </a:r>
            <a:r>
              <a:rPr lang="en-US" altLang="zh-CN" dirty="0" err="1"/>
              <a:t>Sarsa</a:t>
            </a:r>
            <a:r>
              <a:rPr lang="en-US" altLang="zh-CN" dirty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4170" y="1830284"/>
            <a:ext cx="5453517" cy="442549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On-policy </a:t>
            </a:r>
            <a:r>
              <a:rPr lang="en-US" altLang="zh-CN" dirty="0" err="1"/>
              <a:t>Sarsa</a:t>
            </a:r>
            <a:r>
              <a:rPr lang="en-US" altLang="zh-CN" dirty="0"/>
              <a:t>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2236" y="2285773"/>
            <a:ext cx="9237610" cy="378119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N-step </a:t>
            </a:r>
            <a:r>
              <a:rPr lang="en-US" dirty="0" err="1"/>
              <a:t>Sarsa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2337" y="1825625"/>
            <a:ext cx="6897563" cy="436245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(</a:t>
            </a:r>
            <a:r>
              <a:rPr lang="el-GR" dirty="0"/>
              <a:t>λ</a:t>
            </a:r>
            <a:r>
              <a:rPr lang="en-US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797" y="1825625"/>
            <a:ext cx="9886714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View </a:t>
            </a:r>
            <a:r>
              <a:rPr lang="en-US" dirty="0" err="1"/>
              <a:t>Sarsa</a:t>
            </a:r>
            <a:r>
              <a:rPr lang="en-US" dirty="0"/>
              <a:t>(</a:t>
            </a:r>
            <a:r>
              <a:rPr lang="el-GR" dirty="0"/>
              <a:t>λ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427" y="1825625"/>
            <a:ext cx="86873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(</a:t>
            </a:r>
            <a:r>
              <a:rPr lang="el-GR" dirty="0"/>
              <a:t>λ</a:t>
            </a:r>
            <a:r>
              <a:rPr lang="en-US" dirty="0"/>
              <a:t>)</a:t>
            </a:r>
            <a:r>
              <a:rPr lang="zh-CN" altLang="en-US" dirty="0"/>
              <a:t>算法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9883" y="1669173"/>
            <a:ext cx="8050174" cy="463955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Off-policy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评价目标</a:t>
            </a:r>
            <a:r>
              <a:rPr lang="en-US" altLang="zh-CN" dirty="0"/>
              <a:t>policy</a:t>
            </a:r>
            <a:r>
              <a:rPr lang="zh-CN" altLang="en-US" dirty="0"/>
              <a:t>，计算</a:t>
            </a:r>
            <a:r>
              <a:rPr lang="en-US" altLang="zh-CN" dirty="0"/>
              <a:t>v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和</a:t>
            </a:r>
            <a:r>
              <a:rPr lang="en-US" altLang="zh-CN" dirty="0"/>
              <a:t>q function</a:t>
            </a:r>
            <a:endParaRPr lang="en-US" altLang="zh-CN" dirty="0"/>
          </a:p>
          <a:p>
            <a:r>
              <a:rPr lang="zh-CN" altLang="en-US" dirty="0"/>
              <a:t>按照另一个</a:t>
            </a:r>
            <a:r>
              <a:rPr lang="en-US" altLang="zh-CN" dirty="0"/>
              <a:t>policy </a:t>
            </a:r>
            <a:r>
              <a:rPr lang="el-GR" altLang="zh-CN" dirty="0"/>
              <a:t>μ</a:t>
            </a:r>
            <a:r>
              <a:rPr lang="zh-CN" altLang="en-US" dirty="0"/>
              <a:t>采样</a:t>
            </a:r>
            <a:endParaRPr lang="en-US" altLang="zh-CN" dirty="0"/>
          </a:p>
          <a:p>
            <a:r>
              <a:rPr lang="zh-CN" altLang="en-US" dirty="0"/>
              <a:t>目的：</a:t>
            </a:r>
            <a:endParaRPr lang="en-US" altLang="zh-CN" dirty="0"/>
          </a:p>
          <a:p>
            <a:pPr lvl="1"/>
            <a:r>
              <a:rPr lang="zh-CN" altLang="en-US" dirty="0"/>
              <a:t>通过观察其他的</a:t>
            </a:r>
            <a:r>
              <a:rPr lang="en-US" altLang="zh-CN" dirty="0"/>
              <a:t>agent</a:t>
            </a:r>
            <a:r>
              <a:rPr lang="zh-CN" altLang="en-US" dirty="0"/>
              <a:t>学习</a:t>
            </a:r>
            <a:endParaRPr lang="en-US" altLang="zh-CN" dirty="0"/>
          </a:p>
          <a:p>
            <a:pPr lvl="1"/>
            <a:r>
              <a:rPr lang="zh-CN" altLang="en-US" dirty="0"/>
              <a:t>重用以前的</a:t>
            </a:r>
            <a:r>
              <a:rPr lang="en-US" altLang="zh-CN" dirty="0"/>
              <a:t>policy</a:t>
            </a:r>
            <a:r>
              <a:rPr lang="zh-CN" altLang="en-US" dirty="0"/>
              <a:t>中学到的经验</a:t>
            </a:r>
            <a:endParaRPr lang="en-US" altLang="zh-CN" dirty="0"/>
          </a:p>
          <a:p>
            <a:pPr lvl="1"/>
            <a:r>
              <a:rPr lang="zh-CN" altLang="en-US" dirty="0"/>
              <a:t>学习最优的</a:t>
            </a:r>
            <a:r>
              <a:rPr lang="en-US" altLang="zh-CN" dirty="0"/>
              <a:t>policy</a:t>
            </a:r>
            <a:endParaRPr lang="en-US" altLang="zh-CN" dirty="0"/>
          </a:p>
          <a:p>
            <a:pPr lvl="1"/>
            <a:r>
              <a:rPr lang="zh-CN" altLang="en-US" dirty="0"/>
              <a:t>学习多种</a:t>
            </a:r>
            <a:r>
              <a:rPr lang="en-US" altLang="zh-CN" dirty="0"/>
              <a:t>policy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Importance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估计不同分布的期望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4159" y="2454574"/>
            <a:ext cx="8245451" cy="403830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Off-policy</a:t>
            </a:r>
            <a:r>
              <a:rPr lang="zh-CN" altLang="en-US" dirty="0"/>
              <a:t>蒙特卡洛中的</a:t>
            </a:r>
            <a:r>
              <a:rPr lang="en-US" altLang="zh-CN" dirty="0"/>
              <a:t>importance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policy </a:t>
            </a:r>
            <a:r>
              <a:rPr lang="el-GR" altLang="zh-CN" dirty="0"/>
              <a:t>μ</a:t>
            </a:r>
            <a:r>
              <a:rPr lang="zh-CN" altLang="en-US" dirty="0"/>
              <a:t>来评价</a:t>
            </a:r>
            <a:r>
              <a:rPr lang="en-US" altLang="zh-CN" dirty="0"/>
              <a:t>policy </a:t>
            </a:r>
            <a:r>
              <a:rPr lang="el-GR" altLang="zh-CN" dirty="0"/>
              <a:t>π</a:t>
            </a:r>
            <a:endParaRPr lang="en-US" altLang="zh-CN" dirty="0"/>
          </a:p>
          <a:p>
            <a:r>
              <a:rPr lang="zh-CN" altLang="en-US" dirty="0"/>
              <a:t>在整个</a:t>
            </a:r>
            <a:r>
              <a:rPr lang="en-US" altLang="zh-CN" dirty="0"/>
              <a:t>episode</a:t>
            </a:r>
            <a:r>
              <a:rPr lang="zh-CN" altLang="en-US" dirty="0"/>
              <a:t>的过程中多次</a:t>
            </a:r>
            <a:r>
              <a:rPr lang="en-US" altLang="zh-CN" dirty="0"/>
              <a:t>importance sampling</a:t>
            </a:r>
            <a:r>
              <a:rPr lang="zh-CN" altLang="en-US" dirty="0"/>
              <a:t>修正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利用修正后的</a:t>
            </a:r>
            <a:r>
              <a:rPr lang="en-US" altLang="zh-CN" dirty="0"/>
              <a:t>value</a:t>
            </a:r>
            <a:r>
              <a:rPr lang="zh-CN" altLang="en-US" dirty="0"/>
              <a:t>更新</a:t>
            </a:r>
            <a:r>
              <a:rPr lang="en-US" altLang="zh-CN" dirty="0"/>
              <a:t>value function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引入大量</a:t>
            </a:r>
            <a:r>
              <a:rPr lang="en-US" altLang="zh-CN" dirty="0"/>
              <a:t>variance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0775" y="2905125"/>
            <a:ext cx="7410450" cy="1047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4761577"/>
            <a:ext cx="5781675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上节课：</a:t>
            </a:r>
            <a:endParaRPr lang="en-US" altLang="zh-CN" dirty="0"/>
          </a:p>
          <a:p>
            <a:pPr lvl="1"/>
            <a:r>
              <a:rPr lang="zh-CN" altLang="en-US" dirty="0"/>
              <a:t>无模型</a:t>
            </a:r>
            <a:r>
              <a:rPr lang="en-US" altLang="zh-CN" dirty="0"/>
              <a:t>prediction</a:t>
            </a:r>
            <a:endParaRPr lang="en-US" altLang="zh-CN" dirty="0"/>
          </a:p>
          <a:p>
            <a:pPr lvl="1"/>
            <a:r>
              <a:rPr lang="zh-CN" altLang="en-US" dirty="0"/>
              <a:t>在没有模型的情况下评价一个</a:t>
            </a:r>
            <a:r>
              <a:rPr lang="en-US" altLang="zh-CN" dirty="0"/>
              <a:t>value function</a:t>
            </a:r>
            <a:endParaRPr lang="en-US" altLang="zh-CN" dirty="0"/>
          </a:p>
          <a:p>
            <a:r>
              <a:rPr lang="zh-CN" altLang="en-US" dirty="0"/>
              <a:t>本节课：</a:t>
            </a:r>
            <a:endParaRPr lang="en-US" altLang="zh-CN" dirty="0"/>
          </a:p>
          <a:p>
            <a:pPr lvl="1"/>
            <a:r>
              <a:rPr lang="zh-CN" altLang="en-US" dirty="0"/>
              <a:t>无模型</a:t>
            </a:r>
            <a:r>
              <a:rPr lang="en-US" altLang="zh-CN" dirty="0"/>
              <a:t>control</a:t>
            </a:r>
            <a:endParaRPr lang="en-US" altLang="zh-CN" dirty="0"/>
          </a:p>
          <a:p>
            <a:pPr lvl="1"/>
            <a:r>
              <a:rPr lang="zh-CN" altLang="en-US" dirty="0"/>
              <a:t>在没有模型的情况下优化一个</a:t>
            </a:r>
            <a:r>
              <a:rPr lang="en-US" altLang="zh-CN" dirty="0"/>
              <a:t>value function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Off-policy </a:t>
            </a:r>
            <a:r>
              <a:rPr lang="en-US" altLang="zh-CN" dirty="0"/>
              <a:t>TD</a:t>
            </a:r>
            <a:r>
              <a:rPr lang="zh-CN" altLang="en-US" dirty="0"/>
              <a:t>中的</a:t>
            </a:r>
            <a:r>
              <a:rPr lang="en-US" altLang="zh-CN" dirty="0"/>
              <a:t>importance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只需一次修正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比蒙特卡洛</a:t>
            </a:r>
            <a:r>
              <a:rPr lang="en-US" altLang="zh-CN" dirty="0"/>
              <a:t>importance sampling</a:t>
            </a:r>
            <a:r>
              <a:rPr lang="zh-CN" altLang="en-US" dirty="0"/>
              <a:t>更小的</a:t>
            </a:r>
            <a:r>
              <a:rPr lang="en-US" altLang="zh-CN" dirty="0"/>
              <a:t>variance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1725" y="2380951"/>
            <a:ext cx="7448550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不需要</a:t>
            </a:r>
            <a:r>
              <a:rPr lang="en-US" altLang="zh-CN" dirty="0"/>
              <a:t>importance sampling</a:t>
            </a:r>
            <a:endParaRPr lang="en-US" altLang="zh-CN" dirty="0"/>
          </a:p>
          <a:p>
            <a:r>
              <a:rPr lang="zh-CN" altLang="en-US" dirty="0"/>
              <a:t>从当前</a:t>
            </a:r>
            <a:r>
              <a:rPr lang="en-US" altLang="zh-CN" dirty="0"/>
              <a:t>policy </a:t>
            </a:r>
            <a:r>
              <a:rPr lang="el-GR" altLang="zh-CN" dirty="0"/>
              <a:t>μ</a:t>
            </a:r>
            <a:r>
              <a:rPr lang="zh-CN" altLang="en-US" dirty="0"/>
              <a:t>采样</a:t>
            </a:r>
            <a:endParaRPr lang="en-US" altLang="zh-CN" dirty="0"/>
          </a:p>
          <a:p>
            <a:r>
              <a:rPr lang="zh-CN" altLang="en-US" dirty="0"/>
              <a:t>同时考虑目标</a:t>
            </a:r>
            <a:r>
              <a:rPr lang="en-US" altLang="zh-CN" dirty="0"/>
              <a:t>policy</a:t>
            </a:r>
            <a:endParaRPr lang="en-US" altLang="zh-CN" dirty="0"/>
          </a:p>
          <a:p>
            <a:r>
              <a:rPr lang="zh-CN" altLang="en-US" dirty="0"/>
              <a:t>向着目标</a:t>
            </a:r>
            <a:r>
              <a:rPr lang="en-US" altLang="zh-CN" dirty="0"/>
              <a:t>policy</a:t>
            </a:r>
            <a:r>
              <a:rPr lang="zh-CN" altLang="en-US" dirty="0"/>
              <a:t>更新当前</a:t>
            </a:r>
            <a:r>
              <a:rPr lang="en-US" altLang="zh-CN" dirty="0"/>
              <a:t>policy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7336" y="2370476"/>
            <a:ext cx="2247900" cy="43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507" y="2886492"/>
            <a:ext cx="1885950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94" y="4123571"/>
            <a:ext cx="9553575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当前</a:t>
            </a:r>
            <a:r>
              <a:rPr lang="en-US" altLang="zh-CN" dirty="0"/>
              <a:t>policy</a:t>
            </a:r>
            <a:r>
              <a:rPr lang="zh-CN" altLang="en-US" dirty="0"/>
              <a:t>和目标</a:t>
            </a:r>
            <a:r>
              <a:rPr lang="en-US" altLang="zh-CN" dirty="0"/>
              <a:t>policy</a:t>
            </a:r>
            <a:r>
              <a:rPr lang="zh-CN" altLang="en-US" dirty="0"/>
              <a:t>要共同提高</a:t>
            </a:r>
            <a:endParaRPr lang="en-US" altLang="zh-CN" dirty="0"/>
          </a:p>
          <a:p>
            <a:r>
              <a:rPr lang="zh-CN" altLang="en-US" dirty="0"/>
              <a:t>目标</a:t>
            </a:r>
            <a:r>
              <a:rPr lang="en-US" altLang="zh-CN" dirty="0"/>
              <a:t>policy</a:t>
            </a:r>
            <a:r>
              <a:rPr lang="zh-CN" altLang="en-US" dirty="0"/>
              <a:t>以贪婪式方式提高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当前</a:t>
            </a:r>
            <a:r>
              <a:rPr lang="en-US" altLang="zh-CN" dirty="0"/>
              <a:t>policy</a:t>
            </a:r>
            <a:r>
              <a:rPr lang="zh-CN" altLang="en-US" dirty="0"/>
              <a:t>以</a:t>
            </a:r>
            <a:r>
              <a:rPr lang="el-GR" altLang="zh-CN" dirty="0"/>
              <a:t>ϵ</a:t>
            </a:r>
            <a:r>
              <a:rPr lang="en-US" altLang="zh-CN" dirty="0"/>
              <a:t>-greedy</a:t>
            </a:r>
            <a:r>
              <a:rPr lang="zh-CN" altLang="en-US" dirty="0"/>
              <a:t>方式更新</a:t>
            </a:r>
            <a:endParaRPr lang="en-US" altLang="zh-CN" dirty="0"/>
          </a:p>
          <a:p>
            <a:r>
              <a:rPr lang="en-US" altLang="zh-CN" dirty="0"/>
              <a:t>Q-learning target</a:t>
            </a:r>
            <a:r>
              <a:rPr lang="zh-CN" altLang="en-US" dirty="0"/>
              <a:t>可写为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0711" y="2946426"/>
            <a:ext cx="4591050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492" y="4876800"/>
            <a:ext cx="6143625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5783" y="1932794"/>
            <a:ext cx="901065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Q-learning</a:t>
            </a:r>
            <a:r>
              <a:rPr lang="zh-CN" altLang="en-US" dirty="0"/>
              <a:t>算法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962" y="2001264"/>
            <a:ext cx="9744075" cy="33051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</a:t>
            </a:r>
            <a:r>
              <a:rPr lang="zh-CN" altLang="en-US" dirty="0"/>
              <a:t>与 </a:t>
            </a:r>
            <a:r>
              <a:rPr lang="en-US" altLang="zh-CN" dirty="0"/>
              <a:t>TD</a:t>
            </a:r>
            <a:r>
              <a:rPr lang="zh-CN" altLang="en-US" dirty="0"/>
              <a:t>的关系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2246" y="1690688"/>
            <a:ext cx="7727507" cy="45886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无模型的应用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8747" y="1825625"/>
            <a:ext cx="7023549" cy="4352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74895" y="1311910"/>
            <a:ext cx="4274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可以建模为MDPs的一些示例问题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33410" y="676910"/>
            <a:ext cx="283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MDPs</a:t>
            </a:r>
            <a:r>
              <a:rPr lang="zh-CN" altLang="en-US"/>
              <a:t>：马尔可夫决策过程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 and off-policy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On-policy</a:t>
            </a:r>
            <a:endParaRPr lang="en-US" dirty="0"/>
          </a:p>
          <a:p>
            <a:pPr lvl="1"/>
            <a:r>
              <a:rPr lang="zh-CN" altLang="en-US" dirty="0"/>
              <a:t>直接从</a:t>
            </a:r>
            <a:r>
              <a:rPr lang="en-US" altLang="zh-CN" dirty="0"/>
              <a:t>policy </a:t>
            </a:r>
            <a:r>
              <a:rPr lang="el-GR" altLang="zh-CN" dirty="0"/>
              <a:t>π</a:t>
            </a:r>
            <a:r>
              <a:rPr lang="zh-CN" altLang="en-US" dirty="0"/>
              <a:t>中采样，学习</a:t>
            </a:r>
            <a:r>
              <a:rPr lang="en-US" altLang="zh-CN" dirty="0"/>
              <a:t>policy</a:t>
            </a:r>
            <a:endParaRPr lang="en-US" altLang="zh-CN" dirty="0"/>
          </a:p>
          <a:p>
            <a:r>
              <a:rPr lang="en-US" dirty="0"/>
              <a:t>Off-policy</a:t>
            </a:r>
            <a:endParaRPr lang="en-US" dirty="0"/>
          </a:p>
          <a:p>
            <a:pPr lvl="1"/>
            <a:r>
              <a:rPr lang="zh-CN" altLang="en-US" dirty="0"/>
              <a:t>从一个</a:t>
            </a:r>
            <a:r>
              <a:rPr lang="en-US" altLang="zh-CN" dirty="0"/>
              <a:t>policy</a:t>
            </a:r>
            <a:r>
              <a:rPr lang="zh-CN" altLang="en-US" dirty="0"/>
              <a:t>中采样，学习另一个</a:t>
            </a:r>
            <a:r>
              <a:rPr lang="en-US" altLang="zh-CN"/>
              <a:t>policy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</a:t>
            </a:r>
            <a:r>
              <a:rPr lang="zh-CN" altLang="en-US" dirty="0"/>
              <a:t>评价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6931" y="1825625"/>
            <a:ext cx="7958137" cy="4353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  <a:r>
              <a:rPr lang="zh-CN" altLang="en-US" dirty="0"/>
              <a:t> 评价 （蒙特卡洛）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0464" y="1825624"/>
            <a:ext cx="8102798" cy="4351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95791" y="5715297"/>
            <a:ext cx="1865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采样不一定全面，</a:t>
            </a:r>
            <a:r>
              <a:rPr lang="en-US" altLang="zh-CN" dirty="0"/>
              <a:t>greedy</a:t>
            </a:r>
            <a:r>
              <a:rPr lang="zh-CN" altLang="en-US" dirty="0"/>
              <a:t>不能保证最优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58287" y="4780876"/>
            <a:ext cx="186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优化</a:t>
            </a:r>
            <a:r>
              <a:rPr lang="en-US" altLang="zh-CN" dirty="0"/>
              <a:t>v</a:t>
            </a:r>
            <a:r>
              <a:rPr lang="zh-CN" altLang="en-US" dirty="0"/>
              <a:t>函数需要</a:t>
            </a:r>
            <a:r>
              <a:rPr lang="en-US" altLang="zh-CN" dirty="0"/>
              <a:t>P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q</a:t>
            </a:r>
            <a:r>
              <a:rPr lang="zh-CN" altLang="en-US" dirty="0"/>
              <a:t>函数迭代优化</a:t>
            </a:r>
            <a:r>
              <a:rPr lang="en-US" altLang="zh-CN" dirty="0"/>
              <a:t>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</a:t>
            </a:r>
            <a:r>
              <a:rPr lang="zh-CN" altLang="en-US" dirty="0"/>
              <a:t>优化</a:t>
            </a:r>
            <a:r>
              <a:rPr lang="en-US" altLang="zh-CN" dirty="0"/>
              <a:t>V</a:t>
            </a:r>
            <a:r>
              <a:rPr lang="zh-CN" altLang="en-US" dirty="0"/>
              <a:t>函数需要</a:t>
            </a:r>
            <a:r>
              <a:rPr lang="en-US" altLang="zh-CN" dirty="0"/>
              <a:t>MDP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Greedy</a:t>
            </a:r>
            <a:r>
              <a:rPr lang="zh-CN" altLang="en-US" dirty="0"/>
              <a:t>优化</a:t>
            </a:r>
            <a:r>
              <a:rPr lang="en-US" altLang="zh-CN" dirty="0"/>
              <a:t>Q</a:t>
            </a:r>
            <a:r>
              <a:rPr lang="zh-CN" altLang="en-US" dirty="0"/>
              <a:t>函数不需要</a:t>
            </a:r>
            <a:r>
              <a:rPr lang="en-US" altLang="zh-CN" dirty="0"/>
              <a:t>MDP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3702" y="2358572"/>
            <a:ext cx="4481133" cy="776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570" y="4141787"/>
            <a:ext cx="2897605" cy="6686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  <a:r>
              <a:rPr lang="zh-CN" altLang="en-US" dirty="0"/>
              <a:t> 评价 （蒙特卡洛）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1642" y="1825625"/>
            <a:ext cx="7208716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1407</Words>
  <Application>WPS 演示</Application>
  <PresentationFormat>Widescreen</PresentationFormat>
  <Paragraphs>166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Arial</vt:lpstr>
      <vt:lpstr>宋体</vt:lpstr>
      <vt:lpstr>Wingdings</vt:lpstr>
      <vt:lpstr>等线 Light</vt:lpstr>
      <vt:lpstr>Calibri Light</vt:lpstr>
      <vt:lpstr>Calibri</vt:lpstr>
      <vt:lpstr>等线</vt:lpstr>
      <vt:lpstr>微软雅黑</vt:lpstr>
      <vt:lpstr>Arial Unicode MS</vt:lpstr>
      <vt:lpstr>Office Theme</vt:lpstr>
      <vt:lpstr>无模型control</vt:lpstr>
      <vt:lpstr>内容</vt:lpstr>
      <vt:lpstr>PowerPoint 演示文稿</vt:lpstr>
      <vt:lpstr>无模型的应用</vt:lpstr>
      <vt:lpstr>On and off-policy learning</vt:lpstr>
      <vt:lpstr>Policy 评价</vt:lpstr>
      <vt:lpstr>Policy 评价 （蒙特卡洛）</vt:lpstr>
      <vt:lpstr>使用q函数迭代优化policy</vt:lpstr>
      <vt:lpstr>Policy 评价 （蒙特卡洛）</vt:lpstr>
      <vt:lpstr>贪婪式选择举例</vt:lpstr>
      <vt:lpstr>ϵ-greedy exploration</vt:lpstr>
      <vt:lpstr>ϵ-greedy提高policy证明</vt:lpstr>
      <vt:lpstr>蒙特卡洛policy迭代</vt:lpstr>
      <vt:lpstr>蒙特卡洛control</vt:lpstr>
      <vt:lpstr>GLIE</vt:lpstr>
      <vt:lpstr>GLIE 蒙特卡洛control</vt:lpstr>
      <vt:lpstr>Blackjack 举例</vt:lpstr>
      <vt:lpstr>Blackjack 举例</vt:lpstr>
      <vt:lpstr>MC vs TD control</vt:lpstr>
      <vt:lpstr>Sarsa算法更新q function</vt:lpstr>
      <vt:lpstr>On-policy Sarsa control</vt:lpstr>
      <vt:lpstr>On-policy Sarsa control</vt:lpstr>
      <vt:lpstr>N-step Sarsa</vt:lpstr>
      <vt:lpstr>Sarsa(λ)</vt:lpstr>
      <vt:lpstr>Backward View Sarsa(λ)</vt:lpstr>
      <vt:lpstr>Sarsa(λ)算法</vt:lpstr>
      <vt:lpstr>Off-policy learning</vt:lpstr>
      <vt:lpstr>Importance Sampling</vt:lpstr>
      <vt:lpstr>Off-policy蒙特卡洛中的importance sampling</vt:lpstr>
      <vt:lpstr>Off-policy TD中的importance sampling</vt:lpstr>
      <vt:lpstr>Q-Learning</vt:lpstr>
      <vt:lpstr>Q-learning</vt:lpstr>
      <vt:lpstr>Q-learning</vt:lpstr>
      <vt:lpstr>Q-learning算法</vt:lpstr>
      <vt:lpstr>DP 与 TD的关系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Jiang, Yuexu</dc:creator>
  <cp:lastModifiedBy>一半的翅膀</cp:lastModifiedBy>
  <cp:revision>52</cp:revision>
  <dcterms:created xsi:type="dcterms:W3CDTF">2019-11-17T03:57:00Z</dcterms:created>
  <dcterms:modified xsi:type="dcterms:W3CDTF">2019-11-18T03:49:08Z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