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D204-3CBD-46AE-B13F-9947ABADF9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C648-1EA0-4500-B959-DA87E707D9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tiff"/><Relationship Id="rId8" Type="http://schemas.openxmlformats.org/officeDocument/2006/relationships/hyperlink" Target="https://en.wikipedia.org/wiki/University_of_Massachusetts_Amherst" TargetMode="External"/><Relationship Id="rId7" Type="http://schemas.openxmlformats.org/officeDocument/2006/relationships/hyperlink" Target="https://en.wikipedia.org/wiki/Computer_science" TargetMode="External"/><Relationship Id="rId6" Type="http://schemas.openxmlformats.org/officeDocument/2006/relationships/image" Target="../media/image2.tiff"/><Relationship Id="rId5" Type="http://schemas.openxmlformats.org/officeDocument/2006/relationships/hyperlink" Target="https://en.wikipedia.org/wiki/University_College_London" TargetMode="External"/><Relationship Id="rId4" Type="http://schemas.openxmlformats.org/officeDocument/2006/relationships/hyperlink" Target="https://en.wikipedia.org/wiki/AlphaGo" TargetMode="External"/><Relationship Id="rId3" Type="http://schemas.openxmlformats.org/officeDocument/2006/relationships/hyperlink" Target="https://en.wikipedia.org/wiki/DeepMind" TargetMode="External"/><Relationship Id="rId2" Type="http://schemas.openxmlformats.org/officeDocument/2006/relationships/hyperlink" Target="https://en.wikipedia.org/wiki/Reinforcement_learning" TargetMode="Externa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45574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791852" y="1408246"/>
            <a:ext cx="424206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2894" y="1175542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model (planning)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2895" y="2558348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model (learning)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659145" y="856539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0187" y="780653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(policy iteration)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0186" y="1701194"/>
            <a:ext cx="452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(policy iteration, value iteration)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52947" y="2318670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83989" y="2242784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3988" y="3163325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7205" y="1997430"/>
            <a:ext cx="293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(episode sample)</a:t>
            </a:r>
            <a:endParaRPr lang="en-US" dirty="0"/>
          </a:p>
          <a:p>
            <a:r>
              <a:rPr lang="en-US" dirty="0"/>
              <a:t>TD (step sample)</a:t>
            </a:r>
            <a:endParaRPr lang="en-US" dirty="0"/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Sarsa</a:t>
            </a:r>
            <a:r>
              <a:rPr lang="en-US" dirty="0"/>
              <a:t>(Q value)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4582999" y="2150606"/>
            <a:ext cx="424206" cy="900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4370896" y="3163325"/>
            <a:ext cx="424206" cy="11525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50876" y="3093018"/>
            <a:ext cx="2939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(Q value MC,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Sarsa</a:t>
            </a:r>
            <a:r>
              <a:rPr lang="en-US" dirty="0"/>
              <a:t>(Q value MC,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Q-learning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approximation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>
            <a:off x="6375860" y="3984357"/>
            <a:ext cx="424206" cy="834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5253" y="3889795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approximation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282" y="4158246"/>
            <a:ext cx="3476625" cy="285750"/>
          </a:xfrm>
          <a:prstGeom prst="rect">
            <a:avLst/>
          </a:prstGeom>
        </p:spPr>
      </p:pic>
      <p:sp>
        <p:nvSpPr>
          <p:cNvPr id="21" name="Left Brace 20"/>
          <p:cNvSpPr/>
          <p:nvPr/>
        </p:nvSpPr>
        <p:spPr>
          <a:xfrm>
            <a:off x="10339631" y="3859087"/>
            <a:ext cx="424206" cy="800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722203" y="3739575"/>
            <a:ext cx="1306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  <a:endParaRPr lang="en-US" dirty="0"/>
          </a:p>
          <a:p>
            <a:r>
              <a:rPr lang="en-US" dirty="0" err="1"/>
              <a:t>Sarsa</a:t>
            </a:r>
            <a:endParaRPr lang="en-US" dirty="0"/>
          </a:p>
          <a:p>
            <a:r>
              <a:rPr lang="en-US" dirty="0"/>
              <a:t>DQN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87358" y="4570346"/>
            <a:ext cx="26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approximation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0" y="2066925"/>
            <a:ext cx="422910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4051026"/>
            <a:ext cx="766762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目标函数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r>
              <a:rPr lang="zh-CN" altLang="en-US" dirty="0"/>
              <a:t>但是如何评价</a:t>
            </a:r>
            <a:r>
              <a:rPr lang="en-US" altLang="zh-CN" dirty="0"/>
              <a:t>policy</a:t>
            </a:r>
            <a:r>
              <a:rPr lang="zh-CN" altLang="en-US" dirty="0"/>
              <a:t>的好坏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7448" y="1825625"/>
            <a:ext cx="8355888" cy="431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30" y="2842776"/>
            <a:ext cx="7317540" cy="40152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</a:t>
            </a:r>
            <a:r>
              <a:rPr lang="zh-CN" altLang="en-US" dirty="0"/>
              <a:t>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r>
              <a:rPr lang="zh-CN" altLang="en-US" dirty="0"/>
              <a:t>不用梯度的方法：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用梯度的方法（通常更有效率）：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本课关注梯度下降法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11" y="1904455"/>
            <a:ext cx="3992294" cy="384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25" y="2830705"/>
            <a:ext cx="401002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325" y="4344220"/>
            <a:ext cx="23431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r>
              <a:rPr lang="zh-CN" altLang="en-US" dirty="0"/>
              <a:t>梯度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       是梯度目标方程</a:t>
            </a:r>
            <a:endParaRPr lang="en-US" altLang="zh-CN" dirty="0"/>
          </a:p>
          <a:p>
            <a:r>
              <a:rPr lang="en-US" dirty="0"/>
              <a:t>policy</a:t>
            </a:r>
            <a:r>
              <a:rPr lang="zh-CN" altLang="en-US" dirty="0"/>
              <a:t>梯度法通过提高</a:t>
            </a:r>
            <a:r>
              <a:rPr lang="en-US" altLang="zh-CN" dirty="0"/>
              <a:t>policy</a:t>
            </a:r>
            <a:r>
              <a:rPr lang="zh-CN" altLang="en-US" dirty="0"/>
              <a:t>的梯度，找到        的最大值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13" y="1825625"/>
            <a:ext cx="6191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389" y="2372163"/>
            <a:ext cx="61912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047999"/>
            <a:ext cx="2870636" cy="499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01" y="3682177"/>
            <a:ext cx="4667250" cy="230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843" y="6101557"/>
            <a:ext cx="3981450" cy="285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3350" y="1325880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梯度增加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有限差值法计算梯度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对于每一个维度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维的</a:t>
            </a:r>
            <a:r>
              <a:rPr lang="en-US" altLang="zh-CN" dirty="0"/>
              <a:t>policy</a:t>
            </a:r>
            <a:r>
              <a:rPr lang="zh-CN" altLang="en-US" dirty="0"/>
              <a:t>梯度，需要计算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特点：简单，高噪音，低效率，对任意</a:t>
            </a:r>
            <a:r>
              <a:rPr lang="en-US" altLang="zh-CN" dirty="0"/>
              <a:t>policy</a:t>
            </a:r>
            <a:r>
              <a:rPr lang="zh-CN" altLang="en-US" dirty="0"/>
              <a:t>有效（即便不可微）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2362200"/>
            <a:ext cx="72580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119" y="2272040"/>
            <a:ext cx="6214971" cy="1716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1" y="4889033"/>
            <a:ext cx="6083768" cy="5343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&lt;</a:t>
            </a:r>
            <a:r>
              <a:rPr lang="en-US" altLang="zh-CN" dirty="0" err="1"/>
              <a:t>s,a</a:t>
            </a:r>
            <a:r>
              <a:rPr lang="en-US" altLang="zh-CN" dirty="0"/>
              <a:t>&gt;</a:t>
            </a:r>
            <a:r>
              <a:rPr lang="zh-CN" altLang="en-US" dirty="0"/>
              <a:t>写成加权特征组合的形式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做</a:t>
            </a:r>
            <a:r>
              <a:rPr lang="en-US" altLang="zh-CN" dirty="0"/>
              <a:t>action</a:t>
            </a:r>
            <a:r>
              <a:rPr lang="zh-CN" altLang="en-US" dirty="0"/>
              <a:t>的概率正比于权重的指数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428" y="2341343"/>
            <a:ext cx="1756611" cy="559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83" y="3397632"/>
            <a:ext cx="2766481" cy="559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90" y="4263916"/>
            <a:ext cx="654367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均值是状态特征的加权组合</a:t>
            </a:r>
            <a:endParaRPr lang="en-US" altLang="zh-CN" dirty="0"/>
          </a:p>
          <a:p>
            <a:r>
              <a:rPr lang="zh-CN" altLang="en-US" dirty="0"/>
              <a:t>方差可以固定，也可以受参数控制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5619" y="1825625"/>
            <a:ext cx="20859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90" y="2855364"/>
            <a:ext cx="4638675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90" y="3612112"/>
            <a:ext cx="60674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一步</a:t>
            </a:r>
            <a:r>
              <a:rPr lang="en-US" altLang="zh-CN" dirty="0"/>
              <a:t>MDP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777" y="2023734"/>
            <a:ext cx="69627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00" y="3686997"/>
            <a:ext cx="6467475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Gradient</a:t>
            </a:r>
            <a:r>
              <a:rPr lang="zh-CN" altLang="en-US" dirty="0"/>
              <a:t>定理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将一步</a:t>
            </a:r>
            <a:r>
              <a:rPr lang="en-US" altLang="zh-CN" dirty="0"/>
              <a:t>MDP</a:t>
            </a:r>
            <a:r>
              <a:rPr lang="zh-CN" altLang="en-US" dirty="0"/>
              <a:t>泛化为多步</a:t>
            </a:r>
            <a:r>
              <a:rPr lang="en-US" altLang="zh-CN" dirty="0"/>
              <a:t>MDP</a:t>
            </a:r>
            <a:endParaRPr lang="en-US" altLang="zh-CN" dirty="0"/>
          </a:p>
          <a:p>
            <a:r>
              <a:rPr lang="zh-CN" altLang="en-US" dirty="0"/>
              <a:t>用长程回报              代替一步回报</a:t>
            </a:r>
            <a:r>
              <a:rPr lang="en-US" altLang="zh-CN" dirty="0"/>
              <a:t>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761" y="2376159"/>
            <a:ext cx="1076325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57361"/>
            <a:ext cx="882015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Gradient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policy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利用随机梯度上升更新参数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policy gradient</a:t>
            </a:r>
            <a:r>
              <a:rPr lang="zh-CN" altLang="en-US" dirty="0"/>
              <a:t>定理</a:t>
            </a:r>
            <a:endParaRPr lang="en-US" altLang="zh-CN" dirty="0"/>
          </a:p>
          <a:p>
            <a:r>
              <a:rPr lang="zh-CN" altLang="en-US" dirty="0"/>
              <a:t>利用采样返回值作为                  的</a:t>
            </a:r>
            <a:r>
              <a:rPr lang="en-US" altLang="zh-CN" dirty="0"/>
              <a:t>unbiased</a:t>
            </a:r>
            <a:r>
              <a:rPr lang="zh-CN" altLang="en-US" dirty="0"/>
              <a:t>估计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688" y="2904468"/>
            <a:ext cx="14097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66" y="3433271"/>
            <a:ext cx="4152195" cy="575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8914"/>
            <a:ext cx="6305550" cy="28188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9500" y="5233670"/>
            <a:ext cx="143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蒙特卡洛法举例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352" y="1690688"/>
            <a:ext cx="7781961" cy="48021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82835" y="1382395"/>
            <a:ext cx="196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训练慢，效率低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critic</a:t>
            </a:r>
            <a:r>
              <a:rPr lang="zh-CN" altLang="en-US" dirty="0"/>
              <a:t>减小</a:t>
            </a:r>
            <a:r>
              <a:rPr lang="en-US" altLang="zh-CN" dirty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蒙特卡洛法具有高</a:t>
            </a:r>
            <a:r>
              <a:rPr lang="en-US" altLang="zh-CN" dirty="0"/>
              <a:t>variance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critic</a:t>
            </a:r>
            <a:r>
              <a:rPr lang="zh-CN" altLang="en-US" dirty="0"/>
              <a:t>估计</a:t>
            </a:r>
            <a:r>
              <a:rPr lang="en-US" altLang="zh-CN" dirty="0"/>
              <a:t>q value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1738" y="2901019"/>
            <a:ext cx="3548523" cy="527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29" y="3690077"/>
            <a:ext cx="7231058" cy="1497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29" y="5449148"/>
            <a:ext cx="7357182" cy="14030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</a:t>
            </a:r>
            <a:r>
              <a:rPr lang="en-US" altLang="zh-CN" dirty="0"/>
              <a:t>q value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Critic</a:t>
            </a:r>
            <a:r>
              <a:rPr lang="zh-CN" altLang="en-US" dirty="0"/>
              <a:t>部分是在解一个老问题：</a:t>
            </a:r>
            <a:r>
              <a:rPr lang="en-US" altLang="zh-CN" dirty="0"/>
              <a:t>policy evaluation</a:t>
            </a:r>
            <a:endParaRPr lang="en-US" altLang="zh-CN" dirty="0"/>
          </a:p>
          <a:p>
            <a:r>
              <a:rPr lang="zh-CN" altLang="en-US" dirty="0"/>
              <a:t>给定参数，</a:t>
            </a:r>
            <a:r>
              <a:rPr lang="en-US" altLang="zh-CN" dirty="0"/>
              <a:t>policy</a:t>
            </a:r>
            <a:r>
              <a:rPr lang="zh-CN" altLang="en-US" dirty="0"/>
              <a:t>的</a:t>
            </a:r>
            <a:r>
              <a:rPr lang="en-US" altLang="zh-CN" dirty="0"/>
              <a:t>q value function</a:t>
            </a:r>
            <a:r>
              <a:rPr lang="zh-CN" altLang="en-US" dirty="0"/>
              <a:t>有多好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653" y="2889523"/>
            <a:ext cx="720090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 function</a:t>
            </a:r>
            <a:r>
              <a:rPr lang="zh-CN" altLang="en-US" dirty="0"/>
              <a:t>的</a:t>
            </a:r>
            <a:r>
              <a:rPr lang="en-US" altLang="zh-CN" dirty="0"/>
              <a:t>actor-critic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en-US" altLang="zh-CN" dirty="0"/>
              <a:t>q value function</a:t>
            </a:r>
            <a:r>
              <a:rPr lang="zh-CN" altLang="en-US" dirty="0"/>
              <a:t>表示为</a:t>
            </a:r>
            <a:r>
              <a:rPr lang="en-US" altLang="zh-CN" dirty="0"/>
              <a:t>&lt;</a:t>
            </a:r>
            <a:r>
              <a:rPr lang="en-US" altLang="zh-CN" dirty="0" err="1"/>
              <a:t>state,action</a:t>
            </a:r>
            <a:r>
              <a:rPr lang="en-US" altLang="zh-CN" dirty="0"/>
              <a:t>&gt;</a:t>
            </a:r>
            <a:r>
              <a:rPr lang="zh-CN" altLang="en-US" dirty="0"/>
              <a:t>的线性加权特征组合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466" y="2268756"/>
            <a:ext cx="28860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70" y="2783324"/>
            <a:ext cx="5224218" cy="811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0" y="3702387"/>
            <a:ext cx="5224218" cy="30492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使用基准减小</a:t>
            </a:r>
            <a:r>
              <a:rPr lang="en-US" altLang="zh-CN" dirty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zh-CN" altLang="en-US" dirty="0"/>
              <a:t>值越来越大，</a:t>
            </a:r>
            <a:r>
              <a:rPr lang="en-US" altLang="zh-CN" dirty="0"/>
              <a:t>variance</a:t>
            </a:r>
            <a:r>
              <a:rPr lang="zh-CN" altLang="en-US" dirty="0"/>
              <a:t>越来越大，只有差值是关心的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88" y="2789347"/>
            <a:ext cx="8903677" cy="25551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</a:t>
            </a:r>
            <a:r>
              <a:rPr lang="en-US" altLang="zh-CN" dirty="0"/>
              <a:t>advantage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</a:t>
            </a:r>
            <a:r>
              <a:rPr lang="zh-CN" altLang="en-US" dirty="0"/>
              <a:t>部分应该估计</a:t>
            </a:r>
            <a:r>
              <a:rPr lang="en-US" altLang="zh-CN" dirty="0"/>
              <a:t>advantage function</a:t>
            </a:r>
            <a:endParaRPr lang="en-US" altLang="zh-CN" dirty="0"/>
          </a:p>
          <a:p>
            <a:r>
              <a:rPr lang="zh-CN" altLang="en-US" dirty="0"/>
              <a:t>例如，同时估计</a:t>
            </a:r>
            <a:r>
              <a:rPr lang="en-US" altLang="zh-CN" dirty="0"/>
              <a:t>v </a:t>
            </a:r>
            <a:r>
              <a:rPr lang="zh-CN" altLang="en-US" dirty="0"/>
              <a:t>函数和 </a:t>
            </a:r>
            <a:r>
              <a:rPr lang="en-US" altLang="zh-CN" dirty="0"/>
              <a:t>q 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384" y="3052434"/>
            <a:ext cx="796290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</a:t>
            </a:r>
            <a:r>
              <a:rPr lang="en-US" altLang="zh-CN" dirty="0"/>
              <a:t>advantage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3917" y="1825625"/>
            <a:ext cx="6496214" cy="47215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不同步长的</a:t>
            </a:r>
            <a:r>
              <a:rPr lang="en-US" altLang="zh-CN" dirty="0"/>
              <a:t>critic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根据上节课内容，有多种方法可以估计</a:t>
            </a:r>
            <a:r>
              <a:rPr lang="en-US" altLang="zh-CN" dirty="0"/>
              <a:t>v </a:t>
            </a:r>
            <a:r>
              <a:rPr lang="zh-CN" altLang="en-US" dirty="0"/>
              <a:t>函数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51" y="2487832"/>
            <a:ext cx="608642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不同步长的</a:t>
            </a:r>
            <a:r>
              <a:rPr lang="en-US" altLang="zh-CN" dirty="0"/>
              <a:t>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773" y="1825625"/>
            <a:ext cx="941899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有限差值</a:t>
            </a:r>
            <a:r>
              <a:rPr lang="en-US" altLang="zh-CN" dirty="0"/>
              <a:t>policy gradient</a:t>
            </a:r>
            <a:endParaRPr lang="en-US" altLang="zh-CN" dirty="0"/>
          </a:p>
          <a:p>
            <a:r>
              <a:rPr lang="zh-CN" altLang="en-US" dirty="0"/>
              <a:t>蒙特卡洛</a:t>
            </a:r>
            <a:r>
              <a:rPr lang="en-US" altLang="zh-CN" dirty="0"/>
              <a:t>policy gradient</a:t>
            </a:r>
            <a:endParaRPr lang="en-US" altLang="zh-CN" dirty="0"/>
          </a:p>
          <a:p>
            <a:r>
              <a:rPr lang="en-US" altLang="zh-CN" dirty="0"/>
              <a:t>Actor-Critic Policy Gradient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人物：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962" y="1545021"/>
            <a:ext cx="2743200" cy="205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3133" y="3983421"/>
            <a:ext cx="32038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David Silver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(1976-) leads the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Reinforcement learning"/>
              </a:rPr>
              <a:t>reinforcement learning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research group at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DeepMind"/>
              </a:rPr>
              <a:t>DeepMind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was lead researcher on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AlphaGo"/>
              </a:rPr>
              <a:t>AlphaGo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Professor at</a:t>
            </a:r>
            <a:r>
              <a:rPr lang="en-US" u="sng" dirty="0">
                <a:hlinkClick r:id="rId5"/>
              </a:rPr>
              <a:t> University College London</a:t>
            </a:r>
            <a:r>
              <a:rPr lang="en-US" u="sng" dirty="0"/>
              <a:t>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794" y="1372859"/>
            <a:ext cx="1861335" cy="24017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14798" y="3776580"/>
            <a:ext cx="28836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Richard S. Sutton</a:t>
            </a:r>
            <a:r>
              <a:rPr lang="en-US" dirty="0"/>
              <a:t> is Professor at the University of Alberta, one of the founding fathers of modern reinforcement learning. Contributions: temporal difference learning, policy gradient methods, the Dyna architecture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8411" y="3881821"/>
            <a:ext cx="2736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Arial" panose="020B0604020202020204" pitchFamily="34" charset="0"/>
              </a:rPr>
              <a:t>Andrew G. </a:t>
            </a:r>
            <a:r>
              <a:rPr lang="en-US" b="1" err="1">
                <a:solidFill>
                  <a:srgbClr val="222222"/>
                </a:solidFill>
                <a:latin typeface="Arial" panose="020B0604020202020204" pitchFamily="34" charset="0"/>
              </a:rPr>
              <a:t>Barto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 (born </a:t>
            </a:r>
            <a:r>
              <a:rPr lang="en-US"/>
              <a:t>c.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 1948) was a professor of </a:t>
            </a:r>
            <a:r>
              <a:rPr lang="en-US">
                <a:solidFill>
                  <a:srgbClr val="0B0080"/>
                </a:solidFill>
                <a:latin typeface="Arial" panose="020B0604020202020204" pitchFamily="34" charset="0"/>
                <a:hlinkClick r:id="rId7" tooltip="Computer science"/>
              </a:rPr>
              <a:t>computer science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 at </a:t>
            </a:r>
            <a:r>
              <a:rPr lang="en-US">
                <a:solidFill>
                  <a:srgbClr val="0B0080"/>
                </a:solidFill>
                <a:latin typeface="Arial" panose="020B0604020202020204" pitchFamily="34" charset="0"/>
                <a:hlinkClick r:id="rId8" tooltip="University of Massachusetts Amherst"/>
              </a:rPr>
              <a:t>University of Massachusetts Amherst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837" y="1421195"/>
            <a:ext cx="230505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833" y="1849273"/>
            <a:ext cx="4205066" cy="39069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问题？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无监督</a:t>
            </a:r>
            <a:endParaRPr lang="en-US" altLang="zh-CN" dirty="0"/>
          </a:p>
          <a:p>
            <a:r>
              <a:rPr lang="zh-CN" altLang="en-US" dirty="0"/>
              <a:t>连续状态决策</a:t>
            </a:r>
            <a:endParaRPr lang="en-US" altLang="zh-CN" dirty="0"/>
          </a:p>
          <a:p>
            <a:r>
              <a:rPr lang="zh-CN" altLang="en-US" dirty="0"/>
              <a:t>延迟</a:t>
            </a:r>
            <a:r>
              <a:rPr lang="en-US" altLang="zh-CN" dirty="0"/>
              <a:t>reward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Agent</a:t>
            </a:r>
            <a:endParaRPr lang="en-US" dirty="0"/>
          </a:p>
          <a:p>
            <a:pPr lvl="2"/>
            <a:r>
              <a:rPr lang="en-US" dirty="0"/>
              <a:t>Policy</a:t>
            </a:r>
            <a:endParaRPr lang="en-US" dirty="0"/>
          </a:p>
          <a:p>
            <a:pPr lvl="2"/>
            <a:r>
              <a:rPr lang="en-US" dirty="0"/>
              <a:t>Value</a:t>
            </a:r>
            <a:endParaRPr lang="en-US" dirty="0"/>
          </a:p>
          <a:p>
            <a:pPr lvl="2"/>
            <a:r>
              <a:rPr lang="en-US" dirty="0"/>
              <a:t>Model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8313" y="3429000"/>
            <a:ext cx="360045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38" y="3507829"/>
            <a:ext cx="3726622" cy="232541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Reward</a:t>
            </a:r>
            <a:endParaRPr lang="en-US" dirty="0"/>
          </a:p>
          <a:p>
            <a:pPr lvl="1"/>
            <a:r>
              <a:rPr lang="en-US" dirty="0"/>
              <a:t>Environment state</a:t>
            </a:r>
            <a:endParaRPr lang="en-US" dirty="0"/>
          </a:p>
          <a:p>
            <a:pPr lvl="1"/>
            <a:r>
              <a:rPr lang="en-US" dirty="0"/>
              <a:t>Exploitation and exploration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7064" y="1991519"/>
            <a:ext cx="37528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4215" y="1895573"/>
            <a:ext cx="533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马尔可夫属性</a:t>
            </a:r>
            <a:r>
              <a:rPr lang="en-US" altLang="zh-CN" dirty="0"/>
              <a:t>P(St+1|St)=P(St+1|St,St-1…S1)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6593" y="2264905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74216" y="2552069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马尔可夫过程 </a:t>
            </a:r>
            <a:r>
              <a:rPr lang="en-US" altLang="zh-CN" dirty="0"/>
              <a:t>S1,S2,…,Sn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7824" y="3170241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马尔可夫回报过程 </a:t>
            </a:r>
            <a:r>
              <a:rPr lang="en-US" altLang="zh-CN" dirty="0"/>
              <a:t>(S, P, R, gamma)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7823" y="3816628"/>
            <a:ext cx="39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马尔可夫决策过程 </a:t>
            </a:r>
            <a:r>
              <a:rPr lang="en-US" altLang="zh-CN" dirty="0"/>
              <a:t>(S, P, R, gamma, A)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76593" y="2921401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8163" y="3539573"/>
            <a:ext cx="0" cy="336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function</a:t>
            </a:r>
            <a:r>
              <a:rPr lang="zh-CN" altLang="en-US" dirty="0"/>
              <a:t>量化</a:t>
            </a:r>
            <a:r>
              <a:rPr lang="en-US" altLang="zh-CN" dirty="0"/>
              <a:t>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6432" y="1850231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对于某一个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6432" y="2250951"/>
            <a:ext cx="30099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2" y="2708151"/>
            <a:ext cx="4267200" cy="504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42" y="5150915"/>
            <a:ext cx="4354894" cy="840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42" y="5998846"/>
            <a:ext cx="5294533" cy="7302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expectation equation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199" y="3780661"/>
            <a:ext cx="2962274" cy="678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6842" y="4458996"/>
            <a:ext cx="3949334" cy="72302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2703" y="1884222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对于最优的</a:t>
            </a:r>
            <a:r>
              <a:rPr lang="en-US" altLang="zh-CN" dirty="0"/>
              <a:t>policy </a:t>
            </a:r>
            <a:r>
              <a:rPr lang="el-GR" altLang="zh-CN" dirty="0"/>
              <a:t>π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2714" y="2433450"/>
            <a:ext cx="23145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14" y="2888557"/>
            <a:ext cx="2895600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61" y="3564002"/>
            <a:ext cx="26670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50" y="4124428"/>
            <a:ext cx="4282886" cy="776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50" y="4955644"/>
            <a:ext cx="4282886" cy="773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120" y="5759896"/>
            <a:ext cx="4446824" cy="6830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8199" y="3343160"/>
            <a:ext cx="39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optimality equation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45574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791852" y="1408246"/>
            <a:ext cx="424206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2894" y="1175542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model (planning)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2895" y="2558348"/>
            <a:ext cx="194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model (learning)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659145" y="856539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0187" y="780653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(policy iteration)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0186" y="1701194"/>
            <a:ext cx="452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(policy iteration, value iteration)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52947" y="2318670"/>
            <a:ext cx="424206" cy="1140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83989" y="2242784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3988" y="3163325"/>
            <a:ext cx="194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7205" y="1997430"/>
            <a:ext cx="293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(episode sample)</a:t>
            </a:r>
            <a:endParaRPr lang="en-US" dirty="0"/>
          </a:p>
          <a:p>
            <a:r>
              <a:rPr lang="en-US" dirty="0"/>
              <a:t>TD (step sample)</a:t>
            </a:r>
            <a:endParaRPr lang="en-US" dirty="0"/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Sarsa</a:t>
            </a:r>
            <a:r>
              <a:rPr lang="en-US" dirty="0"/>
              <a:t>(Q value)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4582999" y="2150606"/>
            <a:ext cx="424206" cy="900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4370896" y="3163325"/>
            <a:ext cx="424206" cy="11525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50876" y="3093018"/>
            <a:ext cx="2939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(Q value MC,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Sarsa</a:t>
            </a:r>
            <a:r>
              <a:rPr lang="en-US" dirty="0"/>
              <a:t>(Q value MC,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Q-learning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approximation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>
            <a:off x="6375860" y="3984357"/>
            <a:ext cx="424206" cy="834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5253" y="3889795"/>
            <a:ext cx="293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approximation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282" y="4158246"/>
            <a:ext cx="3476625" cy="285750"/>
          </a:xfrm>
          <a:prstGeom prst="rect">
            <a:avLst/>
          </a:prstGeom>
        </p:spPr>
      </p:pic>
      <p:sp>
        <p:nvSpPr>
          <p:cNvPr id="21" name="Left Brace 20"/>
          <p:cNvSpPr/>
          <p:nvPr/>
        </p:nvSpPr>
        <p:spPr>
          <a:xfrm>
            <a:off x="10339631" y="3859087"/>
            <a:ext cx="424206" cy="800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722203" y="3739575"/>
            <a:ext cx="1306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</a:t>
            </a:r>
            <a:endParaRPr lang="en-US" dirty="0"/>
          </a:p>
          <a:p>
            <a:r>
              <a:rPr lang="en-US" dirty="0" err="1"/>
              <a:t>Sarsa</a:t>
            </a:r>
            <a:endParaRPr lang="en-US" dirty="0"/>
          </a:p>
          <a:p>
            <a:r>
              <a:rPr lang="en-US" dirty="0"/>
              <a:t>DQN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87358" y="4570346"/>
            <a:ext cx="267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approximation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policy</a:t>
            </a:r>
            <a:r>
              <a:rPr lang="zh-CN" altLang="en-US" dirty="0"/>
              <a:t>的</a:t>
            </a:r>
            <a:r>
              <a:rPr lang="en-US" altLang="zh-CN" dirty="0"/>
              <a:t>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之前课学习了</a:t>
            </a:r>
            <a:r>
              <a:rPr lang="en-US" altLang="zh-CN" dirty="0"/>
              <a:t>value function</a:t>
            </a:r>
            <a:r>
              <a:rPr lang="zh-CN" altLang="en-US" dirty="0"/>
              <a:t>的近似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进而导出</a:t>
            </a:r>
            <a:r>
              <a:rPr lang="en-US" altLang="zh-CN" dirty="0"/>
              <a:t>policy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本节课学习直接近似得到</a:t>
            </a:r>
            <a:r>
              <a:rPr lang="en-US" altLang="zh-CN" dirty="0"/>
              <a:t>policy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依然是</a:t>
            </a:r>
            <a:r>
              <a:rPr lang="en-US" altLang="zh-CN" dirty="0"/>
              <a:t>model-free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0" y="2533650"/>
            <a:ext cx="262890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89" y="3820319"/>
            <a:ext cx="258127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15" y="4809961"/>
            <a:ext cx="280035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Value-based and policy-based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784" y="1910091"/>
            <a:ext cx="9689489" cy="4143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Policy-based R</a:t>
            </a:r>
            <a:r>
              <a:rPr lang="en-US" altLang="zh-CN" dirty="0"/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更易收敛</a:t>
            </a:r>
            <a:endParaRPr lang="en-US" altLang="zh-CN" dirty="0"/>
          </a:p>
          <a:p>
            <a:pPr lvl="1"/>
            <a:r>
              <a:rPr lang="zh-CN" altLang="en-US" dirty="0"/>
              <a:t>在高维和连续状态空间更有效</a:t>
            </a:r>
            <a:endParaRPr lang="en-US" altLang="zh-CN" dirty="0"/>
          </a:p>
          <a:p>
            <a:pPr lvl="1"/>
            <a:r>
              <a:rPr lang="zh-CN" altLang="en-US" dirty="0"/>
              <a:t>可以学习随机策略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可能会收敛到局部最优值</a:t>
            </a:r>
            <a:endParaRPr lang="en-US" altLang="zh-CN" dirty="0"/>
          </a:p>
          <a:p>
            <a:pPr lvl="1"/>
            <a:r>
              <a:rPr lang="zh-CN" altLang="en-US" dirty="0"/>
              <a:t>评估一个</a:t>
            </a:r>
            <a:r>
              <a:rPr lang="en-US" altLang="zh-CN" dirty="0"/>
              <a:t>policy</a:t>
            </a:r>
            <a:r>
              <a:rPr lang="zh-CN" altLang="en-US" dirty="0"/>
              <a:t>通常效率很低并引入高</a:t>
            </a:r>
            <a:r>
              <a:rPr lang="en-US" altLang="zh-CN" dirty="0"/>
              <a:t>variance</a:t>
            </a:r>
            <a:endParaRPr lang="en-US" altLang="zh-CN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随机策略为什么有用：举例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2126" y="1547456"/>
            <a:ext cx="7067748" cy="5074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随机策略为什么有用：举例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152" y="1690688"/>
            <a:ext cx="7635744" cy="4962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确定性的策略，都向左，都向右</a:t>
            </a:r>
            <a:endParaRPr lang="en-US" altLang="zh-CN" dirty="0"/>
          </a:p>
          <a:p>
            <a:r>
              <a:rPr lang="en-US" dirty="0"/>
              <a:t>Value-based</a:t>
            </a:r>
            <a:r>
              <a:rPr lang="zh-CN" altLang="en-US" dirty="0"/>
              <a:t>学习近似于确定性的策略</a:t>
            </a:r>
            <a:endParaRPr lang="en-US" altLang="zh-CN" dirty="0"/>
          </a:p>
          <a:p>
            <a:pPr lvl="1"/>
            <a:r>
              <a:rPr lang="en-US" altLang="zh-CN" dirty="0" err="1"/>
              <a:t>Eg</a:t>
            </a:r>
            <a:r>
              <a:rPr lang="en-US" altLang="zh-CN" dirty="0"/>
              <a:t> </a:t>
            </a:r>
            <a:r>
              <a:rPr lang="el-GR" altLang="zh-CN" dirty="0"/>
              <a:t>ϵ</a:t>
            </a:r>
            <a:r>
              <a:rPr lang="en-US" altLang="zh-CN" dirty="0"/>
              <a:t>-greedy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0717" y="2028634"/>
            <a:ext cx="4572000" cy="1885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WPS 演示</Application>
  <PresentationFormat>Widescreen</PresentationFormat>
  <Paragraphs>275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等线</vt:lpstr>
      <vt:lpstr>等线 Light</vt:lpstr>
      <vt:lpstr>Office Theme</vt:lpstr>
      <vt:lpstr>PowerPoint 演示文稿</vt:lpstr>
      <vt:lpstr>Policy Gradient</vt:lpstr>
      <vt:lpstr>内容</vt:lpstr>
      <vt:lpstr>基于policy的RL</vt:lpstr>
      <vt:lpstr>Value-based and policy-based</vt:lpstr>
      <vt:lpstr>Policy-based RL</vt:lpstr>
      <vt:lpstr>随机策略为什么有用：举例</vt:lpstr>
      <vt:lpstr>随机策略为什么有用：举例</vt:lpstr>
      <vt:lpstr>PowerPoint 演示文稿</vt:lpstr>
      <vt:lpstr>PowerPoint 演示文稿</vt:lpstr>
      <vt:lpstr>Policy目标函数</vt:lpstr>
      <vt:lpstr>Policy 优化</vt:lpstr>
      <vt:lpstr>Policy梯度</vt:lpstr>
      <vt:lpstr>有限差值法计算梯度</vt:lpstr>
      <vt:lpstr>Score function</vt:lpstr>
      <vt:lpstr>Softmax policy</vt:lpstr>
      <vt:lpstr>高斯policy</vt:lpstr>
      <vt:lpstr>一步MDP</vt:lpstr>
      <vt:lpstr>Policy Gradient定理</vt:lpstr>
      <vt:lpstr>蒙特卡洛policy gradient</vt:lpstr>
      <vt:lpstr>蒙特卡洛法举例</vt:lpstr>
      <vt:lpstr>使用critic减小variance</vt:lpstr>
      <vt:lpstr>估计q value function</vt:lpstr>
      <vt:lpstr>Q value function的actor-critic</vt:lpstr>
      <vt:lpstr>使用基准减小variance</vt:lpstr>
      <vt:lpstr>估计advantage function</vt:lpstr>
      <vt:lpstr>估计advantage function</vt:lpstr>
      <vt:lpstr>不同步长的critic</vt:lpstr>
      <vt:lpstr>不同步长的Actor</vt:lpstr>
      <vt:lpstr>总结</vt:lpstr>
      <vt:lpstr>机器学习分类</vt:lpstr>
      <vt:lpstr>RL问题？</vt:lpstr>
      <vt:lpstr>术语</vt:lpstr>
      <vt:lpstr>术语</vt:lpstr>
      <vt:lpstr>PowerPoint 演示文稿</vt:lpstr>
      <vt:lpstr>Value function量化R: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Yuexu</dc:creator>
  <cp:lastModifiedBy>一半的翅膀</cp:lastModifiedBy>
  <cp:revision>42</cp:revision>
  <dcterms:created xsi:type="dcterms:W3CDTF">2019-11-19T19:30:00Z</dcterms:created>
  <dcterms:modified xsi:type="dcterms:W3CDTF">2019-11-20T03:41:42Z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