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7" r:id="rId2"/>
    <p:sldId id="280" r:id="rId3"/>
    <p:sldId id="256" r:id="rId4"/>
    <p:sldId id="286" r:id="rId5"/>
    <p:sldId id="257" r:id="rId6"/>
    <p:sldId id="285" r:id="rId7"/>
    <p:sldId id="287" r:id="rId8"/>
    <p:sldId id="288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9" r:id="rId18"/>
    <p:sldId id="279" r:id="rId19"/>
    <p:sldId id="284" r:id="rId20"/>
    <p:sldId id="283" r:id="rId21"/>
    <p:sldId id="289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4D70AF"/>
    <a:srgbClr val="E7E6E6"/>
    <a:srgbClr val="385FA5"/>
    <a:srgbClr val="6396C4"/>
    <a:srgbClr val="4080BB"/>
    <a:srgbClr val="557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2" autoAdjust="0"/>
    <p:restoredTop sz="93455" autoAdjust="0"/>
  </p:normalViewPr>
  <p:slideViewPr>
    <p:cSldViewPr snapToGrid="0">
      <p:cViewPr varScale="1">
        <p:scale>
          <a:sx n="85" d="100"/>
          <a:sy n="85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D36D9-292D-47D8-B1A3-D6538ADA658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8F11B-50EB-47C6-88A3-5D5EF3594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8F11B-50EB-47C6-88A3-5D5EF35942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2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4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8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0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1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2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1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9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EF63-4425-4332-AC32-128DD3BF7009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D922-8246-4CD9-A84F-C05AAB06C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1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ogram%20Files%20(x86)\JetBrains\IntelliJ%20IDEA%20Community%20Edition%202016.1\bin\idea64.exe" TargetMode="External"/><Relationship Id="rId2" Type="http://schemas.openxmlformats.org/officeDocument/2006/relationships/hyperlink" Target="file:///C:\Users\CHEN\Desktop\&#35757;&#32451;&#33829;&#65288;&#32593;&#32476;&#32452;&#65289;\&#31532;&#19977;&#22330;&#22521;&#35757;-&#31243;&#24207;&#21592;&#30340;&#19990;&#30028;&#35266;\JavaC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D:\Program%20Files\Sublime%20Text%202\sublime_text.ex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-656592" y="3460189"/>
            <a:ext cx="1808064" cy="1363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116911" y="3460189"/>
            <a:ext cx="3613063" cy="1363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719615" y="3460189"/>
            <a:ext cx="88872" cy="1363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519882" y="3460189"/>
            <a:ext cx="3475161" cy="1363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816869" y="2998524"/>
            <a:ext cx="19832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PPT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加载中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…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ea typeface="宋体" pitchFamily="2" charset="-122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791495" y="3460189"/>
            <a:ext cx="1728387" cy="1363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86754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5000"/>
                                  </p:iterate>
                                  <p:childTnLst>
                                    <p:set>
                                      <p:cBhvr>
                                        <p:cTn id="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5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9" dur="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45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9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9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8" grpId="2"/>
      <p:bldP spid="21" grpId="0" animBg="1"/>
      <p:bldP spid="2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6579" y="2610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面向对象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8894" y="1190445"/>
            <a:ext cx="6508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chemeClr val="accent1">
                    <a:lumMod val="75000"/>
                  </a:schemeClr>
                </a:solidFill>
              </a:rPr>
              <a:t>万物</a:t>
            </a:r>
            <a:r>
              <a:rPr lang="zh-CN" altLang="en-US" sz="3600" dirty="0" smtClean="0"/>
              <a:t>皆</a:t>
            </a:r>
            <a:r>
              <a:rPr lang="zh-CN" altLang="en-US" sz="9600" dirty="0" smtClean="0">
                <a:solidFill>
                  <a:schemeClr val="accent1">
                    <a:lumMod val="75000"/>
                  </a:schemeClr>
                </a:solidFill>
              </a:rPr>
              <a:t>对象</a:t>
            </a:r>
            <a:endParaRPr lang="zh-CN" alt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4" y="3180687"/>
            <a:ext cx="4168567" cy="315361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589951" y="3180687"/>
            <a:ext cx="4168567" cy="3153612"/>
            <a:chOff x="4487861" y="3238414"/>
            <a:chExt cx="3528172" cy="2669139"/>
          </a:xfrm>
        </p:grpSpPr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861" y="3238414"/>
              <a:ext cx="3528172" cy="266913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023082" y="3950550"/>
              <a:ext cx="259691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对象的定义：</a:t>
              </a:r>
              <a:endParaRPr lang="en-US" altLang="zh-CN" sz="28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zh-CN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具有一组数据和与这组数据有关操作方式</a:t>
              </a:r>
              <a:endParaRPr lang="zh-CN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734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6579" y="2610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面向对象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7497" y="1190445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编写一个程序，实现</a:t>
            </a:r>
            <a:r>
              <a:rPr lang="zh-CN" altLang="en-US" sz="4800" dirty="0" smtClean="0">
                <a:solidFill>
                  <a:schemeClr val="accent1">
                    <a:lumMod val="50000"/>
                  </a:schemeClr>
                </a:solidFill>
              </a:rPr>
              <a:t>猫叫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1384" y="2473364"/>
            <a:ext cx="347751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include&lt;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main(){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char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name[]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=“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小猫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”;  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我的名字叫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%s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,!\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n",name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14917" y="2470228"/>
            <a:ext cx="483561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Cat   {       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String name = “”;         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Cat(String name)      {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 smtClean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.name = name;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}       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String shout()  {     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return 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我的名字叫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name  +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“,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喵！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”;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}    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33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6579" y="2610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面向对象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2370" y="2587664"/>
            <a:ext cx="49766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Cat   {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String name = “”;</a:t>
            </a: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Cat(String name)      {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dirty="0" smtClean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.name = name;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}</a:t>
            </a: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String shout()  {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return 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我的名字叫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name  +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“,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喵！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}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	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346874" y="2018321"/>
            <a:ext cx="2244357" cy="569343"/>
          </a:xfrm>
          <a:prstGeom prst="wedgeRoundRectCallout">
            <a:avLst>
              <a:gd name="adj1" fmla="val -143142"/>
              <a:gd name="adj2" fmla="val 76137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创建类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758066" y="3029171"/>
            <a:ext cx="2244357" cy="569343"/>
          </a:xfrm>
          <a:prstGeom prst="wedgeRoundRectCallout">
            <a:avLst>
              <a:gd name="adj1" fmla="val -95481"/>
              <a:gd name="adj2" fmla="val -34468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zh-CN" altLang="en-US" dirty="0" smtClean="0">
                <a:solidFill>
                  <a:schemeClr val="tx1"/>
                </a:solidFill>
              </a:rPr>
              <a:t>“名字”属性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307281" y="5536582"/>
            <a:ext cx="2244357" cy="569343"/>
          </a:xfrm>
          <a:prstGeom prst="wedgeRoundRectCallout">
            <a:avLst>
              <a:gd name="adj1" fmla="val -103553"/>
              <a:gd name="adj2" fmla="val -125378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定义“喊叫”行为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22142" y="3845673"/>
            <a:ext cx="1171819" cy="536545"/>
          </a:xfrm>
          <a:prstGeom prst="wedgeRoundRectCallout">
            <a:avLst>
              <a:gd name="adj1" fmla="val 118891"/>
              <a:gd name="adj2" fmla="val -91505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构造方法（函数）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7497" y="1190445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编写一个程序，实现</a:t>
            </a:r>
            <a:r>
              <a:rPr lang="zh-CN" altLang="en-US" sz="4800" dirty="0" smtClean="0">
                <a:solidFill>
                  <a:schemeClr val="accent1">
                    <a:lumMod val="50000"/>
                  </a:schemeClr>
                </a:solidFill>
              </a:rPr>
              <a:t>猫叫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647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6579" y="2610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面向对象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3958" y="2880965"/>
            <a:ext cx="3966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 static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main(String[]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Cat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cat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smtClean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Cat(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“阿猫”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cat.shout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());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3958" y="45688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程序运行结果：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52558" y="2880965"/>
            <a:ext cx="1224937" cy="569343"/>
          </a:xfrm>
          <a:prstGeom prst="wedgeRoundRectCallout">
            <a:avLst>
              <a:gd name="adj1" fmla="val -128353"/>
              <a:gd name="adj2" fmla="val 26137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实例化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58" y="5073678"/>
            <a:ext cx="4617860" cy="12063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17497" y="1190445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编写一个程序，实现</a:t>
            </a:r>
            <a:r>
              <a:rPr lang="zh-CN" altLang="en-US" sz="4800" dirty="0" smtClean="0">
                <a:solidFill>
                  <a:schemeClr val="accent1">
                    <a:lumMod val="50000"/>
                  </a:schemeClr>
                </a:solidFill>
              </a:rPr>
              <a:t>猫叫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9179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6579" y="2610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面向对象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3294" y="1133046"/>
            <a:ext cx="6785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我现在还想要程序实现</a:t>
            </a:r>
            <a:r>
              <a:rPr lang="zh-CN" altLang="en-US" sz="7200" dirty="0" smtClean="0">
                <a:solidFill>
                  <a:schemeClr val="accent1">
                    <a:lumMod val="75000"/>
                  </a:schemeClr>
                </a:solidFill>
              </a:rPr>
              <a:t>狗</a:t>
            </a: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</a:rPr>
              <a:t>叫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怎么做？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862200" y="2311619"/>
            <a:ext cx="49895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Dog   {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String name = “”;</a:t>
            </a: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Dog(String name)      {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dirty="0" smtClean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.name = name;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}</a:t>
            </a: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String shout()  {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return 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我的名字叫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name  + 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“,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汪！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}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	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982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6579" y="2610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面向对象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1949" y="1360072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 smtClean="0">
                <a:solidFill>
                  <a:schemeClr val="accent1">
                    <a:lumMod val="75000"/>
                  </a:schemeClr>
                </a:solidFill>
              </a:rPr>
              <a:t>封装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8952" y="2488566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每个对象都包含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它所能进行操作所需要的所有信息</a:t>
            </a:r>
          </a:p>
        </p:txBody>
      </p:sp>
    </p:spTree>
    <p:extLst>
      <p:ext uri="{BB962C8B-B14F-4D97-AF65-F5344CB8AC3E}">
        <p14:creationId xmlns:p14="http://schemas.microsoft.com/office/powerpoint/2010/main" val="36158082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00295 0.0909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6579" y="2610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面向对象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6659" y="966313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chemeClr val="accent1">
                    <a:lumMod val="75000"/>
                  </a:schemeClr>
                </a:solidFill>
              </a:rPr>
              <a:t>继承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149" y="1758056"/>
            <a:ext cx="1219200" cy="121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98" y="3155894"/>
            <a:ext cx="1219200" cy="1219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49" y="3155894"/>
            <a:ext cx="1219200" cy="1219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65" y="4868426"/>
            <a:ext cx="1219200" cy="121920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5264727" y="2828361"/>
            <a:ext cx="332509" cy="327533"/>
          </a:xfrm>
          <a:prstGeom prst="straightConnector1">
            <a:avLst/>
          </a:prstGeom>
          <a:ln w="76200">
            <a:solidFill>
              <a:srgbClr val="385F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97572" y="4562104"/>
            <a:ext cx="283388" cy="306322"/>
          </a:xfrm>
          <a:prstGeom prst="straightConnector1">
            <a:avLst/>
          </a:prstGeom>
          <a:ln w="76200">
            <a:solidFill>
              <a:srgbClr val="385F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517026" y="2805117"/>
            <a:ext cx="360217" cy="350777"/>
          </a:xfrm>
          <a:prstGeom prst="straightConnector1">
            <a:avLst/>
          </a:prstGeom>
          <a:ln w="76200">
            <a:solidFill>
              <a:srgbClr val="385F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35965" y="3437992"/>
            <a:ext cx="26050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、传递性</a:t>
            </a:r>
            <a:endParaRPr lang="en-US" altLang="zh-CN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、清晰性</a:t>
            </a:r>
            <a:endParaRPr lang="en-US" altLang="zh-CN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、可复用</a:t>
            </a:r>
            <a:endParaRPr lang="en-US" altLang="zh-CN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、易维护</a:t>
            </a:r>
            <a:endParaRPr lang="en-US" altLang="zh-CN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、单继承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444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6579" y="2610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面向对象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659" y="966313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多态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6491" y="4357684"/>
            <a:ext cx="1314001" cy="1209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52" y="4053349"/>
            <a:ext cx="1600807" cy="1600807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3787865" y="2326401"/>
            <a:ext cx="1189540" cy="11895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动物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303169" y="3515941"/>
            <a:ext cx="332509" cy="327533"/>
          </a:xfrm>
          <a:prstGeom prst="straightConnector1">
            <a:avLst/>
          </a:prstGeom>
          <a:ln w="76200">
            <a:solidFill>
              <a:srgbClr val="385F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129592" y="3515941"/>
            <a:ext cx="272401" cy="327533"/>
          </a:xfrm>
          <a:prstGeom prst="straightConnector1">
            <a:avLst/>
          </a:prstGeom>
          <a:ln w="76200">
            <a:solidFill>
              <a:srgbClr val="385F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48" y="4730673"/>
            <a:ext cx="923483" cy="9234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84" y="4717561"/>
            <a:ext cx="806640" cy="8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537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-319177" y="1733913"/>
            <a:ext cx="10136037" cy="250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1663" y="1969080"/>
            <a:ext cx="2458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2"/>
                </a:solidFill>
              </a:rPr>
              <a:t>W</a:t>
            </a:r>
            <a:r>
              <a:rPr lang="en-US" altLang="zh-CN" sz="3600" dirty="0">
                <a:solidFill>
                  <a:schemeClr val="bg2"/>
                </a:solidFill>
              </a:rPr>
              <a:t>ait</a:t>
            </a:r>
            <a:r>
              <a:rPr lang="zh-CN" altLang="en-US" sz="3600" dirty="0">
                <a:solidFill>
                  <a:schemeClr val="bg2"/>
                </a:solidFill>
              </a:rPr>
              <a:t>！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44582" y="2288886"/>
            <a:ext cx="11733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9933FF"/>
                </a:solidFill>
              </a:rPr>
              <a:t>Q</a:t>
            </a:r>
            <a:endParaRPr lang="zh-CN" altLang="en-US" sz="11500" dirty="0">
              <a:solidFill>
                <a:srgbClr val="9933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0663" y="3127577"/>
            <a:ext cx="6843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2"/>
                </a:solidFill>
              </a:rPr>
              <a:t>Time to</a:t>
            </a:r>
            <a:r>
              <a:rPr lang="zh-CN" altLang="en-US" sz="4400" dirty="0" smtClean="0">
                <a:solidFill>
                  <a:schemeClr val="bg2"/>
                </a:solidFill>
              </a:rPr>
              <a:t>     </a:t>
            </a:r>
            <a:r>
              <a:rPr lang="en-US" altLang="zh-CN" sz="4400" dirty="0" err="1" smtClean="0">
                <a:solidFill>
                  <a:schemeClr val="bg2"/>
                </a:solidFill>
              </a:rPr>
              <a:t>uestion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04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剪去对角的矩形 10"/>
          <p:cNvSpPr/>
          <p:nvPr/>
        </p:nvSpPr>
        <p:spPr>
          <a:xfrm>
            <a:off x="-460075" y="2019348"/>
            <a:ext cx="10322170" cy="288028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1549400" y="25781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脑洞时间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31915"/>
      </p:ext>
    </p:extLst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剪去对角的矩形 10"/>
          <p:cNvSpPr/>
          <p:nvPr/>
        </p:nvSpPr>
        <p:spPr>
          <a:xfrm>
            <a:off x="-323850" y="1657350"/>
            <a:ext cx="9677400" cy="359098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02034" y="2557679"/>
            <a:ext cx="6881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9933FF"/>
                </a:solidFill>
              </a:rPr>
              <a:t>QG</a:t>
            </a:r>
            <a:r>
              <a:rPr lang="zh-CN" altLang="en-US" sz="2400" dirty="0" smtClean="0">
                <a:solidFill>
                  <a:schemeClr val="bg1"/>
                </a:solidFill>
              </a:rPr>
              <a:t>训练营培训之    </a:t>
            </a:r>
            <a:r>
              <a:rPr lang="zh-CN" altLang="en-US" sz="6600" dirty="0">
                <a:solidFill>
                  <a:srgbClr val="9933FF"/>
                </a:solidFill>
              </a:rPr>
              <a:t>编程语言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402034" y="3598645"/>
            <a:ext cx="65979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910521" y="3820990"/>
            <a:ext cx="35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主讲人：网络组</a:t>
            </a:r>
            <a:r>
              <a:rPr lang="en-US" altLang="zh-CN" sz="2400" dirty="0" smtClean="0">
                <a:solidFill>
                  <a:schemeClr val="bg1"/>
                </a:solidFill>
              </a:rPr>
              <a:t>@</a:t>
            </a:r>
            <a:r>
              <a:rPr lang="zh-CN" altLang="en-US" sz="2400" dirty="0" smtClean="0">
                <a:solidFill>
                  <a:schemeClr val="bg1"/>
                </a:solidFill>
              </a:rPr>
              <a:t>陈俊铭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42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9785" y="2610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脑洞时间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753" y="1843355"/>
            <a:ext cx="577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hlinkClick r:id="rId2" action="ppaction://hlinkfile"/>
              </a:rPr>
              <a:t>C</a:t>
            </a:r>
            <a:r>
              <a:rPr lang="zh-CN" altLang="en-US" sz="4000" dirty="0" smtClean="0">
                <a:hlinkClick r:id="rId2" action="ppaction://hlinkfile"/>
              </a:rPr>
              <a:t>语言</a:t>
            </a:r>
            <a:r>
              <a:rPr lang="zh-CN" altLang="en-US" sz="4000" dirty="0" smtClean="0"/>
              <a:t>编写伪面向对象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2454081" y="3347763"/>
            <a:ext cx="446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hlinkClick r:id="rId3" action="ppaction://hlinkfile"/>
              </a:rPr>
              <a:t>JAVA</a:t>
            </a:r>
            <a:r>
              <a:rPr lang="zh-CN" altLang="en-US" sz="4000" dirty="0" smtClean="0"/>
              <a:t>怎么实现多态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52160" y="4668607"/>
            <a:ext cx="283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hlinkClick r:id="rId4" action="ppaction://hlinkfile"/>
              </a:rPr>
              <a:t>WL</a:t>
            </a:r>
            <a:r>
              <a:rPr lang="zh-CN" altLang="en-US" sz="4000" dirty="0" smtClean="0">
                <a:hlinkClick r:id="rId4" action="ppaction://hlinkfile"/>
              </a:rPr>
              <a:t>语言</a:t>
            </a:r>
            <a:r>
              <a:rPr lang="zh-CN" altLang="en-US" sz="4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930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9785" y="2610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脑洞时间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100" y="1752600"/>
            <a:ext cx="7505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5">
                    <a:lumMod val="75000"/>
                  </a:schemeClr>
                </a:solidFill>
              </a:rPr>
              <a:t>作业：</a:t>
            </a:r>
            <a:endParaRPr lang="en-US" altLang="zh-CN" sz="4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4000" dirty="0" smtClean="0">
                <a:solidFill>
                  <a:schemeClr val="accent5">
                    <a:lumMod val="75000"/>
                  </a:schemeClr>
                </a:solidFill>
              </a:rPr>
              <a:t>实现一个可以放任何类型数据的链表，把东西放进去之后再取出来。</a:t>
            </a:r>
            <a:endParaRPr lang="en-US" altLang="zh-CN" sz="4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4000" smtClean="0">
                <a:solidFill>
                  <a:schemeClr val="accent5">
                    <a:lumMod val="75000"/>
                  </a:schemeClr>
                </a:solidFill>
              </a:rPr>
              <a:t>加分点：数据可以一次性放进去。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4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75581" y="1606168"/>
            <a:ext cx="6115734" cy="4695212"/>
            <a:chOff x="1575581" y="1606168"/>
            <a:chExt cx="6115734" cy="4695212"/>
          </a:xfrm>
        </p:grpSpPr>
        <p:grpSp>
          <p:nvGrpSpPr>
            <p:cNvPr id="2" name="组合 1"/>
            <p:cNvGrpSpPr/>
            <p:nvPr/>
          </p:nvGrpSpPr>
          <p:grpSpPr>
            <a:xfrm>
              <a:off x="1575581" y="1606168"/>
              <a:ext cx="6115734" cy="4695212"/>
              <a:chOff x="1575581" y="1606168"/>
              <a:chExt cx="6115734" cy="469521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558926" y="4651143"/>
                <a:ext cx="379828" cy="40990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575581" y="1606168"/>
                <a:ext cx="6049108" cy="3094893"/>
              </a:xfrm>
              <a:prstGeom prst="roundRect">
                <a:avLst/>
              </a:prstGeom>
              <a:solidFill>
                <a:srgbClr val="4D70A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6552600" y="4667742"/>
                <a:ext cx="658600" cy="787284"/>
              </a:xfrm>
              <a:custGeom>
                <a:avLst/>
                <a:gdLst>
                  <a:gd name="connsiteX0" fmla="*/ 0 w 658600"/>
                  <a:gd name="connsiteY0" fmla="*/ 0 h 787284"/>
                  <a:gd name="connsiteX1" fmla="*/ 225083 w 658600"/>
                  <a:gd name="connsiteY1" fmla="*/ 590843 h 787284"/>
                  <a:gd name="connsiteX2" fmla="*/ 604911 w 658600"/>
                  <a:gd name="connsiteY2" fmla="*/ 773723 h 787284"/>
                  <a:gd name="connsiteX3" fmla="*/ 647114 w 658600"/>
                  <a:gd name="connsiteY3" fmla="*/ 759656 h 78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00" h="787284">
                    <a:moveTo>
                      <a:pt x="0" y="0"/>
                    </a:moveTo>
                    <a:cubicBezTo>
                      <a:pt x="62132" y="230944"/>
                      <a:pt x="124265" y="461889"/>
                      <a:pt x="225083" y="590843"/>
                    </a:cubicBezTo>
                    <a:cubicBezTo>
                      <a:pt x="325901" y="719797"/>
                      <a:pt x="534572" y="745587"/>
                      <a:pt x="604911" y="773723"/>
                    </a:cubicBezTo>
                    <a:cubicBezTo>
                      <a:pt x="675250" y="801859"/>
                      <a:pt x="661182" y="780757"/>
                      <a:pt x="647114" y="759656"/>
                    </a:cubicBez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30704">
                <a:off x="7165021" y="5322400"/>
                <a:ext cx="526294" cy="978980"/>
              </a:xfrm>
              <a:prstGeom prst="rect">
                <a:avLst/>
              </a:prstGeom>
            </p:spPr>
          </p:pic>
          <p:sp>
            <p:nvSpPr>
              <p:cNvPr id="14" name="梯形 13"/>
              <p:cNvSpPr/>
              <p:nvPr/>
            </p:nvSpPr>
            <p:spPr>
              <a:xfrm>
                <a:off x="3076257" y="5011125"/>
                <a:ext cx="3345166" cy="292183"/>
              </a:xfrm>
              <a:prstGeom prst="trapezoid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圆角矩形 2"/>
            <p:cNvSpPr/>
            <p:nvPr/>
          </p:nvSpPr>
          <p:spPr>
            <a:xfrm>
              <a:off x="1677653" y="1699526"/>
              <a:ext cx="5810075" cy="28595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09953" y="2360133"/>
              <a:ext cx="5477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2"/>
                  </a:solidFill>
                </a:rPr>
                <a:t>T</a:t>
              </a:r>
              <a:r>
                <a:rPr lang="en-US" altLang="zh-CN" sz="3200" dirty="0" smtClean="0">
                  <a:solidFill>
                    <a:schemeClr val="bg2"/>
                  </a:solidFill>
                </a:rPr>
                <a:t>hat</a:t>
              </a:r>
              <a:r>
                <a:rPr lang="zh-CN" altLang="en-US" sz="3200" dirty="0" smtClean="0">
                  <a:solidFill>
                    <a:schemeClr val="bg2"/>
                  </a:solidFill>
                </a:rPr>
                <a:t>‘</a:t>
              </a:r>
              <a:r>
                <a:rPr lang="en-US" altLang="zh-CN" sz="3200" dirty="0" smtClean="0">
                  <a:solidFill>
                    <a:schemeClr val="bg2"/>
                  </a:solidFill>
                </a:rPr>
                <a:t>s     </a:t>
              </a:r>
              <a:r>
                <a:rPr lang="en-US" altLang="zh-CN" sz="5400" dirty="0" smtClean="0">
                  <a:solidFill>
                    <a:schemeClr val="bg2"/>
                  </a:solidFill>
                </a:rPr>
                <a:t>A</a:t>
              </a:r>
              <a:r>
                <a:rPr lang="en-US" altLang="zh-CN" sz="3200" dirty="0">
                  <a:solidFill>
                    <a:schemeClr val="bg2"/>
                  </a:solidFill>
                </a:rPr>
                <a:t>ll</a:t>
              </a:r>
              <a:r>
                <a:rPr lang="en-US" altLang="zh-CN" sz="3200" dirty="0" smtClean="0">
                  <a:solidFill>
                    <a:schemeClr val="bg2"/>
                  </a:solidFill>
                </a:rPr>
                <a:t>  ,   </a:t>
              </a:r>
              <a:r>
                <a:rPr lang="en-US" altLang="zh-CN" sz="5400" dirty="0" smtClean="0">
                  <a:solidFill>
                    <a:schemeClr val="bg2"/>
                  </a:solidFill>
                </a:rPr>
                <a:t>T</a:t>
              </a:r>
              <a:r>
                <a:rPr lang="en-US" altLang="zh-CN" sz="3200" dirty="0" smtClean="0">
                  <a:solidFill>
                    <a:schemeClr val="bg2"/>
                  </a:solidFill>
                </a:rPr>
                <a:t>hanks!</a:t>
              </a:r>
              <a:endParaRPr lang="zh-CN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48840" y="3774338"/>
              <a:ext cx="2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QG@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陈俊铭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22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日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5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空心弧 5"/>
          <p:cNvSpPr/>
          <p:nvPr/>
        </p:nvSpPr>
        <p:spPr>
          <a:xfrm>
            <a:off x="-1825721" y="794791"/>
            <a:ext cx="4880239" cy="4880239"/>
          </a:xfrm>
          <a:prstGeom prst="blockArc">
            <a:avLst>
              <a:gd name="adj1" fmla="val 18900000"/>
              <a:gd name="adj2" fmla="val 2700000"/>
              <a:gd name="adj3" fmla="val 443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组合 13"/>
          <p:cNvGrpSpPr/>
          <p:nvPr/>
        </p:nvGrpSpPr>
        <p:grpSpPr>
          <a:xfrm>
            <a:off x="1989016" y="4474881"/>
            <a:ext cx="4501715" cy="905773"/>
            <a:chOff x="2321556" y="3868952"/>
            <a:chExt cx="4501715" cy="905773"/>
          </a:xfrm>
        </p:grpSpPr>
        <p:sp>
          <p:nvSpPr>
            <p:cNvPr id="11" name="任意多边形 10"/>
            <p:cNvSpPr/>
            <p:nvPr/>
          </p:nvSpPr>
          <p:spPr>
            <a:xfrm>
              <a:off x="2774443" y="3959529"/>
              <a:ext cx="4048828" cy="724619"/>
            </a:xfrm>
            <a:custGeom>
              <a:avLst/>
              <a:gdLst>
                <a:gd name="connsiteX0" fmla="*/ 0 w 4048828"/>
                <a:gd name="connsiteY0" fmla="*/ 0 h 724619"/>
                <a:gd name="connsiteX1" fmla="*/ 4048828 w 4048828"/>
                <a:gd name="connsiteY1" fmla="*/ 0 h 724619"/>
                <a:gd name="connsiteX2" fmla="*/ 4048828 w 4048828"/>
                <a:gd name="connsiteY2" fmla="*/ 724619 h 724619"/>
                <a:gd name="connsiteX3" fmla="*/ 0 w 4048828"/>
                <a:gd name="connsiteY3" fmla="*/ 724619 h 724619"/>
                <a:gd name="connsiteX4" fmla="*/ 0 w 4048828"/>
                <a:gd name="connsiteY4" fmla="*/ 0 h 7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828" h="724619">
                  <a:moveTo>
                    <a:pt x="0" y="0"/>
                  </a:moveTo>
                  <a:lnTo>
                    <a:pt x="4048828" y="0"/>
                  </a:lnTo>
                  <a:lnTo>
                    <a:pt x="4048828" y="724619"/>
                  </a:lnTo>
                  <a:lnTo>
                    <a:pt x="0" y="7246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5166" tIns="73660" rIns="73660" bIns="7366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脑洞时间</a:t>
              </a:r>
              <a:endParaRPr lang="zh-CN" altLang="en-US" sz="2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321556" y="3868952"/>
              <a:ext cx="905773" cy="90577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5" name="组合 14"/>
          <p:cNvGrpSpPr/>
          <p:nvPr/>
        </p:nvGrpSpPr>
        <p:grpSpPr>
          <a:xfrm>
            <a:off x="1989016" y="4474881"/>
            <a:ext cx="4238316" cy="905773"/>
            <a:chOff x="2584955" y="2782023"/>
            <a:chExt cx="4238316" cy="905773"/>
          </a:xfrm>
        </p:grpSpPr>
        <p:sp>
          <p:nvSpPr>
            <p:cNvPr id="9" name="任意多边形 8"/>
            <p:cNvSpPr/>
            <p:nvPr/>
          </p:nvSpPr>
          <p:spPr>
            <a:xfrm>
              <a:off x="3037842" y="2872601"/>
              <a:ext cx="3785429" cy="724619"/>
            </a:xfrm>
            <a:custGeom>
              <a:avLst/>
              <a:gdLst>
                <a:gd name="connsiteX0" fmla="*/ 0 w 3785429"/>
                <a:gd name="connsiteY0" fmla="*/ 0 h 724619"/>
                <a:gd name="connsiteX1" fmla="*/ 3785429 w 3785429"/>
                <a:gd name="connsiteY1" fmla="*/ 0 h 724619"/>
                <a:gd name="connsiteX2" fmla="*/ 3785429 w 3785429"/>
                <a:gd name="connsiteY2" fmla="*/ 724619 h 724619"/>
                <a:gd name="connsiteX3" fmla="*/ 0 w 3785429"/>
                <a:gd name="connsiteY3" fmla="*/ 724619 h 724619"/>
                <a:gd name="connsiteX4" fmla="*/ 0 w 3785429"/>
                <a:gd name="connsiteY4" fmla="*/ 0 h 7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429" h="724619">
                  <a:moveTo>
                    <a:pt x="0" y="0"/>
                  </a:moveTo>
                  <a:lnTo>
                    <a:pt x="3785429" y="0"/>
                  </a:lnTo>
                  <a:lnTo>
                    <a:pt x="3785429" y="724619"/>
                  </a:lnTo>
                  <a:lnTo>
                    <a:pt x="0" y="7246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5166" tIns="73660" rIns="73660" bIns="7366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面向对象</a:t>
              </a:r>
              <a:endParaRPr lang="zh-CN" altLang="en-US" sz="2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84955" y="2782023"/>
              <a:ext cx="905773" cy="90577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斜纹 2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 rot="20315626">
            <a:off x="767558" y="2610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目录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89016" y="4474880"/>
            <a:ext cx="4501715" cy="905773"/>
            <a:chOff x="2321556" y="1695095"/>
            <a:chExt cx="4501715" cy="905773"/>
          </a:xfrm>
        </p:grpSpPr>
        <p:sp>
          <p:nvSpPr>
            <p:cNvPr id="7" name="任意多边形 6"/>
            <p:cNvSpPr/>
            <p:nvPr/>
          </p:nvSpPr>
          <p:spPr>
            <a:xfrm>
              <a:off x="2774443" y="1785672"/>
              <a:ext cx="4048828" cy="724619"/>
            </a:xfrm>
            <a:custGeom>
              <a:avLst/>
              <a:gdLst>
                <a:gd name="connsiteX0" fmla="*/ 0 w 4048828"/>
                <a:gd name="connsiteY0" fmla="*/ 0 h 724619"/>
                <a:gd name="connsiteX1" fmla="*/ 4048828 w 4048828"/>
                <a:gd name="connsiteY1" fmla="*/ 0 h 724619"/>
                <a:gd name="connsiteX2" fmla="*/ 4048828 w 4048828"/>
                <a:gd name="connsiteY2" fmla="*/ 724619 h 724619"/>
                <a:gd name="connsiteX3" fmla="*/ 0 w 4048828"/>
                <a:gd name="connsiteY3" fmla="*/ 724619 h 724619"/>
                <a:gd name="connsiteX4" fmla="*/ 0 w 4048828"/>
                <a:gd name="connsiteY4" fmla="*/ 0 h 7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828" h="724619">
                  <a:moveTo>
                    <a:pt x="0" y="0"/>
                  </a:moveTo>
                  <a:lnTo>
                    <a:pt x="4048828" y="0"/>
                  </a:lnTo>
                  <a:lnTo>
                    <a:pt x="4048828" y="724619"/>
                  </a:lnTo>
                  <a:lnTo>
                    <a:pt x="0" y="7246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5166" tIns="73660" rIns="73660" bIns="7366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编程范型</a:t>
              </a:r>
              <a:endParaRPr lang="zh-CN" altLang="en-US" sz="2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21556" y="1695095"/>
              <a:ext cx="905773" cy="90577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718595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4.72222E-6 0.00046 C 0.02708 -0.03333 0.01614 -0.01621 0.03437 -0.04954 C 0.03645 -0.05347 0.03941 -0.05671 0.04062 -0.06111 L 0.05312 -0.10718 C 0.05416 -0.11088 0.05434 -0.11528 0.05625 -0.11852 C 0.05833 -0.12269 0.06076 -0.12616 0.0625 -0.13033 C 0.06493 -0.13634 0.06736 -0.15139 0.06875 -0.15695 C 0.06961 -0.16111 0.07083 -0.16458 0.07187 -0.16829 C 0.07395 -0.18634 0.07899 -0.20417 0.07812 -0.22222 C 0.07708 -0.24537 0.07673 -0.26829 0.075 -0.29097 C 0.07465 -0.29514 0.07274 -0.29861 0.07187 -0.30278 C 0.07066 -0.30764 0.06961 -0.31273 0.06875 -0.31783 C 0.06614 -0.33218 0.06579 -0.33935 0.0625 -0.35232 L 0.05312 -0.38681 C 0.04166 -0.42894 0.05989 -0.36551 0.04375 -0.40996 C 0.04097 -0.41736 0.04114 -0.42639 0.0375 -0.43287 C 0.03541 -0.43681 0.03281 -0.44028 0.03125 -0.44445 C 0.02968 -0.44792 0.0302 -0.45301 0.02812 -0.45602 C 0.01701 -0.47292 0.01875 -0.45463 0.01875 -0.4713 L 0.0125 -0.47871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4.44444E-6 0.00023 C 0.00729 -0.01389 0.0177 -0.0257 0.02187 -0.04167 L 0.02812 -0.06667 C 0.02916 -0.07083 0.02934 -0.0757 0.03125 -0.07917 C 0.03333 -0.08333 0.03593 -0.08727 0.0375 -0.09167 C 0.0401 -0.09977 0.04166 -0.10833 0.04375 -0.11667 C 0.04479 -0.12083 0.04496 -0.1257 0.04687 -0.12917 C 0.04895 -0.13333 0.05156 -0.13727 0.05312 -0.14167 C 0.06059 -0.16458 0.05885 -0.16806 0.0625 -0.19167 C 0.06736 -0.22431 0.06562 -0.19167 0.06562 -0.2375 L 0.06562 -0.23727 " pathEditMode="relative" rAng="0" ptsTypes="AAAAAAAAAA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20685" y="2182586"/>
            <a:ext cx="5834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accent1"/>
                </a:solidFill>
              </a:rPr>
              <a:t>编程范式</a:t>
            </a:r>
            <a:endParaRPr lang="zh-CN" altLang="en-US" sz="88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2856" y="4209143"/>
            <a:ext cx="261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Many </a:t>
            </a:r>
            <a:r>
              <a:rPr lang="en-US" altLang="zh-CN" sz="2400" dirty="0" smtClean="0">
                <a:solidFill>
                  <a:schemeClr val="accent1"/>
                </a:solidFill>
              </a:rPr>
              <a:t>Talents </a:t>
            </a:r>
            <a:r>
              <a:rPr lang="zh-CN" altLang="en-US" sz="2400" dirty="0" smtClean="0">
                <a:solidFill>
                  <a:schemeClr val="accent1"/>
                </a:solidFill>
              </a:rPr>
              <a:t>著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31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676" y="0"/>
            <a:ext cx="459537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 rot="20315626">
            <a:off x="-7494" y="26103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编程范型的发展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313" y="1243524"/>
            <a:ext cx="317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声明式编程</a:t>
            </a:r>
            <a:endParaRPr lang="en-US" altLang="zh-CN" sz="2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27313" y="4180114"/>
            <a:ext cx="3149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语言</a:t>
            </a:r>
            <a:r>
              <a:rPr lang="zh-CN" altLang="en-US" dirty="0" smtClean="0">
                <a:solidFill>
                  <a:schemeClr val="bg2"/>
                </a:solidFill>
              </a:rPr>
              <a:t>：数据库查询语言和正则表达式等等。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7315" y="2425558"/>
            <a:ext cx="314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简单来说就是，只要我们说出自己想要什么内容，不需要关注是怎么做的。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422689" y="1243524"/>
            <a:ext cx="317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过程式编程</a:t>
            </a:r>
            <a:endParaRPr lang="en-US" altLang="zh-CN" sz="24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5422689" y="4180114"/>
            <a:ext cx="314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语言</a:t>
            </a:r>
            <a:r>
              <a:rPr lang="zh-CN" altLang="en-US" dirty="0" smtClean="0">
                <a:solidFill>
                  <a:schemeClr val="accent5"/>
                </a:solidFill>
              </a:rPr>
              <a:t>：机器语言、汇编语言、</a:t>
            </a:r>
            <a:r>
              <a:rPr lang="en-US" altLang="zh-CN" dirty="0" smtClean="0">
                <a:solidFill>
                  <a:schemeClr val="accent5"/>
                </a:solidFill>
              </a:rPr>
              <a:t>BASIC</a:t>
            </a:r>
            <a:r>
              <a:rPr lang="zh-CN" altLang="en-US" dirty="0" smtClean="0">
                <a:solidFill>
                  <a:schemeClr val="accent5"/>
                </a:solidFill>
              </a:rPr>
              <a:t>和</a:t>
            </a:r>
            <a:r>
              <a:rPr lang="en-US" altLang="zh-CN" dirty="0" smtClean="0">
                <a:solidFill>
                  <a:schemeClr val="accent5"/>
                </a:solidFill>
              </a:rPr>
              <a:t>C</a:t>
            </a:r>
            <a:r>
              <a:rPr lang="zh-CN" altLang="en-US" dirty="0" smtClean="0">
                <a:solidFill>
                  <a:schemeClr val="accent5"/>
                </a:solidFill>
              </a:rPr>
              <a:t>等等。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22691" y="2425558"/>
            <a:ext cx="314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将待解决的问题的解决方案抽象成一系列的概念化顺序，通过编程的方式转化成指令集。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4424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46600" y="0"/>
            <a:ext cx="4597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20315626">
            <a:off x="-7494" y="26103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编程范型的发展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2689" y="1243524"/>
            <a:ext cx="317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文学式编程</a:t>
            </a:r>
            <a:endParaRPr lang="en-US" altLang="zh-CN" sz="2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422689" y="4534931"/>
            <a:ext cx="314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语言</a:t>
            </a:r>
            <a:r>
              <a:rPr lang="zh-CN" altLang="en-US" dirty="0" smtClean="0">
                <a:solidFill>
                  <a:schemeClr val="bg2"/>
                </a:solidFill>
              </a:rPr>
              <a:t>：？？？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22691" y="2425558"/>
            <a:ext cx="314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使用日常的语言表达自己的逻辑。操作符由编程人员自己定义，组成了过在基本编程语言之上的“元语言”。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66059" y="1243524"/>
            <a:ext cx="3537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面向对象编程</a:t>
            </a:r>
            <a:endParaRPr lang="en-US" altLang="zh-CN" sz="24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466059" y="4534931"/>
            <a:ext cx="314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语言</a:t>
            </a:r>
            <a:r>
              <a:rPr lang="zh-CN" altLang="en-US" dirty="0" smtClean="0">
                <a:solidFill>
                  <a:schemeClr val="accent5"/>
                </a:solidFill>
              </a:rPr>
              <a:t>：</a:t>
            </a:r>
            <a:r>
              <a:rPr lang="en-US" altLang="zh-CN" dirty="0" smtClean="0">
                <a:solidFill>
                  <a:schemeClr val="accent5"/>
                </a:solidFill>
              </a:rPr>
              <a:t>JAVA</a:t>
            </a:r>
            <a:r>
              <a:rPr lang="zh-CN" altLang="en-US" dirty="0" smtClean="0">
                <a:solidFill>
                  <a:schemeClr val="accent5"/>
                </a:solidFill>
              </a:rPr>
              <a:t>、</a:t>
            </a:r>
            <a:r>
              <a:rPr lang="en-US" altLang="zh-CN" dirty="0" smtClean="0">
                <a:solidFill>
                  <a:schemeClr val="accent5"/>
                </a:solidFill>
              </a:rPr>
              <a:t>C++</a:t>
            </a:r>
            <a:r>
              <a:rPr lang="zh-CN" altLang="en-US" dirty="0" smtClean="0">
                <a:solidFill>
                  <a:schemeClr val="accent5"/>
                </a:solidFill>
              </a:rPr>
              <a:t>和</a:t>
            </a:r>
            <a:r>
              <a:rPr lang="en-US" altLang="zh-CN" dirty="0" smtClean="0">
                <a:solidFill>
                  <a:schemeClr val="accent5"/>
                </a:solidFill>
              </a:rPr>
              <a:t>C#</a:t>
            </a:r>
            <a:r>
              <a:rPr lang="zh-CN" altLang="en-US" dirty="0" smtClean="0">
                <a:solidFill>
                  <a:schemeClr val="accent5"/>
                </a:solidFill>
              </a:rPr>
              <a:t>等等。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66062" y="2425558"/>
            <a:ext cx="314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建立将计算建立在独立的对象相互作用之上。每个对象都是自身内部的状态。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5884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974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55698" y="4064000"/>
            <a:ext cx="656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2"/>
                </a:solidFill>
              </a:rPr>
              <a:t>TO BE  CONTINUE...</a:t>
            </a:r>
            <a:endParaRPr lang="zh-CN" altLang="en-US" sz="5400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0100" y="1077835"/>
            <a:ext cx="335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2"/>
                </a:solidFill>
              </a:rPr>
              <a:t>编程范式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7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剪去对角的矩形 10"/>
          <p:cNvSpPr/>
          <p:nvPr/>
        </p:nvSpPr>
        <p:spPr>
          <a:xfrm>
            <a:off x="-304800" y="1847850"/>
            <a:ext cx="9715500" cy="33375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1301750" y="2768600"/>
            <a:ext cx="7156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面向对象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en-US" altLang="zh-CN" sz="5400" dirty="0" smtClean="0">
                <a:solidFill>
                  <a:schemeClr val="bg1"/>
                </a:solidFill>
              </a:rPr>
              <a:t>				</a:t>
            </a:r>
            <a:r>
              <a:rPr lang="en-US" altLang="zh-CN" sz="5400" dirty="0" smtClean="0">
                <a:solidFill>
                  <a:srgbClr val="9933FF"/>
                </a:solidFill>
              </a:rPr>
              <a:t>Java</a:t>
            </a:r>
            <a:r>
              <a:rPr lang="zh-CN" altLang="en-US" sz="5400" dirty="0" smtClean="0">
                <a:solidFill>
                  <a:srgbClr val="9933FF"/>
                </a:solidFill>
              </a:rPr>
              <a:t>入门</a:t>
            </a:r>
            <a:endParaRPr lang="en-US" altLang="zh-CN" sz="5400" dirty="0" smtClean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69862"/>
      </p:ext>
    </p:extLst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斜纹 1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20315626">
            <a:off x="456579" y="2610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面向对象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4785" y="1475115"/>
            <a:ext cx="3929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什么是</a:t>
            </a:r>
            <a:r>
              <a:rPr lang="zh-CN" alt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对象</a:t>
            </a:r>
            <a:endParaRPr lang="zh-CN" alt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42" y="1132073"/>
            <a:ext cx="2286493" cy="1873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4785" y="2659785"/>
            <a:ext cx="511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lackadder ITC" panose="04020505051007020D02" pitchFamily="82" charset="0"/>
              </a:rPr>
              <a:t>What is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Blackadder ITC" panose="04020505051007020D02" pitchFamily="82" charset="0"/>
              </a:rPr>
              <a:t>Object </a:t>
            </a:r>
            <a:r>
              <a:rPr lang="en-US" altLang="zh-CN" dirty="0" smtClean="0">
                <a:latin typeface="Blackadder ITC" panose="04020505051007020D02" pitchFamily="82" charset="0"/>
              </a:rPr>
              <a:t>What </a:t>
            </a:r>
            <a:r>
              <a:rPr lang="en-US" altLang="zh-CN" dirty="0">
                <a:latin typeface="Blackadder ITC" panose="04020505051007020D02" pitchFamily="82" charset="0"/>
              </a:rPr>
              <a:t>is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Blackadder ITC" panose="04020505051007020D02" pitchFamily="82" charset="0"/>
              </a:rPr>
              <a:t>Object </a:t>
            </a:r>
            <a:r>
              <a:rPr lang="en-US" altLang="zh-CN" dirty="0" smtClean="0">
                <a:latin typeface="Blackadder ITC" panose="04020505051007020D02" pitchFamily="82" charset="0"/>
              </a:rPr>
              <a:t>What </a:t>
            </a:r>
            <a:r>
              <a:rPr lang="en-US" altLang="zh-CN" dirty="0">
                <a:latin typeface="Blackadder ITC" panose="04020505051007020D02" pitchFamily="82" charset="0"/>
              </a:rPr>
              <a:t>is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Blackadder ITC" panose="04020505051007020D02" pitchFamily="82" charset="0"/>
              </a:rPr>
              <a:t>Object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lackadder ITC" panose="04020505051007020D02" pitchFamily="82" charset="0"/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761" y="3411575"/>
            <a:ext cx="755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终有一天我手中的编译器将成为我灵魂的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一部分。这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世界在我的眼中将被代码重构，我将看到山川无尽银河无垠都汇成二进制的数字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河流</a:t>
            </a:r>
            <a:r>
              <a:rPr lang="en-US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	              --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来自知乎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7701" y="2208590"/>
            <a:ext cx="989267" cy="7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00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大白模板</Template>
  <TotalTime>1585</TotalTime>
  <Words>624</Words>
  <Application>Microsoft Office PowerPoint</Application>
  <PresentationFormat>全屏显示(4:3)</PresentationFormat>
  <Paragraphs>120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Microsoft YaHei UI</vt:lpstr>
      <vt:lpstr>宋体</vt:lpstr>
      <vt:lpstr>Arial</vt:lpstr>
      <vt:lpstr>Blackadder ITC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陈少波</dc:creator>
  <cp:lastModifiedBy>陈俊铭</cp:lastModifiedBy>
  <cp:revision>90</cp:revision>
  <dcterms:created xsi:type="dcterms:W3CDTF">2015-06-03T02:35:49Z</dcterms:created>
  <dcterms:modified xsi:type="dcterms:W3CDTF">2016-04-26T15:37:11Z</dcterms:modified>
</cp:coreProperties>
</file>