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6" r:id="rId2"/>
    <p:sldId id="321" r:id="rId3"/>
    <p:sldId id="322" r:id="rId4"/>
    <p:sldId id="323" r:id="rId5"/>
    <p:sldId id="324" r:id="rId6"/>
    <p:sldId id="294" r:id="rId7"/>
    <p:sldId id="296" r:id="rId8"/>
    <p:sldId id="297" r:id="rId9"/>
    <p:sldId id="289" r:id="rId10"/>
    <p:sldId id="298" r:id="rId11"/>
    <p:sldId id="299" r:id="rId12"/>
    <p:sldId id="300" r:id="rId13"/>
    <p:sldId id="301" r:id="rId14"/>
    <p:sldId id="302" r:id="rId15"/>
    <p:sldId id="303" r:id="rId16"/>
    <p:sldId id="293" r:id="rId17"/>
    <p:sldId id="306" r:id="rId18"/>
    <p:sldId id="304" r:id="rId19"/>
    <p:sldId id="305" r:id="rId20"/>
    <p:sldId id="274" r:id="rId21"/>
    <p:sldId id="270" r:id="rId22"/>
    <p:sldId id="267" r:id="rId23"/>
    <p:sldId id="310" r:id="rId24"/>
    <p:sldId id="307" r:id="rId25"/>
    <p:sldId id="311" r:id="rId26"/>
    <p:sldId id="271" r:id="rId27"/>
    <p:sldId id="308" r:id="rId28"/>
    <p:sldId id="312" r:id="rId29"/>
    <p:sldId id="313" r:id="rId30"/>
    <p:sldId id="285" r:id="rId31"/>
    <p:sldId id="320" r:id="rId3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34"/>
      <p:bold r:id="rId35"/>
    </p:embeddedFont>
    <p:embeddedFont>
      <p:font typeface="Arial Unicode MS" panose="02010600030101010101" charset="-122"/>
      <p:regular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C65F31B-1CE2-46D8-881D-AA5E3833781E}">
          <p14:sldIdLst>
            <p14:sldId id="256"/>
            <p14:sldId id="321"/>
            <p14:sldId id="322"/>
            <p14:sldId id="323"/>
            <p14:sldId id="324"/>
            <p14:sldId id="294"/>
            <p14:sldId id="296"/>
            <p14:sldId id="297"/>
            <p14:sldId id="289"/>
            <p14:sldId id="298"/>
          </p14:sldIdLst>
        </p14:section>
        <p14:section name="目录" id="{138EF0B7-D315-4399-A3CE-774B002239C5}">
          <p14:sldIdLst>
            <p14:sldId id="299"/>
            <p14:sldId id="300"/>
            <p14:sldId id="301"/>
            <p14:sldId id="302"/>
            <p14:sldId id="303"/>
            <p14:sldId id="293"/>
            <p14:sldId id="306"/>
            <p14:sldId id="304"/>
            <p14:sldId id="305"/>
          </p14:sldIdLst>
        </p14:section>
        <p14:section name="数据库相关_数据库相关概念" id="{43125EE3-8BE3-4B5D-A0E0-3F7DE31A7303}">
          <p14:sldIdLst>
            <p14:sldId id="274"/>
            <p14:sldId id="270"/>
          </p14:sldIdLst>
        </p14:section>
        <p14:section name="数据库相关_数据库设计" id="{D341E5A7-21DA-4F1B-971F-83F66B95ED37}">
          <p14:sldIdLst>
            <p14:sldId id="267"/>
            <p14:sldId id="310"/>
            <p14:sldId id="307"/>
            <p14:sldId id="311"/>
            <p14:sldId id="271"/>
            <p14:sldId id="308"/>
            <p14:sldId id="312"/>
            <p14:sldId id="313"/>
          </p14:sldIdLst>
        </p14:section>
        <p14:section name="结束" id="{156ABF60-3639-435C-BD82-0DA40CA51316}">
          <p14:sldIdLst>
            <p14:sldId id="28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99CC"/>
    <a:srgbClr val="FFFFFF"/>
    <a:srgbClr val="5B9BD5"/>
    <a:srgbClr val="980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8378" autoAdjust="0"/>
  </p:normalViewPr>
  <p:slideViewPr>
    <p:cSldViewPr snapToGrid="0">
      <p:cViewPr varScale="1">
        <p:scale>
          <a:sx n="72" d="100"/>
          <a:sy n="72" d="100"/>
        </p:scale>
        <p:origin x="15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FDF2-7882-4E25-BBE0-D168F4333FBF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A231-B138-42DA-AF92-AE59153F2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9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8C%B6%E5%8F%B6%E5%8C%85%E8%A3%85&amp;from=1012015a&amp;fenlei=mv6quAkxTZn0IZRqIHckPjm4nH00T1YLmyDLrHn4nH6zrjFBPHcv0ZwV5Hcvrjm3rH6sPfKWUMw85HfYnjn4nH6sgvPsT6KdThsqpZwYTjCEQLGCpyw9Uz4Bmy-bIi4WUvYETgN-TLwGUv3EPHT1PWckPHR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0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为什么有会有</a:t>
            </a:r>
            <a:r>
              <a:rPr lang="en-US" altLang="zh-CN" dirty="0"/>
              <a:t>java</a:t>
            </a:r>
            <a:r>
              <a:rPr lang="zh-CN" altLang="en-US" dirty="0"/>
              <a:t>语言？</a:t>
            </a:r>
            <a:endParaRPr lang="en-US" altLang="zh-CN" dirty="0"/>
          </a:p>
          <a:p>
            <a:r>
              <a:rPr lang="zh-CN" altLang="en-US" dirty="0"/>
              <a:t>换句话说是谁开发的？？？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公司的一个叫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其原先的目的是为家用消费电 子产品开发一个分布式代码系统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这样我们可以把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发给电冰箱、 电视机等家用电器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对它们进行控制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和它们进行信息交流。开始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 复杂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安全性差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开发一种新的语言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Oak(Java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Oak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是一种用于网络的 精巧而安全的语言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公司曾依此投标一个交互式电视项目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但结果是被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打败。 可怜的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几乎无家可归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恰巧这时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Ardreesen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Mosaic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Netscape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启发了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 目组成员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他们用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编制了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HotJava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公司首席执行官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 McNealy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支持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的取名也有一些趣闻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成员组的 会员正在讨论给这个新的语言取什么名字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当时他们正在咖啡馆喝着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爪哇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咖啡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 个人灵机一动说就叫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得到了其他人的赞赏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这个名字就这样传开了 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8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大家都见过旅馆里常用的一种茶叶吧，就是用纸袋把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茶叶包装</a:t>
            </a:r>
            <a:r>
              <a:rPr lang="zh-CN" altLang="en-US" dirty="0"/>
              <a:t>起来再系是一根线。用的时候只需要将其放在水杯里泡就行。这样的好处是不会将茶叶渣和茶垢弄的满杯子都是。 </a:t>
            </a:r>
            <a:br>
              <a:rPr lang="zh-CN" altLang="en-US" dirty="0"/>
            </a:br>
            <a:r>
              <a:rPr lang="zh-CN" altLang="en-US" dirty="0"/>
              <a:t>好！这就是一个封装的例子。 </a:t>
            </a:r>
            <a:br>
              <a:rPr lang="zh-CN" altLang="en-US" dirty="0"/>
            </a:br>
            <a:r>
              <a:rPr lang="zh-CN" altLang="en-US" dirty="0"/>
              <a:t>我们喝茶的目的是享受茶叶的香冽；所以茶叶的味道</a:t>
            </a:r>
            <a:r>
              <a:rPr lang="en-US" altLang="zh-CN" dirty="0"/>
              <a:t>(</a:t>
            </a:r>
            <a:r>
              <a:rPr lang="en-US" altLang="zh-CN" dirty="0" err="1"/>
              <a:t>Flavour</a:t>
            </a:r>
            <a:r>
              <a:rPr lang="zh-CN" altLang="en-US" dirty="0"/>
              <a:t>）就是茶叶所具有的最 </a:t>
            </a:r>
            <a:br>
              <a:rPr lang="zh-CN" altLang="en-US" dirty="0"/>
            </a:br>
            <a:r>
              <a:rPr lang="zh-CN" altLang="en-US" dirty="0"/>
              <a:t>重要特性之一；可是我们无法直接享受它的清香，因为被外面的纸袋“封装”起来了。唯一的办法就是“泡”</a:t>
            </a:r>
            <a:r>
              <a:rPr lang="en-US" altLang="zh-CN" dirty="0"/>
              <a:t>(Dilute</a:t>
            </a:r>
            <a:r>
              <a:rPr lang="zh-CN" altLang="en-US" dirty="0"/>
              <a:t>），将茶袋扔在开水中泡，它的味道就出来了，融入水中。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茶有分多种：普洱茶、铁观音、大红袍，他们都具有茶的特性，但是它们散发出来的香味各不相同，这就是继承的一个例子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泡茶有很多种方式，不同的人泡茶的习惯各不相同：潮汕人喜欢冲成一小杯一小杯，其它地方有点则是将茶叶装载一个杯子里面直接泡水喝</a:t>
            </a:r>
            <a:endParaRPr lang="en-US" altLang="zh-CN" dirty="0"/>
          </a:p>
          <a:p>
            <a:r>
              <a:rPr lang="zh-CN" altLang="en-US" dirty="0"/>
              <a:t>好了，</a:t>
            </a:r>
            <a:r>
              <a:rPr lang="en-US" altLang="zh-CN" dirty="0"/>
              <a:t>Java </a:t>
            </a:r>
            <a:r>
              <a:rPr lang="zh-CN" altLang="en-US" dirty="0"/>
              <a:t>的历史大概讲到这里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2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2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1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9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1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6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、如果要根据短号、城市、省份查询数据？怎么做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AA231-B138-42DA-AF92-AE59153F2F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0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7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1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B51D-DE34-49D3-957E-EFA9EE7345D6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BC82-913A-4DA7-A931-5D3C17A5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45673"/>
            <a:ext cx="9144000" cy="3029527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742" y="1985818"/>
            <a:ext cx="372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网络组第三次培训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105889" y="2558472"/>
            <a:ext cx="50522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16722" y="2817365"/>
            <a:ext cx="505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1741" y="3759352"/>
            <a:ext cx="372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主讲：高键城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网络组</a:t>
            </a:r>
          </a:p>
        </p:txBody>
      </p:sp>
    </p:spTree>
    <p:extLst>
      <p:ext uri="{BB962C8B-B14F-4D97-AF65-F5344CB8AC3E}">
        <p14:creationId xmlns:p14="http://schemas.microsoft.com/office/powerpoint/2010/main" val="322245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181" y="174599"/>
            <a:ext cx="234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903" y="127354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数据库的特点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04595" y="2136521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7128" y="26878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结构化存储数据。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97125" y="3475789"/>
            <a:ext cx="6027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对数据操作（增删改）进行控制和管理。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7125" y="4133215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提供用户共享访问接口。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0442" y="350211"/>
            <a:ext cx="211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</p:spTree>
    <p:extLst>
      <p:ext uri="{BB962C8B-B14F-4D97-AF65-F5344CB8AC3E}">
        <p14:creationId xmlns:p14="http://schemas.microsoft.com/office/powerpoint/2010/main" val="27042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2483316" y="3012795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什么是</a:t>
            </a:r>
            <a:r>
              <a:rPr lang="zh-CN" altLang="en-US" sz="4000" dirty="0"/>
              <a:t>关系型</a:t>
            </a:r>
            <a:r>
              <a:rPr lang="zh-CN" altLang="en-US" sz="2800" dirty="0"/>
              <a:t>数据库？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0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181" y="174599"/>
            <a:ext cx="234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903" y="127354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04595" y="2136521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6901" y="3475183"/>
            <a:ext cx="6237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就是建立在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关系模型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基础上的数据库。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00442" y="350211"/>
            <a:ext cx="211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</p:spTree>
    <p:extLst>
      <p:ext uri="{BB962C8B-B14F-4D97-AF65-F5344CB8AC3E}">
        <p14:creationId xmlns:p14="http://schemas.microsoft.com/office/powerpoint/2010/main" val="13153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181" y="174599"/>
            <a:ext cx="234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903" y="127354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实体关系模型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04595" y="2136521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7124" y="2670055"/>
            <a:ext cx="7250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E-R Model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，实体关系模型利用图形的方式（实体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 Diagram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））来表示数据库的概念设计。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 </a:t>
            </a:r>
            <a:r>
              <a:rPr lang="en-US" altLang="zh-CN" sz="2800" dirty="0">
                <a:latin typeface="+mj-ea"/>
              </a:rPr>
              <a:t>——</a:t>
            </a:r>
            <a:r>
              <a:rPr lang="zh-CN" altLang="en-US" sz="2800" dirty="0">
                <a:latin typeface="+mj-ea"/>
              </a:rPr>
              <a:t>维基百科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0442" y="350211"/>
            <a:ext cx="211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</p:spTree>
    <p:extLst>
      <p:ext uri="{BB962C8B-B14F-4D97-AF65-F5344CB8AC3E}">
        <p14:creationId xmlns:p14="http://schemas.microsoft.com/office/powerpoint/2010/main" val="39659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Description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5" y="797860"/>
            <a:ext cx="896112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栗子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7" y="1279541"/>
            <a:ext cx="7859166" cy="41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16"/>
          <p:cNvSpPr txBox="1"/>
          <p:nvPr/>
        </p:nvSpPr>
        <p:spPr>
          <a:xfrm>
            <a:off x="2473793" y="1859242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如何设计数据库</a:t>
            </a:r>
          </a:p>
        </p:txBody>
      </p:sp>
      <p:sp>
        <p:nvSpPr>
          <p:cNvPr id="8" name="椭圆 7"/>
          <p:cNvSpPr/>
          <p:nvPr/>
        </p:nvSpPr>
        <p:spPr>
          <a:xfrm>
            <a:off x="2161055" y="1967192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99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800" b="1" dirty="0">
              <a:solidFill>
                <a:srgbClr val="0099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2554476" y="3806072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设计范式</a:t>
            </a:r>
          </a:p>
        </p:txBody>
      </p:sp>
      <p:sp>
        <p:nvSpPr>
          <p:cNvPr id="10" name="椭圆 9"/>
          <p:cNvSpPr/>
          <p:nvPr/>
        </p:nvSpPr>
        <p:spPr>
          <a:xfrm>
            <a:off x="2161055" y="3914021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9CC"/>
            </a:solidFill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0099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800" b="1" dirty="0">
              <a:solidFill>
                <a:srgbClr val="0099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6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3903" y="12735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04595" y="2136521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4019" y="2496585"/>
            <a:ext cx="725023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根据业务系统的具体需要，结合我们使用的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DMBS,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为这个业务系统构造出最优的数据存储模型，并建立好数据库中表结构及表与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表之间联系的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过程。使之能有效地对应用系统中的数据进行存储，并可以高效的访问。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    </a:t>
            </a:r>
            <a:r>
              <a:rPr lang="en-US" altLang="zh-CN" sz="2800" dirty="0">
                <a:latin typeface="+mj-ea"/>
              </a:rPr>
              <a:t>——</a:t>
            </a:r>
            <a:r>
              <a:rPr lang="zh-CN" altLang="en-US" sz="2800" dirty="0">
                <a:latin typeface="+mj-ea"/>
              </a:rPr>
              <a:t>慕课网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26957" y="6464588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69676" y="6159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15" name="文本框 14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67287" y="132415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为什么要数据库设计？</a:t>
            </a:r>
            <a:endParaRPr lang="zh-CN" altLang="en-US" sz="32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6753890" y="6134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7139271" y="6503947"/>
            <a:ext cx="704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 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15229"/>
              </p:ext>
            </p:extLst>
          </p:nvPr>
        </p:nvGraphicFramePr>
        <p:xfrm>
          <a:off x="1162975" y="2761772"/>
          <a:ext cx="6800295" cy="155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8102">
                  <a:extLst>
                    <a:ext uri="{9D8B030D-6E8A-4147-A177-3AD203B41FA5}">
                      <a16:colId xmlns:a16="http://schemas.microsoft.com/office/drawing/2014/main" val="1437724365"/>
                    </a:ext>
                  </a:extLst>
                </a:gridCol>
              </a:tblGrid>
              <a:tr h="438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优良的设计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糟糕的设计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减少数据冗余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存在大量数据冗余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5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避免数据维护异常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存在数据插入、更新、删除异常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高效的访问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访问低效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67287" y="132415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数据库设计的步骤</a:t>
            </a:r>
            <a:endParaRPr lang="zh-CN" altLang="en-US" sz="32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6753890" y="6134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7139271" y="6503947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How? 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02221" y="3204839"/>
            <a:ext cx="1108302" cy="1136342"/>
          </a:xfrm>
          <a:prstGeom prst="ellipse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4" name="椭圆 13"/>
          <p:cNvSpPr/>
          <p:nvPr/>
        </p:nvSpPr>
        <p:spPr>
          <a:xfrm>
            <a:off x="3070383" y="3204839"/>
            <a:ext cx="1108302" cy="1136342"/>
          </a:xfrm>
          <a:prstGeom prst="ellipse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逻辑设计</a:t>
            </a:r>
          </a:p>
        </p:txBody>
      </p:sp>
      <p:sp>
        <p:nvSpPr>
          <p:cNvPr id="16" name="椭圆 15"/>
          <p:cNvSpPr/>
          <p:nvPr/>
        </p:nvSpPr>
        <p:spPr>
          <a:xfrm>
            <a:off x="4918479" y="3204839"/>
            <a:ext cx="1108302" cy="1136342"/>
          </a:xfrm>
          <a:prstGeom prst="ellipse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物理设计</a:t>
            </a:r>
          </a:p>
        </p:txBody>
      </p:sp>
      <p:sp>
        <p:nvSpPr>
          <p:cNvPr id="17" name="椭圆 16"/>
          <p:cNvSpPr/>
          <p:nvPr/>
        </p:nvSpPr>
        <p:spPr>
          <a:xfrm>
            <a:off x="6766576" y="3204839"/>
            <a:ext cx="1108302" cy="1136342"/>
          </a:xfrm>
          <a:prstGeom prst="ellipse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维护优化</a:t>
            </a:r>
          </a:p>
        </p:txBody>
      </p:sp>
      <p:sp>
        <p:nvSpPr>
          <p:cNvPr id="13" name="箭头: 下 12"/>
          <p:cNvSpPr/>
          <p:nvPr/>
        </p:nvSpPr>
        <p:spPr>
          <a:xfrm rot="16200000">
            <a:off x="2271394" y="3446016"/>
            <a:ext cx="914400" cy="683578"/>
          </a:xfrm>
          <a:prstGeom prst="downArrow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/>
          <p:cNvSpPr/>
          <p:nvPr/>
        </p:nvSpPr>
        <p:spPr>
          <a:xfrm rot="16200000">
            <a:off x="4110354" y="3446016"/>
            <a:ext cx="914400" cy="683578"/>
          </a:xfrm>
          <a:prstGeom prst="downArrow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/>
          <p:cNvSpPr/>
          <p:nvPr/>
        </p:nvSpPr>
        <p:spPr>
          <a:xfrm rot="16200000">
            <a:off x="5967587" y="3446017"/>
            <a:ext cx="914400" cy="683578"/>
          </a:xfrm>
          <a:prstGeom prst="downArrow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  <p:bldP spid="17" grpId="0" animBg="1"/>
      <p:bldP spid="1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1897040" y="2282640"/>
            <a:ext cx="4552254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为什么有</a:t>
            </a:r>
            <a:r>
              <a:rPr lang="en-US" altLang="zh-CN" sz="2800" dirty="0"/>
              <a:t>Java</a:t>
            </a:r>
            <a:r>
              <a:rPr lang="zh-CN" altLang="en-US" sz="2800" dirty="0"/>
              <a:t>这种鬼东西？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2A7C6B-BF01-4E40-B4D7-D7CBC71C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16" y="3291220"/>
            <a:ext cx="2460291" cy="26512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40F33B-90F4-42FA-9E05-74337252DF5E}"/>
              </a:ext>
            </a:extLst>
          </p:cNvPr>
          <p:cNvSpPr/>
          <p:nvPr/>
        </p:nvSpPr>
        <p:spPr>
          <a:xfrm>
            <a:off x="5990316" y="5327531"/>
            <a:ext cx="26864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是的，是我干的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C78CD-84D6-47D1-A4F2-911BFCBE9671}"/>
              </a:ext>
            </a:extLst>
          </p:cNvPr>
          <p:cNvSpPr/>
          <p:nvPr/>
        </p:nvSpPr>
        <p:spPr>
          <a:xfrm>
            <a:off x="5798117" y="5743773"/>
            <a:ext cx="2824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语言之父</a:t>
            </a:r>
            <a:r>
              <a:rPr lang="en-US" altLang="zh-CN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詹姆斯</a:t>
            </a:r>
            <a:r>
              <a:rPr lang="en-US" altLang="zh-CN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1600" dirty="0">
                <a:solidFill>
                  <a:srgbClr val="4F4F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3446448" y="149547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581411" y="2299583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985332" y="2772470"/>
            <a:ext cx="2217036" cy="523220"/>
            <a:chOff x="985332" y="2772470"/>
            <a:chExt cx="2217036" cy="523220"/>
          </a:xfrm>
        </p:grpSpPr>
        <p:sp>
          <p:nvSpPr>
            <p:cNvPr id="10" name="文本框 9"/>
            <p:cNvSpPr txBox="1"/>
            <p:nvPr/>
          </p:nvSpPr>
          <p:spPr>
            <a:xfrm>
              <a:off x="1581411" y="277247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99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第一范式</a:t>
              </a: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85332" y="2839430"/>
              <a:ext cx="451587" cy="38929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3446448" y="2886786"/>
            <a:ext cx="2474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数据列具有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原子性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89859" y="3768576"/>
            <a:ext cx="2217036" cy="523220"/>
            <a:chOff x="985332" y="2772470"/>
            <a:chExt cx="2217036" cy="523220"/>
          </a:xfrm>
        </p:grpSpPr>
        <p:sp>
          <p:nvSpPr>
            <p:cNvPr id="15" name="文本框 14"/>
            <p:cNvSpPr txBox="1"/>
            <p:nvPr/>
          </p:nvSpPr>
          <p:spPr>
            <a:xfrm>
              <a:off x="1581411" y="277247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99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第二范式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85332" y="2839430"/>
              <a:ext cx="451587" cy="38929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450974" y="3882892"/>
            <a:ext cx="503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主属性列与非主属性列间满足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完全函数依赖关系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85332" y="4725110"/>
            <a:ext cx="2217036" cy="523220"/>
            <a:chOff x="985332" y="2772470"/>
            <a:chExt cx="2217036" cy="523220"/>
          </a:xfrm>
        </p:grpSpPr>
        <p:sp>
          <p:nvSpPr>
            <p:cNvPr id="19" name="文本框 18"/>
            <p:cNvSpPr txBox="1"/>
            <p:nvPr/>
          </p:nvSpPr>
          <p:spPr>
            <a:xfrm>
              <a:off x="1581411" y="277247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0099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第三范式</a:t>
              </a: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985332" y="2839430"/>
              <a:ext cx="451587" cy="389299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446447" y="4839426"/>
            <a:ext cx="5040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非主属性列间与主属性列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没有传递函数依赖关系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26727" y="613461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Hoho</a:t>
            </a:r>
            <a:r>
              <a:rPr lang="en-US" altLang="zh-CN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三大范式！</a:t>
            </a:r>
          </a:p>
        </p:txBody>
      </p:sp>
      <p:sp>
        <p:nvSpPr>
          <p:cNvPr id="24" name="文本框 9"/>
          <p:cNvSpPr txBox="1"/>
          <p:nvPr/>
        </p:nvSpPr>
        <p:spPr>
          <a:xfrm>
            <a:off x="6645935" y="6479762"/>
            <a:ext cx="2184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 major paradigms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567287" y="132415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看一个例子</a:t>
            </a:r>
            <a:endParaRPr lang="zh-CN" altLang="en-US" sz="32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10225" y="49440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有问题？！</a:t>
            </a:r>
            <a:endParaRPr lang="zh-CN" altLang="en-US" sz="28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8"/>
          <p:cNvSpPr txBox="1"/>
          <p:nvPr/>
        </p:nvSpPr>
        <p:spPr>
          <a:xfrm>
            <a:off x="6753890" y="61346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看看例子！！</a:t>
            </a:r>
          </a:p>
        </p:txBody>
      </p:sp>
      <p:sp>
        <p:nvSpPr>
          <p:cNvPr id="12" name="文本框 9"/>
          <p:cNvSpPr txBox="1"/>
          <p:nvPr/>
        </p:nvSpPr>
        <p:spPr>
          <a:xfrm>
            <a:off x="6787553" y="6503947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 a example 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97944"/>
              </p:ext>
            </p:extLst>
          </p:nvPr>
        </p:nvGraphicFramePr>
        <p:xfrm>
          <a:off x="776881" y="2257932"/>
          <a:ext cx="7513006" cy="229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02">
                  <a:extLst>
                    <a:ext uri="{9D8B030D-6E8A-4147-A177-3AD203B41FA5}">
                      <a16:colId xmlns:a16="http://schemas.microsoft.com/office/drawing/2014/main" val="1437724365"/>
                    </a:ext>
                  </a:extLst>
                </a:gridCol>
              </a:tblGrid>
              <a:tr h="31160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院名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副院长名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98072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高键城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9133" y="2558601"/>
            <a:ext cx="527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数据库的表</a:t>
            </a:r>
            <a:r>
              <a:rPr lang="zh-CN" altLang="en-US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的每一</a:t>
            </a:r>
            <a:r>
              <a:rPr lang="zh-CN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列都是</a:t>
            </a:r>
            <a:r>
              <a:rPr lang="zh-CN" altLang="zh-CN" dirty="0">
                <a:solidFill>
                  <a:srgbClr val="0099C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不可再次分解</a:t>
            </a:r>
            <a:r>
              <a:rPr lang="zh-CN" altLang="zh-CN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的最小部分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62756"/>
              </p:ext>
            </p:extLst>
          </p:nvPr>
        </p:nvGraphicFramePr>
        <p:xfrm>
          <a:off x="832631" y="3250125"/>
          <a:ext cx="7755556" cy="193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983">
                  <a:extLst>
                    <a:ext uri="{9D8B030D-6E8A-4147-A177-3AD203B41FA5}">
                      <a16:colId xmlns:a16="http://schemas.microsoft.com/office/drawing/2014/main" val="404706128"/>
                    </a:ext>
                  </a:extLst>
                </a:gridCol>
                <a:gridCol w="1286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6285">
                  <a:extLst>
                    <a:ext uri="{9D8B030D-6E8A-4147-A177-3AD203B41FA5}">
                      <a16:colId xmlns:a16="http://schemas.microsoft.com/office/drawing/2014/main" val="1437724365"/>
                    </a:ext>
                  </a:extLst>
                </a:gridCol>
              </a:tblGrid>
              <a:tr h="4991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学院副院长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高键城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02449" y="532394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还是有问题？！</a:t>
            </a:r>
            <a:endParaRPr lang="zh-CN" altLang="en-US" sz="28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函数依赖关系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25370" y="2758514"/>
            <a:ext cx="6510982" cy="2254796"/>
            <a:chOff x="976544" y="3293617"/>
            <a:chExt cx="6510982" cy="2254796"/>
          </a:xfrm>
        </p:grpSpPr>
        <p:sp>
          <p:nvSpPr>
            <p:cNvPr id="3" name="矩形 2"/>
            <p:cNvSpPr/>
            <p:nvPr/>
          </p:nvSpPr>
          <p:spPr>
            <a:xfrm>
              <a:off x="976544" y="3293617"/>
              <a:ext cx="3932807" cy="9996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1650" y="3515557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8360" y="4939403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学院院长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968102" y="4944731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学院名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331650" y="4944731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姓名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093472" y="3510623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课程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146997" y="3487370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分数</a:t>
              </a:r>
            </a:p>
          </p:txBody>
        </p:sp>
        <p:cxnSp>
          <p:nvCxnSpPr>
            <p:cNvPr id="26" name="直接箭头连接符 25"/>
            <p:cNvCxnSpPr>
              <a:cxnSpLocks/>
              <a:stCxn id="3" idx="3"/>
              <a:endCxn id="24" idx="1"/>
            </p:cNvCxnSpPr>
            <p:nvPr/>
          </p:nvCxnSpPr>
          <p:spPr>
            <a:xfrm flipV="1">
              <a:off x="4909351" y="3789211"/>
              <a:ext cx="1237646" cy="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cxnSpLocks/>
              <a:stCxn id="2" idx="2"/>
              <a:endCxn id="22" idx="0"/>
            </p:cNvCxnSpPr>
            <p:nvPr/>
          </p:nvCxnSpPr>
          <p:spPr>
            <a:xfrm>
              <a:off x="2001915" y="4119239"/>
              <a:ext cx="0" cy="82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/>
              <a:stCxn id="2" idx="2"/>
              <a:endCxn id="21" idx="0"/>
            </p:cNvCxnSpPr>
            <p:nvPr/>
          </p:nvCxnSpPr>
          <p:spPr>
            <a:xfrm>
              <a:off x="2001915" y="4119239"/>
              <a:ext cx="1636452" cy="82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  <a:endCxn id="20" idx="0"/>
            </p:cNvCxnSpPr>
            <p:nvPr/>
          </p:nvCxnSpPr>
          <p:spPr>
            <a:xfrm>
              <a:off x="2001915" y="4127292"/>
              <a:ext cx="3736710" cy="81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  <a:stCxn id="21" idx="3"/>
              <a:endCxn id="20" idx="1"/>
            </p:cNvCxnSpPr>
            <p:nvPr/>
          </p:nvCxnSpPr>
          <p:spPr>
            <a:xfrm flipV="1">
              <a:off x="4308631" y="5241244"/>
              <a:ext cx="759729" cy="5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52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9134" y="2558601"/>
            <a:ext cx="5105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主属性列与非主属性列间满足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完全函数依赖关系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76544" y="3293617"/>
            <a:ext cx="6510982" cy="2254796"/>
            <a:chOff x="976544" y="3293617"/>
            <a:chExt cx="6510982" cy="2254796"/>
          </a:xfrm>
        </p:grpSpPr>
        <p:sp>
          <p:nvSpPr>
            <p:cNvPr id="3" name="矩形 2"/>
            <p:cNvSpPr/>
            <p:nvPr/>
          </p:nvSpPr>
          <p:spPr>
            <a:xfrm>
              <a:off x="976544" y="3293617"/>
              <a:ext cx="3932807" cy="9996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331650" y="3515557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学号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8360" y="4939403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学院院长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968102" y="4944731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学院名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331650" y="4944731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姓名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3093472" y="3510623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课程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146997" y="3487370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分数</a:t>
              </a:r>
            </a:p>
          </p:txBody>
        </p:sp>
        <p:cxnSp>
          <p:nvCxnSpPr>
            <p:cNvPr id="26" name="直接箭头连接符 25"/>
            <p:cNvCxnSpPr>
              <a:cxnSpLocks/>
              <a:stCxn id="3" idx="3"/>
              <a:endCxn id="24" idx="1"/>
            </p:cNvCxnSpPr>
            <p:nvPr/>
          </p:nvCxnSpPr>
          <p:spPr>
            <a:xfrm flipV="1">
              <a:off x="4909351" y="3789211"/>
              <a:ext cx="1237646" cy="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cxnSpLocks/>
              <a:stCxn id="2" idx="2"/>
              <a:endCxn id="22" idx="0"/>
            </p:cNvCxnSpPr>
            <p:nvPr/>
          </p:nvCxnSpPr>
          <p:spPr>
            <a:xfrm>
              <a:off x="2001915" y="4119239"/>
              <a:ext cx="0" cy="82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/>
              <a:stCxn id="2" idx="2"/>
              <a:endCxn id="21" idx="0"/>
            </p:cNvCxnSpPr>
            <p:nvPr/>
          </p:nvCxnSpPr>
          <p:spPr>
            <a:xfrm>
              <a:off x="2001915" y="4119239"/>
              <a:ext cx="1636452" cy="82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  <a:endCxn id="20" idx="0"/>
            </p:cNvCxnSpPr>
            <p:nvPr/>
          </p:nvCxnSpPr>
          <p:spPr>
            <a:xfrm>
              <a:off x="2001915" y="4127292"/>
              <a:ext cx="3736710" cy="81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  <a:stCxn id="21" idx="3"/>
              <a:endCxn id="20" idx="1"/>
            </p:cNvCxnSpPr>
            <p:nvPr/>
          </p:nvCxnSpPr>
          <p:spPr>
            <a:xfrm flipV="1">
              <a:off x="4308631" y="5241244"/>
              <a:ext cx="759729" cy="5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1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修改后的函数依赖关系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8444" y="2515523"/>
            <a:ext cx="6510982" cy="3321727"/>
            <a:chOff x="976544" y="3293617"/>
            <a:chExt cx="6510982" cy="3321727"/>
          </a:xfrm>
        </p:grpSpPr>
        <p:grpSp>
          <p:nvGrpSpPr>
            <p:cNvPr id="27" name="组合 26"/>
            <p:cNvGrpSpPr/>
            <p:nvPr/>
          </p:nvGrpSpPr>
          <p:grpSpPr>
            <a:xfrm>
              <a:off x="976544" y="3293617"/>
              <a:ext cx="6510982" cy="2254796"/>
              <a:chOff x="976544" y="3293617"/>
              <a:chExt cx="6510982" cy="225479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76544" y="3293617"/>
                <a:ext cx="3932807" cy="99962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31650" y="3515557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学号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068360" y="4939403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学院院长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968102" y="4944731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学院名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331650" y="4944731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姓名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93472" y="3510623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课程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146997" y="3487370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分数</a:t>
                </a:r>
              </a:p>
            </p:txBody>
          </p:sp>
          <p:cxnSp>
            <p:nvCxnSpPr>
              <p:cNvPr id="42" name="直接箭头连接符 41"/>
              <p:cNvCxnSpPr>
                <a:cxnSpLocks/>
                <a:stCxn id="32" idx="3"/>
                <a:endCxn id="41" idx="1"/>
              </p:cNvCxnSpPr>
              <p:nvPr/>
            </p:nvCxnSpPr>
            <p:spPr>
              <a:xfrm flipV="1">
                <a:off x="4909351" y="3789211"/>
                <a:ext cx="1237646" cy="42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cxnSpLocks/>
                <a:stCxn id="37" idx="3"/>
                <a:endCxn id="35" idx="1"/>
              </p:cNvCxnSpPr>
              <p:nvPr/>
            </p:nvCxnSpPr>
            <p:spPr>
              <a:xfrm flipV="1">
                <a:off x="4308631" y="5241244"/>
                <a:ext cx="759729" cy="5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2132120" y="6011662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学号</a:t>
              </a:r>
            </a:p>
          </p:txBody>
        </p:sp>
        <p:cxnSp>
          <p:nvCxnSpPr>
            <p:cNvPr id="29" name="直接箭头连接符 28"/>
            <p:cNvCxnSpPr>
              <a:cxnSpLocks/>
              <a:stCxn id="28" idx="0"/>
              <a:endCxn id="38" idx="2"/>
            </p:cNvCxnSpPr>
            <p:nvPr/>
          </p:nvCxnSpPr>
          <p:spPr>
            <a:xfrm flipH="1" flipV="1">
              <a:off x="2001915" y="5548413"/>
              <a:ext cx="800470" cy="46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  <a:stCxn id="28" idx="0"/>
              <a:endCxn id="37" idx="2"/>
            </p:cNvCxnSpPr>
            <p:nvPr/>
          </p:nvCxnSpPr>
          <p:spPr>
            <a:xfrm flipV="1">
              <a:off x="2802385" y="5548413"/>
              <a:ext cx="835982" cy="46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  <a:stCxn id="28" idx="3"/>
            </p:cNvCxnSpPr>
            <p:nvPr/>
          </p:nvCxnSpPr>
          <p:spPr>
            <a:xfrm flipV="1">
              <a:off x="3472649" y="5562121"/>
              <a:ext cx="2394751" cy="75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56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50183" y="109293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合理的设计：拆分！</a:t>
            </a:r>
            <a:endParaRPr lang="zh-CN" altLang="en-US" sz="32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00489"/>
              </p:ext>
            </p:extLst>
          </p:nvPr>
        </p:nvGraphicFramePr>
        <p:xfrm>
          <a:off x="842235" y="1803309"/>
          <a:ext cx="6311599" cy="129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22">
                  <a:extLst>
                    <a:ext uri="{9D8B030D-6E8A-4147-A177-3AD203B41FA5}">
                      <a16:colId xmlns:a16="http://schemas.microsoft.com/office/drawing/2014/main" val="4054768848"/>
                    </a:ext>
                  </a:extLst>
                </a:gridCol>
              </a:tblGrid>
              <a:tr h="430391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学院副院长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高键城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7217"/>
              </p:ext>
            </p:extLst>
          </p:nvPr>
        </p:nvGraphicFramePr>
        <p:xfrm>
          <a:off x="842235" y="3678778"/>
          <a:ext cx="3533313" cy="122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02449" y="532394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还还是有问题？！</a:t>
            </a:r>
            <a:endParaRPr lang="zh-CN" altLang="en-US" sz="28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第二范式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9134" y="2558601"/>
            <a:ext cx="5212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非主属性列间与主属性列</a:t>
            </a:r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没有传递函数依赖关系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55106" y="3590436"/>
            <a:ext cx="5077239" cy="1675941"/>
            <a:chOff x="1331650" y="4939403"/>
            <a:chExt cx="5077239" cy="1675941"/>
          </a:xfrm>
        </p:grpSpPr>
        <p:grpSp>
          <p:nvGrpSpPr>
            <p:cNvPr id="21" name="组合 20"/>
            <p:cNvGrpSpPr/>
            <p:nvPr/>
          </p:nvGrpSpPr>
          <p:grpSpPr>
            <a:xfrm>
              <a:off x="1331650" y="4939403"/>
              <a:ext cx="5077239" cy="609010"/>
              <a:chOff x="1331650" y="4939403"/>
              <a:chExt cx="5077239" cy="60901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68360" y="4939403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学院院长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968102" y="4944731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学院名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331650" y="4944731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姓名</a:t>
                </a:r>
              </a:p>
            </p:txBody>
          </p:sp>
          <p:cxnSp>
            <p:nvCxnSpPr>
              <p:cNvPr id="29" name="直接箭头连接符 28"/>
              <p:cNvCxnSpPr>
                <a:cxnSpLocks/>
                <a:stCxn id="27" idx="3"/>
                <a:endCxn id="26" idx="1"/>
              </p:cNvCxnSpPr>
              <p:nvPr/>
            </p:nvCxnSpPr>
            <p:spPr>
              <a:xfrm flipV="1">
                <a:off x="4308631" y="5241244"/>
                <a:ext cx="759729" cy="5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2132120" y="6011662"/>
              <a:ext cx="1340529" cy="603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学号</a:t>
              </a:r>
            </a:p>
          </p:txBody>
        </p:sp>
        <p:cxnSp>
          <p:nvCxnSpPr>
            <p:cNvPr id="23" name="直接箭头连接符 22"/>
            <p:cNvCxnSpPr>
              <a:cxnSpLocks/>
              <a:stCxn id="22" idx="0"/>
              <a:endCxn id="28" idx="2"/>
            </p:cNvCxnSpPr>
            <p:nvPr/>
          </p:nvCxnSpPr>
          <p:spPr>
            <a:xfrm flipH="1" flipV="1">
              <a:off x="2001915" y="5548413"/>
              <a:ext cx="800470" cy="46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cxnSpLocks/>
              <a:stCxn id="22" idx="0"/>
              <a:endCxn id="27" idx="2"/>
            </p:cNvCxnSpPr>
            <p:nvPr/>
          </p:nvCxnSpPr>
          <p:spPr>
            <a:xfrm flipV="1">
              <a:off x="2802385" y="5548413"/>
              <a:ext cx="835982" cy="463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cxnSpLocks/>
              <a:stCxn id="22" idx="3"/>
            </p:cNvCxnSpPr>
            <p:nvPr/>
          </p:nvCxnSpPr>
          <p:spPr>
            <a:xfrm flipV="1">
              <a:off x="3472649" y="5562121"/>
              <a:ext cx="2394751" cy="75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7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6" name="文本框 5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739444" y="1466666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再修改后的函数依赖关系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869134" y="2344852"/>
            <a:ext cx="5948128" cy="0"/>
          </a:xfrm>
          <a:prstGeom prst="line">
            <a:avLst/>
          </a:prstGeom>
          <a:ln>
            <a:solidFill>
              <a:srgbClr val="0099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38444" y="2515523"/>
            <a:ext cx="6510982" cy="3321727"/>
            <a:chOff x="938444" y="2515523"/>
            <a:chExt cx="6510982" cy="3321727"/>
          </a:xfrm>
        </p:grpSpPr>
        <p:grpSp>
          <p:nvGrpSpPr>
            <p:cNvPr id="25" name="组合 24"/>
            <p:cNvGrpSpPr/>
            <p:nvPr/>
          </p:nvGrpSpPr>
          <p:grpSpPr>
            <a:xfrm>
              <a:off x="938444" y="2515523"/>
              <a:ext cx="6510982" cy="3321727"/>
              <a:chOff x="976544" y="3293617"/>
              <a:chExt cx="6510982" cy="332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976544" y="3293617"/>
                <a:ext cx="6510982" cy="2254796"/>
                <a:chOff x="976544" y="3293617"/>
                <a:chExt cx="6510982" cy="2254796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976544" y="3293617"/>
                  <a:ext cx="3932807" cy="999624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331650" y="3515557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学号</a:t>
                  </a: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146996" y="4928381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学院院长</a:t>
                  </a: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968102" y="4944731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学院名</a:t>
                  </a: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331650" y="4944731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姓名</a:t>
                  </a: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93472" y="3510623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课程</a:t>
                  </a: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6146997" y="3487370"/>
                  <a:ext cx="1340529" cy="6036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分数</a:t>
                  </a:r>
                </a:p>
              </p:txBody>
            </p:sp>
            <p:cxnSp>
              <p:nvCxnSpPr>
                <p:cNvPr id="42" name="直接箭头连接符 41"/>
                <p:cNvCxnSpPr>
                  <a:cxnSpLocks/>
                  <a:stCxn id="32" idx="3"/>
                  <a:endCxn id="41" idx="1"/>
                </p:cNvCxnSpPr>
                <p:nvPr/>
              </p:nvCxnSpPr>
              <p:spPr>
                <a:xfrm flipV="1">
                  <a:off x="4909351" y="3789211"/>
                  <a:ext cx="1237646" cy="4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矩形 27"/>
              <p:cNvSpPr/>
              <p:nvPr/>
            </p:nvSpPr>
            <p:spPr>
              <a:xfrm>
                <a:off x="2132120" y="6011662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学号</a:t>
                </a:r>
              </a:p>
            </p:txBody>
          </p:sp>
          <p:cxnSp>
            <p:nvCxnSpPr>
              <p:cNvPr id="29" name="直接箭头连接符 28"/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2001915" y="5548413"/>
                <a:ext cx="800470" cy="463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cxnSpLocks/>
                <a:stCxn id="28" idx="0"/>
                <a:endCxn id="37" idx="2"/>
              </p:cNvCxnSpPr>
              <p:nvPr/>
            </p:nvCxnSpPr>
            <p:spPr>
              <a:xfrm flipV="1">
                <a:off x="2802385" y="5548413"/>
                <a:ext cx="835982" cy="463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6108896" y="4753969"/>
              <a:ext cx="1340529" cy="1083281"/>
              <a:chOff x="6108896" y="4753969"/>
              <a:chExt cx="1340529" cy="1083281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108896" y="5233568"/>
                <a:ext cx="1340529" cy="6036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学院名</a:t>
                </a:r>
              </a:p>
            </p:txBody>
          </p:sp>
          <p:cxnSp>
            <p:nvCxnSpPr>
              <p:cNvPr id="11" name="直接箭头连接符 10"/>
              <p:cNvCxnSpPr>
                <a:cxnSpLocks/>
                <a:stCxn id="33" idx="0"/>
                <a:endCxn id="35" idx="2"/>
              </p:cNvCxnSpPr>
              <p:nvPr/>
            </p:nvCxnSpPr>
            <p:spPr>
              <a:xfrm flipV="1">
                <a:off x="6779161" y="4753969"/>
                <a:ext cx="0" cy="479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13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0183" y="174599"/>
            <a:ext cx="3515646" cy="584775"/>
            <a:chOff x="350183" y="174599"/>
            <a:chExt cx="3515646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350183" y="174599"/>
              <a:ext cx="1487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8802" y="304044"/>
              <a:ext cx="203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三大范式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56372" y="211712"/>
              <a:ext cx="0" cy="4924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50183" y="10929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再拆分后的表</a:t>
            </a:r>
            <a:endParaRPr lang="zh-CN" altLang="en-US" sz="32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24212"/>
              </p:ext>
            </p:extLst>
          </p:nvPr>
        </p:nvGraphicFramePr>
        <p:xfrm>
          <a:off x="842235" y="1803309"/>
          <a:ext cx="4324569" cy="129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391"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高键城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0767"/>
              </p:ext>
            </p:extLst>
          </p:nvPr>
        </p:nvGraphicFramePr>
        <p:xfrm>
          <a:off x="842235" y="3678778"/>
          <a:ext cx="3533313" cy="122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3116004859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8"/>
          <p:cNvSpPr txBox="1"/>
          <p:nvPr/>
        </p:nvSpPr>
        <p:spPr>
          <a:xfrm>
            <a:off x="7240620" y="6135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第三范式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7528359" y="650579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0023"/>
              </p:ext>
            </p:extLst>
          </p:nvPr>
        </p:nvGraphicFramePr>
        <p:xfrm>
          <a:off x="5842860" y="1803309"/>
          <a:ext cx="2942552" cy="129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22">
                  <a:extLst>
                    <a:ext uri="{9D8B030D-6E8A-4147-A177-3AD203B41FA5}">
                      <a16:colId xmlns:a16="http://schemas.microsoft.com/office/drawing/2014/main" val="248978945"/>
                    </a:ext>
                  </a:extLst>
                </a:gridCol>
                <a:gridCol w="1330330">
                  <a:extLst>
                    <a:ext uri="{9D8B030D-6E8A-4147-A177-3AD203B41FA5}">
                      <a16:colId xmlns:a16="http://schemas.microsoft.com/office/drawing/2014/main" val="1858116202"/>
                    </a:ext>
                  </a:extLst>
                </a:gridCol>
              </a:tblGrid>
              <a:tr h="430391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学院副院长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70564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6890"/>
                  </a:ext>
                </a:extLst>
              </a:tr>
              <a:tr h="430391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1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0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0183" y="165546"/>
            <a:ext cx="256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演变史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DB72FFDB-2A34-4EFF-93A0-03035E667609}"/>
              </a:ext>
            </a:extLst>
          </p:cNvPr>
          <p:cNvSpPr txBox="1"/>
          <p:nvPr/>
        </p:nvSpPr>
        <p:spPr>
          <a:xfrm>
            <a:off x="501510" y="1183995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600" b="0" dirty="0"/>
              <a:t>1996</a:t>
            </a:r>
            <a:r>
              <a:rPr lang="zh-CN" altLang="en-US" sz="1600" b="0" dirty="0"/>
              <a:t>年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月</a:t>
            </a:r>
            <a:endParaRPr lang="en-US" altLang="zh-CN" sz="1600" b="0" dirty="0"/>
          </a:p>
          <a:p>
            <a:r>
              <a:rPr lang="en-US" altLang="zh-CN" sz="1800" b="0" dirty="0"/>
              <a:t>JDK-1.0</a:t>
            </a:r>
            <a:endParaRPr lang="zh-CN" altLang="en-US" sz="1800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DFC0384-8EF3-4BC8-B576-26A7CA658AF7}"/>
              </a:ext>
            </a:extLst>
          </p:cNvPr>
          <p:cNvSpPr txBox="1"/>
          <p:nvPr/>
        </p:nvSpPr>
        <p:spPr>
          <a:xfrm>
            <a:off x="5267256" y="4483127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/>
              <a:t>2014-03-18</a:t>
            </a:r>
          </a:p>
          <a:p>
            <a:r>
              <a:rPr lang="en-US" altLang="zh-CN" sz="1800" b="0" dirty="0"/>
              <a:t>JDK-1.8</a:t>
            </a:r>
            <a:endParaRPr lang="zh-CN" altLang="en-US" sz="1800" dirty="0"/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C21F7B60-402F-4791-AAAE-422A82DE4C75}"/>
              </a:ext>
            </a:extLst>
          </p:cNvPr>
          <p:cNvSpPr txBox="1"/>
          <p:nvPr/>
        </p:nvSpPr>
        <p:spPr>
          <a:xfrm>
            <a:off x="2890090" y="4469652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dirty="0"/>
              <a:t> </a:t>
            </a:r>
            <a:r>
              <a:rPr lang="en-US" altLang="zh-CN" sz="2000" b="0" dirty="0"/>
              <a:t>2011-07-28</a:t>
            </a:r>
          </a:p>
          <a:p>
            <a:r>
              <a:rPr lang="en-US" altLang="zh-CN" sz="2000" b="0" dirty="0"/>
              <a:t>JDK-1.7</a:t>
            </a:r>
            <a:endParaRPr lang="zh-CN" altLang="en-US" sz="2000" b="0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E62553FF-7F3A-49B3-8239-F96B245BB782}"/>
              </a:ext>
            </a:extLst>
          </p:cNvPr>
          <p:cNvSpPr txBox="1"/>
          <p:nvPr/>
        </p:nvSpPr>
        <p:spPr>
          <a:xfrm>
            <a:off x="2858715" y="2897150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2004-02-06</a:t>
            </a:r>
          </a:p>
          <a:p>
            <a:r>
              <a:rPr lang="en-US" altLang="zh-CN" sz="1600" b="0" dirty="0"/>
              <a:t>JDK-1.4</a:t>
            </a:r>
            <a:endParaRPr lang="zh-CN" altLang="en-US" sz="1600" dirty="0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1CE754A5-5AC5-469D-BB12-7868DD881FB9}"/>
              </a:ext>
            </a:extLst>
          </p:cNvPr>
          <p:cNvSpPr txBox="1"/>
          <p:nvPr/>
        </p:nvSpPr>
        <p:spPr>
          <a:xfrm>
            <a:off x="507439" y="4483128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2006-12-11</a:t>
            </a:r>
          </a:p>
          <a:p>
            <a:r>
              <a:rPr lang="en-US" altLang="zh-CN" sz="2000" b="0" dirty="0"/>
              <a:t>JDK-1.6</a:t>
            </a:r>
            <a:endParaRPr lang="zh-CN" altLang="en-US" sz="2000" b="0" dirty="0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A56EB2E2-9849-4FAB-B204-082E6E8DFF63}"/>
              </a:ext>
            </a:extLst>
          </p:cNvPr>
          <p:cNvSpPr txBox="1"/>
          <p:nvPr/>
        </p:nvSpPr>
        <p:spPr>
          <a:xfrm>
            <a:off x="497803" y="2879266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2004-09-30</a:t>
            </a:r>
          </a:p>
          <a:p>
            <a:r>
              <a:rPr lang="en-US" altLang="zh-CN" sz="2000" b="0" dirty="0"/>
              <a:t>JDK-1.5</a:t>
            </a:r>
            <a:endParaRPr lang="zh-CN" altLang="en-US" sz="2000" b="0" dirty="0"/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5156742E-0905-45F2-908B-235B5B2CA838}"/>
              </a:ext>
            </a:extLst>
          </p:cNvPr>
          <p:cNvSpPr txBox="1"/>
          <p:nvPr/>
        </p:nvSpPr>
        <p:spPr>
          <a:xfrm>
            <a:off x="5267256" y="2897150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2000-05-08</a:t>
            </a:r>
          </a:p>
          <a:p>
            <a:r>
              <a:rPr lang="en-US" altLang="zh-CN" sz="1600" b="0" dirty="0"/>
              <a:t>JDK-1.3</a:t>
            </a:r>
            <a:endParaRPr lang="zh-CN" altLang="en-US" sz="1600" dirty="0"/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A5F23C52-7246-44D9-B5C3-842C7210FD60}"/>
              </a:ext>
            </a:extLst>
          </p:cNvPr>
          <p:cNvSpPr txBox="1"/>
          <p:nvPr/>
        </p:nvSpPr>
        <p:spPr>
          <a:xfrm>
            <a:off x="5267256" y="1186401"/>
            <a:ext cx="1802420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1998-12-08</a:t>
            </a:r>
          </a:p>
          <a:p>
            <a:r>
              <a:rPr lang="en-US" altLang="zh-CN" sz="1600" b="0" dirty="0"/>
              <a:t>JDK-1.2</a:t>
            </a:r>
            <a:endParaRPr lang="zh-CN" altLang="en-US" sz="1600" dirty="0"/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773EE6F8-E19E-43E1-A9DA-5DBCCA9D64CD}"/>
              </a:ext>
            </a:extLst>
          </p:cNvPr>
          <p:cNvSpPr txBox="1"/>
          <p:nvPr/>
        </p:nvSpPr>
        <p:spPr>
          <a:xfrm>
            <a:off x="2858715" y="1183995"/>
            <a:ext cx="1802420" cy="886852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b="0" dirty="0"/>
              <a:t>1997-02-19</a:t>
            </a:r>
          </a:p>
          <a:p>
            <a:r>
              <a:rPr lang="en-US" altLang="zh-CN" sz="1600" b="0" dirty="0"/>
              <a:t>JDK-1.1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D62ED8-BD9F-40FD-95D0-C3F995F0A3F9}"/>
              </a:ext>
            </a:extLst>
          </p:cNvPr>
          <p:cNvSpPr txBox="1"/>
          <p:nvPr/>
        </p:nvSpPr>
        <p:spPr>
          <a:xfrm>
            <a:off x="2813378" y="2177770"/>
            <a:ext cx="1955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、内部类、反射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5F0AA0-CDE9-4378-9EBA-E2B747C81406}"/>
              </a:ext>
            </a:extLst>
          </p:cNvPr>
          <p:cNvSpPr txBox="1"/>
          <p:nvPr/>
        </p:nvSpPr>
        <p:spPr>
          <a:xfrm>
            <a:off x="5267256" y="2186572"/>
            <a:ext cx="180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集合框架、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36461C-A72E-46C6-9BF3-07DBAE073182}"/>
              </a:ext>
            </a:extLst>
          </p:cNvPr>
          <p:cNvSpPr txBox="1"/>
          <p:nvPr/>
        </p:nvSpPr>
        <p:spPr>
          <a:xfrm>
            <a:off x="5267256" y="3774138"/>
            <a:ext cx="180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的各个方面都做了大量优化和增强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3AA78F-A877-48E0-93FF-D39F699FB4FE}"/>
              </a:ext>
            </a:extLst>
          </p:cNvPr>
          <p:cNvSpPr txBox="1"/>
          <p:nvPr/>
        </p:nvSpPr>
        <p:spPr>
          <a:xfrm>
            <a:off x="2746142" y="3723859"/>
            <a:ext cx="20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JDBC3.0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、正则表达式、引入断言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696BF2-B80F-4B26-B65B-AE3DD298B1A6}"/>
              </a:ext>
            </a:extLst>
          </p:cNvPr>
          <p:cNvSpPr txBox="1"/>
          <p:nvPr/>
        </p:nvSpPr>
        <p:spPr>
          <a:xfrm>
            <a:off x="501509" y="3810660"/>
            <a:ext cx="20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泛型、自动装拆箱、增强循环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4A41B9-1B7D-4E5F-AC69-0FE16E83BFDC}"/>
              </a:ext>
            </a:extLst>
          </p:cNvPr>
          <p:cNvSpPr txBox="1"/>
          <p:nvPr/>
        </p:nvSpPr>
        <p:spPr>
          <a:xfrm>
            <a:off x="357562" y="5374191"/>
            <a:ext cx="20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泛型、自动装拆箱、增强循环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861F43-E0A9-41A0-9B18-FCB8D4B6DAF8}"/>
              </a:ext>
            </a:extLst>
          </p:cNvPr>
          <p:cNvSpPr txBox="1"/>
          <p:nvPr/>
        </p:nvSpPr>
        <p:spPr>
          <a:xfrm>
            <a:off x="2812409" y="5374191"/>
            <a:ext cx="209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NIO.2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开发包、支持动态语言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499F41-385C-4477-956E-661F805D2DCA}"/>
              </a:ext>
            </a:extLst>
          </p:cNvPr>
          <p:cNvSpPr txBox="1"/>
          <p:nvPr/>
        </p:nvSpPr>
        <p:spPr>
          <a:xfrm>
            <a:off x="5154706" y="5419266"/>
            <a:ext cx="220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，对垃圾回收的性能也进行了改进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7FC7DA3-3B7A-49DD-8635-5215672DCA32}"/>
              </a:ext>
            </a:extLst>
          </p:cNvPr>
          <p:cNvSpPr/>
          <p:nvPr/>
        </p:nvSpPr>
        <p:spPr>
          <a:xfrm>
            <a:off x="2349779" y="1409560"/>
            <a:ext cx="508479" cy="410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1ED39960-75DE-4C2C-9CD3-307A0797A518}"/>
              </a:ext>
            </a:extLst>
          </p:cNvPr>
          <p:cNvSpPr/>
          <p:nvPr/>
        </p:nvSpPr>
        <p:spPr>
          <a:xfrm>
            <a:off x="4729896" y="4727077"/>
            <a:ext cx="508479" cy="410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32BDB214-6A05-4A0E-9503-2A9479CC2625}"/>
              </a:ext>
            </a:extLst>
          </p:cNvPr>
          <p:cNvSpPr/>
          <p:nvPr/>
        </p:nvSpPr>
        <p:spPr>
          <a:xfrm>
            <a:off x="2342992" y="4759722"/>
            <a:ext cx="508479" cy="410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0F309270-59F2-4DA7-BF7D-5FCBAA95F88D}"/>
              </a:ext>
            </a:extLst>
          </p:cNvPr>
          <p:cNvSpPr/>
          <p:nvPr/>
        </p:nvSpPr>
        <p:spPr>
          <a:xfrm>
            <a:off x="4714872" y="1460295"/>
            <a:ext cx="508479" cy="410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E21327E-DCBB-484E-A69E-D51D29C456BF}"/>
              </a:ext>
            </a:extLst>
          </p:cNvPr>
          <p:cNvSpPr/>
          <p:nvPr/>
        </p:nvSpPr>
        <p:spPr>
          <a:xfrm>
            <a:off x="6007475" y="2498265"/>
            <a:ext cx="321981" cy="36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860FCBED-5CC5-4CD0-B5AA-165F4EF20649}"/>
              </a:ext>
            </a:extLst>
          </p:cNvPr>
          <p:cNvSpPr/>
          <p:nvPr/>
        </p:nvSpPr>
        <p:spPr>
          <a:xfrm>
            <a:off x="4672631" y="3103528"/>
            <a:ext cx="537360" cy="410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左 38">
            <a:extLst>
              <a:ext uri="{FF2B5EF4-FFF2-40B4-BE49-F238E27FC236}">
                <a16:creationId xmlns:a16="http://schemas.microsoft.com/office/drawing/2014/main" id="{D667D287-FF55-4F60-850B-AB0EF2347DA0}"/>
              </a:ext>
            </a:extLst>
          </p:cNvPr>
          <p:cNvSpPr/>
          <p:nvPr/>
        </p:nvSpPr>
        <p:spPr>
          <a:xfrm>
            <a:off x="2323145" y="3111158"/>
            <a:ext cx="478305" cy="410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92C63BE6-31B4-48E2-B4A8-CEF75A930DB7}"/>
              </a:ext>
            </a:extLst>
          </p:cNvPr>
          <p:cNvSpPr/>
          <p:nvPr/>
        </p:nvSpPr>
        <p:spPr>
          <a:xfrm>
            <a:off x="1216095" y="4072270"/>
            <a:ext cx="321981" cy="36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6" grpId="0" animBg="1"/>
      <p:bldP spid="36" grpId="0" animBg="1"/>
      <p:bldP spid="37" grpId="0" animBg="1"/>
      <p:bldP spid="38" grpId="0" animBg="1"/>
      <p:bldP spid="7" grpId="0" animBg="1"/>
      <p:bldP spid="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45673"/>
            <a:ext cx="9144000" cy="3029527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05017" y="2844937"/>
            <a:ext cx="287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End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607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45673"/>
            <a:ext cx="9144000" cy="3029527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8400" y="2844937"/>
            <a:ext cx="700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咦，好像忘记布置作业了</a:t>
            </a:r>
          </a:p>
        </p:txBody>
      </p:sp>
    </p:spTree>
    <p:extLst>
      <p:ext uri="{BB962C8B-B14F-4D97-AF65-F5344CB8AC3E}">
        <p14:creationId xmlns:p14="http://schemas.microsoft.com/office/powerpoint/2010/main" val="22645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2483316" y="3012795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面向对象的三大特性？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7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252459" y="1139107"/>
            <a:ext cx="1227277" cy="725552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封装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593A82-CBD9-4B11-974C-F6D43A18F440}"/>
              </a:ext>
            </a:extLst>
          </p:cNvPr>
          <p:cNvSpPr txBox="1"/>
          <p:nvPr/>
        </p:nvSpPr>
        <p:spPr>
          <a:xfrm>
            <a:off x="2106706" y="1178717"/>
            <a:ext cx="653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封装（英语：</a:t>
            </a:r>
            <a:r>
              <a:rPr lang="en-US" altLang="zh-CN" dirty="0"/>
              <a:t>Encapsulation</a:t>
            </a:r>
            <a:r>
              <a:rPr lang="zh-CN" altLang="en-US" dirty="0"/>
              <a:t>）是指一种将抽象性函式接口的实现细节部份包装、隐藏起来的方法。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21C06401-135A-4406-A790-17DBF518997D}"/>
              </a:ext>
            </a:extLst>
          </p:cNvPr>
          <p:cNvSpPr txBox="1"/>
          <p:nvPr/>
        </p:nvSpPr>
        <p:spPr>
          <a:xfrm>
            <a:off x="287990" y="2878554"/>
            <a:ext cx="1227277" cy="725552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继承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F135E0-3F9F-4575-B1CD-4D3F7A78C7C6}"/>
              </a:ext>
            </a:extLst>
          </p:cNvPr>
          <p:cNvSpPr/>
          <p:nvPr/>
        </p:nvSpPr>
        <p:spPr>
          <a:xfrm>
            <a:off x="2106707" y="2551837"/>
            <a:ext cx="6532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继承是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面向对象编程技术的一块基石，因为它允许创建分等级层次的类。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继承就是子类继承父类的特征和行为，使得子类对象（实例）具有父类的实例域和方法，或子类从父类继承方法，使得子类具有父类相同的行为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6F109A13-BC10-4D53-AC5A-F4B52B993B57}"/>
              </a:ext>
            </a:extLst>
          </p:cNvPr>
          <p:cNvSpPr txBox="1"/>
          <p:nvPr/>
        </p:nvSpPr>
        <p:spPr>
          <a:xfrm>
            <a:off x="287989" y="4618001"/>
            <a:ext cx="1227277" cy="725552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多态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9A741-6046-4534-B228-F34FDD6904FA}"/>
              </a:ext>
            </a:extLst>
          </p:cNvPr>
          <p:cNvSpPr/>
          <p:nvPr/>
        </p:nvSpPr>
        <p:spPr>
          <a:xfrm>
            <a:off x="2106706" y="4671213"/>
            <a:ext cx="6532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多态是同一个行为具有多个不同表现形式或形态的能力。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多态就是同一个接口，使用不同的实例而执行不同操作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177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2483316" y="3012795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什么是数据库？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definition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3075" y="2139518"/>
            <a:ext cx="69778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数据库指的是以一定方式储存在一起、能为多个用户共享、具有尽可能小的冗余度、与应用程序彼此独立的数据集合。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2800" dirty="0">
                <a:latin typeface="+mj-ea"/>
                <a:ea typeface="+mj-ea"/>
              </a:rPr>
              <a:t>——</a:t>
            </a:r>
            <a:r>
              <a:rPr lang="zh-CN" altLang="en-US" sz="2800" dirty="0">
                <a:latin typeface="+mj-ea"/>
                <a:ea typeface="+mj-ea"/>
              </a:rPr>
              <a:t>维基百科</a:t>
            </a:r>
          </a:p>
        </p:txBody>
      </p:sp>
    </p:spTree>
    <p:extLst>
      <p:ext uri="{BB962C8B-B14F-4D97-AF65-F5344CB8AC3E}">
        <p14:creationId xmlns:p14="http://schemas.microsoft.com/office/powerpoint/2010/main" val="26561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8965"/>
            <a:ext cx="9144000" cy="788895"/>
          </a:xfrm>
          <a:prstGeom prst="roundRect">
            <a:avLst>
              <a:gd name="adj" fmla="val 0"/>
            </a:avLst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50183" y="165546"/>
            <a:ext cx="3065929" cy="584775"/>
            <a:chOff x="654424" y="708211"/>
            <a:chExt cx="3065929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54424" y="708211"/>
              <a:ext cx="11295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04683" y="892876"/>
              <a:ext cx="2115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question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16"/>
          <p:cNvSpPr txBox="1"/>
          <p:nvPr/>
        </p:nvSpPr>
        <p:spPr>
          <a:xfrm>
            <a:off x="2483316" y="3012795"/>
            <a:ext cx="4211637" cy="841375"/>
          </a:xfrm>
          <a:prstGeom prst="roundRect">
            <a:avLst>
              <a:gd name="adj" fmla="val 8176"/>
            </a:avLst>
          </a:prstGeom>
          <a:solidFill>
            <a:srgbClr val="0099CC"/>
          </a:solidFill>
          <a:ln w="19050"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听不懂？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01509" y="6069106"/>
            <a:ext cx="8175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69676" y="61591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看看要讲啥？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56920" y="6437321"/>
            <a:ext cx="1207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say</a:t>
            </a:r>
            <a:endParaRPr lang="zh-CN" altLang="en-US" sz="1400" dirty="0">
              <a:solidFill>
                <a:srgbClr val="0099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6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直到我看到了这个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596" y="1825625"/>
            <a:ext cx="7508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2596</TotalTime>
  <Words>1451</Words>
  <Application>Microsoft Office PowerPoint</Application>
  <PresentationFormat>全屏显示(4:3)</PresentationFormat>
  <Paragraphs>360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Wingdings</vt:lpstr>
      <vt:lpstr>微软雅黑</vt:lpstr>
      <vt:lpstr>Arial</vt:lpstr>
      <vt:lpstr>Arial Unicode MS</vt:lpstr>
      <vt:lpstr>Helvetica Neue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直到我看到了这个……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陈少波</dc:creator>
  <cp:lastModifiedBy>Administrator</cp:lastModifiedBy>
  <cp:revision>159</cp:revision>
  <dcterms:created xsi:type="dcterms:W3CDTF">2015-08-05T03:14:06Z</dcterms:created>
  <dcterms:modified xsi:type="dcterms:W3CDTF">2018-04-20T10:15:37Z</dcterms:modified>
</cp:coreProperties>
</file>