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8" r:id="rId3"/>
    <p:sldId id="298" r:id="rId4"/>
    <p:sldId id="309" r:id="rId5"/>
    <p:sldId id="284" r:id="rId6"/>
    <p:sldId id="285" r:id="rId7"/>
    <p:sldId id="286" r:id="rId8"/>
    <p:sldId id="289" r:id="rId9"/>
    <p:sldId id="292" r:id="rId10"/>
    <p:sldId id="293" r:id="rId11"/>
    <p:sldId id="294" r:id="rId12"/>
    <p:sldId id="296" r:id="rId13"/>
    <p:sldId id="297" r:id="rId14"/>
    <p:sldId id="302" r:id="rId15"/>
    <p:sldId id="290" r:id="rId16"/>
    <p:sldId id="291" r:id="rId17"/>
    <p:sldId id="306" r:id="rId18"/>
    <p:sldId id="310" r:id="rId19"/>
    <p:sldId id="303" r:id="rId20"/>
    <p:sldId id="308" r:id="rId21"/>
    <p:sldId id="307" r:id="rId22"/>
    <p:sldId id="304" r:id="rId23"/>
    <p:sldId id="30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EBB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0C35-9ABB-4B5E-9C55-7BCB291DDC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11A1-FBD1-4777-97C5-41E6FA248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6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4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4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5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6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6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 userDrawn="1"/>
        </p:nvSpPr>
        <p:spPr>
          <a:xfrm>
            <a:off x="2925854" y="266700"/>
            <a:ext cx="6365938" cy="63659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9ACC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" name="椭圆 21"/>
          <p:cNvSpPr/>
          <p:nvPr userDrawn="1"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8845562" y="1553335"/>
            <a:ext cx="1896334" cy="189633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1400" y="3909559"/>
            <a:ext cx="4953001" cy="44843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81400" y="2370018"/>
            <a:ext cx="4953001" cy="1501442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73063" y="475916"/>
            <a:ext cx="11526837" cy="59769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56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200" y="2602800"/>
            <a:ext cx="4114800" cy="20700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60000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914400" indent="0" algn="l">
              <a:lnSpc>
                <a:spcPct val="100000"/>
              </a:lnSpc>
              <a:buNone/>
              <a:defRPr/>
            </a:lvl3pPr>
            <a:lvl4pPr marL="1371600" indent="0" algn="l">
              <a:lnSpc>
                <a:spcPct val="100000"/>
              </a:lnSpc>
              <a:buNone/>
              <a:defRPr/>
            </a:lvl4pPr>
            <a:lvl5pPr marL="1828800" indent="0" algn="l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2997" y="2889251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2997" y="4044724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任意多边形 8"/>
          <p:cNvSpPr/>
          <p:nvPr userDrawn="1">
            <p:custDataLst>
              <p:tags r:id="rId1"/>
            </p:custDataLst>
          </p:nvPr>
        </p:nvSpPr>
        <p:spPr>
          <a:xfrm>
            <a:off x="4983956" y="1473201"/>
            <a:ext cx="2224088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zh-CN" sz="3400" kern="0" spc="400" dirty="0">
                <a:solidFill>
                  <a:schemeClr val="bg1"/>
                </a:solidFill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Chapter</a:t>
            </a:r>
            <a:r>
              <a:rPr lang="zh-CN" altLang="en-US" sz="3400" kern="0" spc="400" dirty="0">
                <a:solidFill>
                  <a:schemeClr val="bg1"/>
                </a:solidFill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0000" y="2664000"/>
            <a:ext cx="4114800" cy="2070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536575" indent="0">
              <a:buFont typeface="Arial" pitchFamily="34" charset="0"/>
              <a:buNone/>
              <a:defRPr/>
            </a:lvl2pPr>
            <a:lvl3pPr marL="914400" indent="0">
              <a:buFont typeface="Arial" pitchFamily="34" charset="0"/>
              <a:buNone/>
              <a:defRPr/>
            </a:lvl3pPr>
            <a:lvl4pPr marL="1371600" indent="0">
              <a:buFont typeface="Arial" pitchFamily="34" charset="0"/>
              <a:buNone/>
              <a:defRPr/>
            </a:lvl4pPr>
            <a:lvl5pPr marL="1828800" indent="0">
              <a:buFont typeface="Arial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1600" y="2664000"/>
            <a:ext cx="4114800" cy="2070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536575" indent="0">
              <a:buFont typeface="Arial" pitchFamily="34" charset="0"/>
              <a:buNone/>
              <a:defRPr/>
            </a:lvl2pPr>
            <a:lvl3pPr marL="914400" indent="0">
              <a:buFont typeface="Arial" pitchFamily="34" charset="0"/>
              <a:buNone/>
              <a:defRPr/>
            </a:lvl3pPr>
            <a:lvl4pPr marL="1371600" indent="0">
              <a:buFont typeface="Arial" pitchFamily="34" charset="0"/>
              <a:buNone/>
              <a:defRPr/>
            </a:lvl4pPr>
            <a:lvl5pPr marL="1828800" indent="0">
              <a:buFont typeface="Arial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4097075" y="1470860"/>
            <a:ext cx="3916280" cy="3916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9170828" y="3429001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2328217" y="1444380"/>
            <a:ext cx="1171996" cy="117199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48000" y="2894400"/>
            <a:ext cx="3618000" cy="1108800"/>
          </a:xfrm>
        </p:spPr>
        <p:txBody>
          <a:bodyPr lIns="90000" tIns="46800" rIns="90000" bIns="4680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98800"/>
            <a:ext cx="8748000" cy="648000"/>
          </a:xfrm>
        </p:spPr>
        <p:txBody>
          <a:bodyPr anchor="t" anchorCtr="0"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8800" y="2494800"/>
            <a:ext cx="8172000" cy="389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2000" y="961200"/>
            <a:ext cx="8762400" cy="1332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0220" y="532550"/>
            <a:ext cx="155297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6367" y="532550"/>
            <a:ext cx="9473918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75210"/>
            <a:ext cx="10515599" cy="499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482546" y="3871460"/>
            <a:ext cx="4953001" cy="448432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主讲人：</a:t>
            </a:r>
            <a:r>
              <a:rPr lang="zh-CN" altLang="en-US" sz="3200" dirty="0"/>
              <a:t>伍欣怡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前端三剑客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1856" y="1874573"/>
            <a:ext cx="728878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3200" dirty="0" smtClean="0"/>
              <a:t>可</a:t>
            </a:r>
            <a:r>
              <a:rPr lang="zh-CN" altLang="en-US" sz="3200" dirty="0"/>
              <a:t>扩展性标记语言</a:t>
            </a:r>
          </a:p>
          <a:p>
            <a:pPr fontAlgn="base"/>
            <a:r>
              <a:rPr lang="en-US" altLang="zh-CN" sz="3200" dirty="0" smtClean="0"/>
              <a:t>(EXtensible </a:t>
            </a:r>
            <a:r>
              <a:rPr lang="en-US" altLang="zh-CN" sz="3200" dirty="0"/>
              <a:t>Markup </a:t>
            </a:r>
            <a:r>
              <a:rPr lang="en-US" altLang="zh-CN" sz="3200" dirty="0" smtClean="0"/>
              <a:t>Language)</a:t>
            </a:r>
          </a:p>
          <a:p>
            <a:pPr fontAlgn="base"/>
            <a:endParaRPr lang="en-US" altLang="zh-CN" sz="3200" dirty="0"/>
          </a:p>
          <a:p>
            <a:pPr fontAlgn="base"/>
            <a:r>
              <a:rPr lang="zh-CN" altLang="en-US" sz="3200" dirty="0"/>
              <a:t>浏览器也支持</a:t>
            </a:r>
            <a:r>
              <a:rPr lang="en-US" altLang="zh-CN" sz="3200" dirty="0"/>
              <a:t>XML</a:t>
            </a:r>
            <a:r>
              <a:rPr lang="zh-CN" altLang="en-US" sz="3200" dirty="0"/>
              <a:t>文档的解析，用分级缩进的方式显示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fontAlgn="base"/>
            <a:endParaRPr lang="en-US" altLang="zh-CN" sz="3200" dirty="0"/>
          </a:p>
          <a:p>
            <a:pPr fontAlgn="base"/>
            <a:r>
              <a:rPr lang="en-US" altLang="zh-CN" sz="3200" dirty="0"/>
              <a:t>XML</a:t>
            </a:r>
            <a:r>
              <a:rPr lang="zh-CN" altLang="en-US" sz="3200" dirty="0"/>
              <a:t>设计用来传送及携带数据信息，不用来表现或展示</a:t>
            </a:r>
            <a:r>
              <a:rPr lang="zh-CN" altLang="en-US" sz="3200" dirty="0" smtClean="0"/>
              <a:t>数据。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548357" y="691634"/>
            <a:ext cx="13756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XML</a:t>
            </a:r>
            <a:endParaRPr lang="en-US" altLang="zh-CN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fontAlgn="base"/>
            <a:endParaRPr lang="en-US" altLang="zh-CN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85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5903" y="2354084"/>
            <a:ext cx="72887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3200" dirty="0"/>
              <a:t>XHTML</a:t>
            </a:r>
            <a:r>
              <a:rPr lang="zh-CN" altLang="en-US" sz="3200" dirty="0"/>
              <a:t>元素必须被正确地嵌套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fontAlgn="base"/>
            <a:endParaRPr lang="zh-CN" altLang="en-US" sz="3200" dirty="0"/>
          </a:p>
          <a:p>
            <a:pPr fontAlgn="base"/>
            <a:r>
              <a:rPr lang="en-US" altLang="zh-CN" sz="3200" dirty="0"/>
              <a:t>XHTML</a:t>
            </a:r>
            <a:r>
              <a:rPr lang="zh-CN" altLang="en-US" sz="3200" dirty="0"/>
              <a:t>元素必须被关闭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fontAlgn="base"/>
            <a:endParaRPr lang="zh-CN" altLang="en-US" sz="3200" dirty="0"/>
          </a:p>
          <a:p>
            <a:pPr fontAlgn="base"/>
            <a:r>
              <a:rPr lang="zh-CN" altLang="en-US" sz="3200" dirty="0"/>
              <a:t>标签名必须用小写字母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fontAlgn="base"/>
            <a:endParaRPr lang="zh-CN" altLang="en-US" sz="3200" dirty="0"/>
          </a:p>
          <a:p>
            <a:pPr fontAlgn="base"/>
            <a:r>
              <a:rPr lang="en-US" altLang="zh-CN" sz="3200" dirty="0"/>
              <a:t>XHTML</a:t>
            </a:r>
            <a:r>
              <a:rPr lang="zh-CN" altLang="en-US" sz="3200" dirty="0"/>
              <a:t>文档必须拥有根元素。</a:t>
            </a:r>
          </a:p>
        </p:txBody>
      </p:sp>
      <p:sp>
        <p:nvSpPr>
          <p:cNvPr id="3" name="矩形 2"/>
          <p:cNvSpPr/>
          <p:nvPr/>
        </p:nvSpPr>
        <p:spPr>
          <a:xfrm>
            <a:off x="3538880" y="907534"/>
            <a:ext cx="506523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XHTML </a:t>
            </a:r>
            <a:r>
              <a:rPr lang="en-US" altLang="zh-CN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altLang="zh-CN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HTML</a:t>
            </a:r>
            <a:endParaRPr lang="en-US" altLang="zh-CN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fontAlgn="base"/>
            <a:endParaRPr lang="en-US" altLang="zh-CN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83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6680" y="1681988"/>
            <a:ext cx="93119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3200" dirty="0" smtClean="0"/>
              <a:t>        HTML5</a:t>
            </a:r>
            <a:r>
              <a:rPr lang="zh-CN" altLang="en-US" sz="3200" dirty="0"/>
              <a:t>是用于取代</a:t>
            </a:r>
            <a:r>
              <a:rPr lang="en-US" altLang="zh-CN" sz="3200" dirty="0"/>
              <a:t>1999</a:t>
            </a:r>
            <a:r>
              <a:rPr lang="zh-CN" altLang="en-US" sz="3200" dirty="0"/>
              <a:t>年所制定的 </a:t>
            </a:r>
            <a:r>
              <a:rPr lang="en-US" altLang="zh-CN" sz="3200" dirty="0"/>
              <a:t>HTML 4.01 </a:t>
            </a:r>
            <a:r>
              <a:rPr lang="zh-CN" altLang="en-US" sz="3200" dirty="0"/>
              <a:t>和 </a:t>
            </a:r>
            <a:r>
              <a:rPr lang="en-US" altLang="zh-CN" sz="3200" dirty="0"/>
              <a:t>XHTML 1.0 </a:t>
            </a:r>
            <a:r>
              <a:rPr lang="zh-CN" altLang="en-US" sz="3200" dirty="0"/>
              <a:t>标准的 </a:t>
            </a:r>
            <a:r>
              <a:rPr lang="en-US" altLang="zh-CN" sz="3200" dirty="0"/>
              <a:t>HTML </a:t>
            </a:r>
            <a:r>
              <a:rPr lang="zh-CN" altLang="en-US" sz="3200" dirty="0"/>
              <a:t>标准版本，现在仍处于发展阶段，预计</a:t>
            </a:r>
            <a:r>
              <a:rPr lang="en-US" altLang="zh-CN" sz="3200" dirty="0"/>
              <a:t>2022</a:t>
            </a:r>
            <a:r>
              <a:rPr lang="zh-CN" altLang="en-US" sz="3200" dirty="0"/>
              <a:t>年完成。但大部分浏览器已经支持某些 </a:t>
            </a:r>
            <a:r>
              <a:rPr lang="en-US" altLang="zh-CN" sz="3200" dirty="0" smtClean="0"/>
              <a:t>HTML5</a:t>
            </a:r>
            <a:r>
              <a:rPr lang="zh-CN" altLang="en-US" sz="3200" dirty="0" smtClean="0"/>
              <a:t>技术。</a:t>
            </a:r>
            <a:endParaRPr lang="en-US" altLang="zh-CN" sz="3200" dirty="0" smtClean="0"/>
          </a:p>
          <a:p>
            <a:pPr fontAlgn="base"/>
            <a:r>
              <a:rPr lang="en-US" altLang="zh-CN" sz="3200" dirty="0" smtClean="0"/>
              <a:t>        HTML5</a:t>
            </a:r>
            <a:r>
              <a:rPr lang="zh-CN" altLang="en-US" sz="3200" dirty="0"/>
              <a:t>新增了一些标签、也废弃了一些没用的标签。如新增了</a:t>
            </a:r>
            <a:r>
              <a:rPr lang="en-US" altLang="zh-CN" sz="3200" dirty="0"/>
              <a:t>header,section,article,footer</a:t>
            </a:r>
            <a:r>
              <a:rPr lang="zh-CN" altLang="en-US" sz="3200" dirty="0"/>
              <a:t>等用于布局。然而，由于现在老式浏览器还没有完全淘汰，所以使用范围并不是很广泛（特别是国内</a:t>
            </a:r>
            <a:r>
              <a:rPr lang="en-US" altLang="zh-CN" sz="3200" dirty="0"/>
              <a:t>IE</a:t>
            </a:r>
            <a:r>
              <a:rPr lang="zh-CN" altLang="en-US" sz="3200" dirty="0"/>
              <a:t>浏览器横行</a:t>
            </a:r>
            <a:r>
              <a:rPr lang="zh-CN" altLang="en-US" sz="3200" dirty="0" smtClean="0"/>
              <a:t>）。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975502" y="666234"/>
            <a:ext cx="206498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HTML5</a:t>
            </a:r>
            <a:endParaRPr lang="en-US" altLang="zh-CN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fontAlgn="base"/>
            <a:endParaRPr lang="en-US" altLang="zh-CN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842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67" y="1053740"/>
            <a:ext cx="8151761" cy="55200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45330" y="82379"/>
            <a:ext cx="42055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caniuse.com</a:t>
            </a:r>
          </a:p>
        </p:txBody>
      </p:sp>
    </p:spTree>
    <p:extLst>
      <p:ext uri="{BB962C8B-B14F-4D97-AF65-F5344CB8AC3E}">
        <p14:creationId xmlns:p14="http://schemas.microsoft.com/office/powerpoint/2010/main" val="2310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9231" y="4250781"/>
            <a:ext cx="6101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dirty="0" smtClean="0">
                <a:latin typeface="hobo"/>
              </a:rPr>
              <a:t>内部</a:t>
            </a:r>
            <a:r>
              <a:rPr lang="zh-CN" altLang="en-US" sz="2400" dirty="0">
                <a:latin typeface="hobo"/>
              </a:rPr>
              <a:t>元素链接（使用</a:t>
            </a:r>
            <a:r>
              <a:rPr lang="en-US" altLang="zh-CN" sz="2400" dirty="0">
                <a:latin typeface="hobo"/>
              </a:rPr>
              <a:t>style</a:t>
            </a:r>
            <a:r>
              <a:rPr lang="zh-CN" altLang="en-US" sz="2400" dirty="0">
                <a:latin typeface="hobo"/>
              </a:rPr>
              <a:t>属性）</a:t>
            </a:r>
            <a:endParaRPr lang="zh-CN" altLang="en-US" sz="2400" b="0" i="0" dirty="0">
              <a:effectLst/>
              <a:latin typeface="hob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0058" y="808837"/>
            <a:ext cx="24769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CN" altLang="en-US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链接</a:t>
            </a: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CSS</a:t>
            </a:r>
          </a:p>
        </p:txBody>
      </p:sp>
      <p:sp>
        <p:nvSpPr>
          <p:cNvPr id="4" name="矩形 3"/>
          <p:cNvSpPr/>
          <p:nvPr/>
        </p:nvSpPr>
        <p:spPr>
          <a:xfrm>
            <a:off x="3489230" y="2235889"/>
            <a:ext cx="5877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dirty="0">
                <a:latin typeface="hobo"/>
              </a:rPr>
              <a:t>外部样式链接（使用</a:t>
            </a:r>
            <a:r>
              <a:rPr lang="en-US" altLang="zh-CN" sz="2400" dirty="0">
                <a:latin typeface="hobo"/>
              </a:rPr>
              <a:t>link</a:t>
            </a:r>
            <a:r>
              <a:rPr lang="zh-CN" altLang="en-US" sz="2400" dirty="0">
                <a:latin typeface="hobo"/>
              </a:rPr>
              <a:t>标签）</a:t>
            </a:r>
          </a:p>
        </p:txBody>
      </p:sp>
      <p:sp>
        <p:nvSpPr>
          <p:cNvPr id="5" name="矩形 4"/>
          <p:cNvSpPr/>
          <p:nvPr/>
        </p:nvSpPr>
        <p:spPr>
          <a:xfrm>
            <a:off x="3485595" y="3243335"/>
            <a:ext cx="6075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dirty="0">
                <a:latin typeface="hobo"/>
              </a:rPr>
              <a:t>内部样式链接（使用</a:t>
            </a:r>
            <a:r>
              <a:rPr lang="en-US" altLang="zh-CN" sz="2400" dirty="0">
                <a:latin typeface="hobo"/>
              </a:rPr>
              <a:t>style</a:t>
            </a:r>
            <a:r>
              <a:rPr lang="zh-CN" altLang="en-US" sz="2400" dirty="0">
                <a:latin typeface="hobo"/>
              </a:rPr>
              <a:t>标签）</a:t>
            </a:r>
          </a:p>
        </p:txBody>
      </p:sp>
    </p:spTree>
    <p:extLst>
      <p:ext uri="{BB962C8B-B14F-4D97-AF65-F5344CB8AC3E}">
        <p14:creationId xmlns:p14="http://schemas.microsoft.com/office/powerpoint/2010/main" val="16850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1178" y="1456267"/>
            <a:ext cx="724105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800" dirty="0" smtClean="0">
                <a:latin typeface="hobo"/>
              </a:rPr>
              <a:t>1</a:t>
            </a:r>
            <a:r>
              <a:rPr lang="en-US" altLang="zh-CN" sz="2800" dirty="0">
                <a:latin typeface="hobo"/>
              </a:rPr>
              <a:t>. </a:t>
            </a:r>
            <a:r>
              <a:rPr lang="zh-CN" altLang="en-US" sz="2800" dirty="0">
                <a:latin typeface="hobo"/>
              </a:rPr>
              <a:t>块级</a:t>
            </a:r>
            <a:r>
              <a:rPr lang="zh-CN" altLang="en-US" sz="2800" dirty="0" smtClean="0">
                <a:latin typeface="hobo"/>
              </a:rPr>
              <a:t>元素</a:t>
            </a:r>
            <a:r>
              <a:rPr lang="en-US" altLang="zh-CN" sz="2800" dirty="0" smtClean="0">
                <a:latin typeface="hobo"/>
              </a:rPr>
              <a:t>&amp;</a:t>
            </a:r>
            <a:r>
              <a:rPr lang="zh-CN" altLang="en-US" sz="2800" dirty="0" smtClean="0">
                <a:latin typeface="hobo"/>
              </a:rPr>
              <a:t>内</a:t>
            </a:r>
            <a:r>
              <a:rPr lang="zh-CN" altLang="en-US" sz="2800" dirty="0">
                <a:latin typeface="hobo"/>
              </a:rPr>
              <a:t>联</a:t>
            </a:r>
            <a:r>
              <a:rPr lang="zh-CN" altLang="en-US" sz="2800" dirty="0" smtClean="0">
                <a:latin typeface="hobo"/>
              </a:rPr>
              <a:t>元素</a:t>
            </a:r>
            <a:r>
              <a:rPr lang="en-US" altLang="zh-CN" sz="2800" dirty="0" smtClean="0">
                <a:latin typeface="hobo"/>
              </a:rPr>
              <a:t>&amp;</a:t>
            </a:r>
            <a:r>
              <a:rPr lang="zh-CN" altLang="en-US" sz="2800" dirty="0" smtClean="0">
                <a:latin typeface="hobo"/>
              </a:rPr>
              <a:t>内</a:t>
            </a:r>
            <a:r>
              <a:rPr lang="zh-CN" altLang="en-US" sz="2800" dirty="0">
                <a:latin typeface="hobo"/>
              </a:rPr>
              <a:t>联块级元素</a:t>
            </a:r>
          </a:p>
          <a:p>
            <a:pPr fontAlgn="base"/>
            <a:r>
              <a:rPr lang="zh-CN" altLang="en-US" dirty="0" smtClean="0">
                <a:latin typeface="hobo"/>
              </a:rPr>
              <a:t>   </a:t>
            </a:r>
            <a:endParaRPr lang="zh-CN" altLang="en-US" b="0" i="0" dirty="0">
              <a:solidFill>
                <a:srgbClr val="EBD1B7"/>
              </a:solidFill>
              <a:effectLst/>
              <a:latin typeface="hob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4944" y="540185"/>
            <a:ext cx="2146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HTML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难点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517822" y="2460260"/>
            <a:ext cx="4141541" cy="873596"/>
            <a:chOff x="2517822" y="2460260"/>
            <a:chExt cx="4141541" cy="873596"/>
          </a:xfrm>
        </p:grpSpPr>
        <p:sp>
          <p:nvSpPr>
            <p:cNvPr id="4" name="矩形 3"/>
            <p:cNvSpPr/>
            <p:nvPr/>
          </p:nvSpPr>
          <p:spPr>
            <a:xfrm>
              <a:off x="2517822" y="2465633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CN" altLang="en-US" dirty="0">
                  <a:latin typeface="hobo"/>
                </a:rPr>
                <a:t>块级元素</a:t>
              </a:r>
              <a:r>
                <a:rPr lang="en-US" altLang="zh-CN" dirty="0" smtClean="0">
                  <a:latin typeface="hobo"/>
                </a:rPr>
                <a:t>:  </a:t>
              </a:r>
              <a:endParaRPr lang="zh-CN" altLang="en-US" dirty="0">
                <a:solidFill>
                  <a:srgbClr val="EBD1B7"/>
                </a:solidFill>
                <a:latin typeface="hobo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73876" y="2964524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新行开始</a:t>
              </a:r>
              <a:r>
                <a:rPr lang="zh-CN" altLang="en-US" dirty="0">
                  <a:solidFill>
                    <a:srgbClr val="EBD1B7"/>
                  </a:solidFill>
                  <a:latin typeface="hobo"/>
                </a:rPr>
                <a:t> </a:t>
              </a:r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宽高可控</a:t>
              </a:r>
              <a:r>
                <a:rPr lang="zh-CN" altLang="en-US" dirty="0">
                  <a:solidFill>
                    <a:srgbClr val="EBD1B7"/>
                  </a:solidFill>
                  <a:latin typeface="hobo"/>
                </a:rPr>
                <a:t> </a:t>
              </a:r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包含块级</a:t>
              </a:r>
              <a:endParaRPr lang="zh-CN" altLang="en-US" dirty="0">
                <a:solidFill>
                  <a:srgbClr val="EBD1B7"/>
                </a:solidFill>
                <a:latin typeface="hobo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62049" y="2460260"/>
              <a:ext cx="18229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Miscrosoft YaHei"/>
                </a:rPr>
                <a:t>display: block</a:t>
              </a:r>
              <a:endParaRPr lang="zh-CN" altLang="en-US" b="1" dirty="0">
                <a:latin typeface="Miscrosoft YaHei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15923" y="3726087"/>
            <a:ext cx="4141542" cy="821605"/>
            <a:chOff x="2517822" y="3806519"/>
            <a:chExt cx="4141542" cy="821605"/>
          </a:xfrm>
        </p:grpSpPr>
        <p:sp>
          <p:nvSpPr>
            <p:cNvPr id="5" name="矩形 4"/>
            <p:cNvSpPr/>
            <p:nvPr/>
          </p:nvSpPr>
          <p:spPr>
            <a:xfrm>
              <a:off x="2517822" y="3830320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CN" altLang="en-US" dirty="0">
                  <a:latin typeface="hobo"/>
                </a:rPr>
                <a:t>内联元素</a:t>
              </a:r>
              <a:r>
                <a:rPr lang="en-US" altLang="zh-CN" dirty="0">
                  <a:latin typeface="hobo"/>
                </a:rPr>
                <a:t>:  </a:t>
              </a:r>
              <a:endParaRPr lang="zh-CN" altLang="en-US" dirty="0">
                <a:solidFill>
                  <a:srgbClr val="EBD1B7"/>
                </a:solidFill>
                <a:latin typeface="hobo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73877" y="4258792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同行显示</a:t>
              </a:r>
              <a:r>
                <a:rPr lang="zh-CN" altLang="en-US" dirty="0">
                  <a:solidFill>
                    <a:srgbClr val="EBD1B7"/>
                  </a:solidFill>
                  <a:latin typeface="hobo"/>
                </a:rPr>
                <a:t> </a:t>
              </a:r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宽高默认</a:t>
              </a:r>
              <a:r>
                <a:rPr lang="zh-CN" altLang="en-US" dirty="0">
                  <a:solidFill>
                    <a:srgbClr val="EBD1B7"/>
                  </a:solidFill>
                  <a:latin typeface="hobo"/>
                </a:rPr>
                <a:t> </a:t>
              </a:r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只容内联</a:t>
              </a:r>
              <a:endParaRPr lang="zh-CN" altLang="en-US" dirty="0">
                <a:solidFill>
                  <a:srgbClr val="EBD1B7"/>
                </a:solidFill>
                <a:latin typeface="hobo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62049" y="3806519"/>
              <a:ext cx="20537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Miscrosoft YaHei"/>
                </a:rPr>
                <a:t> display: inline</a:t>
              </a:r>
              <a:endParaRPr lang="zh-CN" altLang="en-US" b="1" dirty="0">
                <a:latin typeface="Miscrosoft YaHei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5923" y="4943822"/>
            <a:ext cx="4349752" cy="1127116"/>
            <a:chOff x="2515923" y="4943822"/>
            <a:chExt cx="4349752" cy="1127116"/>
          </a:xfrm>
        </p:grpSpPr>
        <p:sp>
          <p:nvSpPr>
            <p:cNvPr id="15" name="矩形 14"/>
            <p:cNvSpPr/>
            <p:nvPr/>
          </p:nvSpPr>
          <p:spPr>
            <a:xfrm>
              <a:off x="4106586" y="4943822"/>
              <a:ext cx="27590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Miscrosoft YaHei"/>
                </a:rPr>
                <a:t> display: inline-block</a:t>
              </a:r>
              <a:endParaRPr lang="zh-CN" altLang="en-US" b="1" dirty="0">
                <a:latin typeface="Miscrosoft YaHei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15923" y="4947722"/>
              <a:ext cx="19159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CN" altLang="en-US" dirty="0">
                  <a:latin typeface="hobo"/>
                </a:rPr>
                <a:t>内</a:t>
              </a:r>
              <a:r>
                <a:rPr lang="zh-CN" altLang="en-US" dirty="0" smtClean="0">
                  <a:latin typeface="hobo"/>
                </a:rPr>
                <a:t>联</a:t>
              </a:r>
              <a:r>
                <a:rPr lang="zh-CN" altLang="en-US" dirty="0">
                  <a:latin typeface="hobo"/>
                </a:rPr>
                <a:t>块</a:t>
              </a:r>
              <a:r>
                <a:rPr lang="zh-CN" altLang="en-US" dirty="0" smtClean="0">
                  <a:latin typeface="hobo"/>
                </a:rPr>
                <a:t>级元素</a:t>
              </a:r>
              <a:r>
                <a:rPr lang="en-US" altLang="zh-CN" dirty="0">
                  <a:latin typeface="hobo"/>
                </a:rPr>
                <a:t>:  </a:t>
              </a:r>
              <a:endParaRPr lang="zh-CN" altLang="en-US" dirty="0">
                <a:solidFill>
                  <a:srgbClr val="EBD1B7"/>
                </a:solidFill>
                <a:latin typeface="hobo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73877" y="5424607"/>
              <a:ext cx="33009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同行显示</a:t>
              </a:r>
              <a:r>
                <a:rPr lang="zh-CN" altLang="en-US" dirty="0">
                  <a:solidFill>
                    <a:srgbClr val="EBD1B7"/>
                  </a:solidFill>
                  <a:latin typeface="hobo"/>
                </a:rPr>
                <a:t> </a:t>
              </a:r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宽</a:t>
              </a:r>
              <a:r>
                <a:rPr lang="zh-CN" altLang="en-US" dirty="0" smtClean="0">
                  <a:solidFill>
                    <a:srgbClr val="95CC5E"/>
                  </a:solidFill>
                  <a:latin typeface="Miscrosoft YaHei"/>
                </a:rPr>
                <a:t>高可控 包含</a:t>
              </a:r>
              <a:r>
                <a:rPr lang="zh-CN" altLang="en-US" dirty="0">
                  <a:solidFill>
                    <a:srgbClr val="95CC5E"/>
                  </a:solidFill>
                  <a:latin typeface="Miscrosoft YaHei"/>
                </a:rPr>
                <a:t>块级</a:t>
              </a:r>
              <a:endParaRPr lang="zh-CN" altLang="en-US" dirty="0">
                <a:solidFill>
                  <a:srgbClr val="EBD1B7"/>
                </a:solidFill>
                <a:latin typeface="hobo"/>
              </a:endParaRPr>
            </a:p>
            <a:p>
              <a:pPr fontAlgn="base"/>
              <a:endParaRPr lang="zh-CN" altLang="en-US" dirty="0">
                <a:solidFill>
                  <a:srgbClr val="EBD1B7"/>
                </a:solidFill>
                <a:latin typeface="hob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4388" y="570962"/>
            <a:ext cx="3785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HTML</a:t>
            </a:r>
            <a:r>
              <a:rPr lang="zh-CN" alt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难点和注意点</a:t>
            </a:r>
            <a:endParaRPr lang="zh-CN" alt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7575" y="155435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dirty="0">
                <a:latin typeface="hobo"/>
              </a:rPr>
              <a:t>2. HTML</a:t>
            </a:r>
            <a:r>
              <a:rPr lang="zh-CN" altLang="en-US" sz="2800" dirty="0">
                <a:latin typeface="hobo"/>
              </a:rPr>
              <a:t>结构 嵌套</a:t>
            </a:r>
          </a:p>
        </p:txBody>
      </p:sp>
      <p:sp>
        <p:nvSpPr>
          <p:cNvPr id="7" name="矩形 6"/>
          <p:cNvSpPr/>
          <p:nvPr/>
        </p:nvSpPr>
        <p:spPr>
          <a:xfrm>
            <a:off x="1917575" y="242314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dirty="0">
                <a:latin typeface="hobo"/>
              </a:rPr>
              <a:t>3. HTML</a:t>
            </a:r>
            <a:r>
              <a:rPr lang="zh-CN" altLang="en-US" sz="2800" dirty="0">
                <a:latin typeface="hobo"/>
              </a:rPr>
              <a:t>代码规范化 合理化</a:t>
            </a:r>
          </a:p>
        </p:txBody>
      </p:sp>
      <p:sp>
        <p:nvSpPr>
          <p:cNvPr id="9" name="矩形 8"/>
          <p:cNvSpPr/>
          <p:nvPr/>
        </p:nvSpPr>
        <p:spPr>
          <a:xfrm>
            <a:off x="1917575" y="3344975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800" dirty="0">
                <a:latin typeface="hobo"/>
              </a:rPr>
              <a:t>4</a:t>
            </a:r>
            <a:r>
              <a:rPr lang="en-US" altLang="zh-CN" sz="2800" dirty="0" smtClean="0">
                <a:latin typeface="hobo"/>
              </a:rPr>
              <a:t>. </a:t>
            </a:r>
            <a:r>
              <a:rPr lang="zh-CN" altLang="en-US" sz="2800" dirty="0" smtClean="0">
                <a:latin typeface="hobo"/>
              </a:rPr>
              <a:t>网页</a:t>
            </a:r>
            <a:r>
              <a:rPr lang="zh-CN" altLang="en-US" sz="2800" dirty="0">
                <a:latin typeface="hobo"/>
              </a:rPr>
              <a:t>兼容性</a:t>
            </a:r>
          </a:p>
        </p:txBody>
      </p:sp>
    </p:spTree>
    <p:extLst>
      <p:ext uri="{BB962C8B-B14F-4D97-AF65-F5344CB8AC3E}">
        <p14:creationId xmlns:p14="http://schemas.microsoft.com/office/powerpoint/2010/main" val="39318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1967" y="1368950"/>
            <a:ext cx="93119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3200" dirty="0" smtClean="0"/>
              <a:t>        Cascading </a:t>
            </a:r>
            <a:r>
              <a:rPr lang="en-US" altLang="zh-CN" sz="3200" dirty="0"/>
              <a:t>Style Sheets</a:t>
            </a:r>
            <a:r>
              <a:rPr lang="zh-CN" altLang="en-US" sz="3200" dirty="0"/>
              <a:t>，层叠样式表。</a:t>
            </a:r>
          </a:p>
          <a:p>
            <a:pPr fontAlgn="base"/>
            <a:r>
              <a:rPr lang="en-US" altLang="zh-CN" sz="3200" dirty="0"/>
              <a:t>CSS</a:t>
            </a:r>
            <a:r>
              <a:rPr lang="zh-CN" altLang="en-US" sz="3200" dirty="0"/>
              <a:t>目前最新版本为</a:t>
            </a:r>
            <a:r>
              <a:rPr lang="en-US" altLang="zh-CN" sz="3200" dirty="0" err="1"/>
              <a:t>CSS3</a:t>
            </a:r>
            <a:r>
              <a:rPr lang="zh-CN" altLang="en-US" sz="3200" dirty="0"/>
              <a:t>，是能够真正做到网页表现与内容分离的一种样式设计语言。相对于传统</a:t>
            </a:r>
            <a:r>
              <a:rPr lang="en-US" altLang="zh-CN" sz="3200" dirty="0"/>
              <a:t>HTML</a:t>
            </a:r>
            <a:r>
              <a:rPr lang="zh-CN" altLang="en-US" sz="3200" dirty="0"/>
              <a:t>的表现而言，</a:t>
            </a:r>
            <a:r>
              <a:rPr lang="en-US" altLang="zh-CN" sz="3200" dirty="0"/>
              <a:t>CSS</a:t>
            </a:r>
            <a:r>
              <a:rPr lang="zh-CN" altLang="en-US" sz="3200" dirty="0"/>
              <a:t>能够对网页中的对象的位置排版进行像素级的精确控制，支持几乎所有的字体字号样式，拥有对网页对象和模型样式编辑的能力，并能够进行初步交互设计，是目前基于文本展示最优秀的表现设计语言。</a:t>
            </a:r>
            <a:r>
              <a:rPr lang="en-US" altLang="zh-CN" sz="3200" dirty="0"/>
              <a:t>CSS</a:t>
            </a:r>
            <a:r>
              <a:rPr lang="zh-CN" altLang="en-US" sz="3200" dirty="0"/>
              <a:t>能够根据不同使用者的理解能力，简化或者优化写法，针对各类人群，有较强的易读性</a:t>
            </a:r>
          </a:p>
        </p:txBody>
      </p:sp>
      <p:sp>
        <p:nvSpPr>
          <p:cNvPr id="3" name="矩形 2"/>
          <p:cNvSpPr/>
          <p:nvPr/>
        </p:nvSpPr>
        <p:spPr>
          <a:xfrm>
            <a:off x="5244761" y="377910"/>
            <a:ext cx="134524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CSS</a:t>
            </a:r>
            <a:endParaRPr lang="en-US" altLang="zh-CN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fontAlgn="base"/>
            <a:endParaRPr lang="en-US" altLang="zh-CN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fontAlgn="base"/>
            <a:endParaRPr lang="en-US" altLang="zh-CN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64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3514" y="4031797"/>
            <a:ext cx="41456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CN" alt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外</a:t>
            </a:r>
            <a:r>
              <a:rPr lang="zh-CN" altLang="en-US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边界叠加问题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3514" y="2676026"/>
            <a:ext cx="2448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CN" altLang="en-US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清除浮动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3514" y="1320255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CN" alt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33944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5458" y="3799311"/>
            <a:ext cx="2805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800" dirty="0">
                <a:latin typeface="hobo"/>
              </a:rPr>
              <a:t>自适应</a:t>
            </a:r>
            <a:r>
              <a:rPr lang="zh-CN" altLang="en-US" sz="2800" dirty="0" smtClean="0">
                <a:latin typeface="hobo"/>
              </a:rPr>
              <a:t>布局</a:t>
            </a:r>
            <a:endParaRPr lang="zh-CN" altLang="en-US" sz="2800" b="0" i="0" dirty="0">
              <a:effectLst/>
              <a:latin typeface="hob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7880" y="1125312"/>
            <a:ext cx="24769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CSS</a:t>
            </a:r>
            <a:r>
              <a:rPr lang="zh-CN" alt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布局</a:t>
            </a:r>
          </a:p>
        </p:txBody>
      </p:sp>
      <p:sp>
        <p:nvSpPr>
          <p:cNvPr id="4" name="矩形 3"/>
          <p:cNvSpPr/>
          <p:nvPr/>
        </p:nvSpPr>
        <p:spPr>
          <a:xfrm>
            <a:off x="3555459" y="2040797"/>
            <a:ext cx="3064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800" dirty="0">
                <a:latin typeface="hobo"/>
              </a:rPr>
              <a:t>固定</a:t>
            </a:r>
            <a:r>
              <a:rPr lang="zh-CN" altLang="en-US" sz="2800" dirty="0" smtClean="0">
                <a:latin typeface="hobo"/>
              </a:rPr>
              <a:t>布局</a:t>
            </a:r>
            <a:endParaRPr lang="zh-CN" altLang="en-US" sz="2800" dirty="0">
              <a:latin typeface="hob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5458" y="2920054"/>
            <a:ext cx="3064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800" dirty="0">
                <a:latin typeface="hobo"/>
              </a:rPr>
              <a:t>流式布局</a:t>
            </a:r>
          </a:p>
        </p:txBody>
      </p:sp>
      <p:sp>
        <p:nvSpPr>
          <p:cNvPr id="6" name="矩形 5"/>
          <p:cNvSpPr/>
          <p:nvPr/>
        </p:nvSpPr>
        <p:spPr>
          <a:xfrm>
            <a:off x="3555458" y="4678568"/>
            <a:ext cx="2805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800" dirty="0" smtClean="0">
                <a:latin typeface="hobo"/>
              </a:rPr>
              <a:t>响应式布局</a:t>
            </a:r>
            <a:endParaRPr lang="zh-CN" altLang="en-US" sz="2800" b="0" i="0" dirty="0">
              <a:effectLst/>
              <a:latin typeface="hobo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58" y="5557825"/>
            <a:ext cx="3064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800" dirty="0">
                <a:latin typeface="hobo"/>
              </a:rPr>
              <a:t>弹性</a:t>
            </a:r>
            <a:r>
              <a:rPr lang="zh-CN" altLang="en-US" sz="2800" dirty="0" smtClean="0">
                <a:latin typeface="hobo"/>
              </a:rPr>
              <a:t>布局</a:t>
            </a:r>
            <a:endParaRPr lang="zh-CN" altLang="en-US" sz="2800" dirty="0">
              <a:latin typeface="hobo"/>
            </a:endParaRPr>
          </a:p>
        </p:txBody>
      </p:sp>
    </p:spTree>
    <p:extLst>
      <p:ext uri="{BB962C8B-B14F-4D97-AF65-F5344CB8AC3E}">
        <p14:creationId xmlns:p14="http://schemas.microsoft.com/office/powerpoint/2010/main" val="21369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81465" y="1346509"/>
            <a:ext cx="4542334" cy="4008437"/>
            <a:chOff x="3781465" y="1346509"/>
            <a:chExt cx="4542334" cy="4008437"/>
          </a:xfrm>
        </p:grpSpPr>
        <p:sp>
          <p:nvSpPr>
            <p:cNvPr id="4" name="椭圆 3"/>
            <p:cNvSpPr/>
            <p:nvPr/>
          </p:nvSpPr>
          <p:spPr>
            <a:xfrm>
              <a:off x="3781465" y="2876859"/>
              <a:ext cx="2478088" cy="2478087"/>
            </a:xfrm>
            <a:prstGeom prst="ellipse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noProof="1"/>
                <a:t>CSS</a:t>
              </a:r>
              <a:endParaRPr lang="zh-CN" altLang="en-US" sz="3200" noProof="1"/>
            </a:p>
          </p:txBody>
        </p:sp>
        <p:sp>
          <p:nvSpPr>
            <p:cNvPr id="5" name="椭圆 4"/>
            <p:cNvSpPr/>
            <p:nvPr/>
          </p:nvSpPr>
          <p:spPr>
            <a:xfrm>
              <a:off x="5730915" y="2876859"/>
              <a:ext cx="2479675" cy="247808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3200" noProof="1"/>
            </a:p>
          </p:txBody>
        </p:sp>
        <p:sp>
          <p:nvSpPr>
            <p:cNvPr id="6" name="椭圆 5"/>
            <p:cNvSpPr/>
            <p:nvPr/>
          </p:nvSpPr>
          <p:spPr>
            <a:xfrm>
              <a:off x="4756190" y="1346509"/>
              <a:ext cx="2479675" cy="24796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3200" noProof="1"/>
                <a:t>HTML</a:t>
              </a:r>
              <a:endParaRPr lang="zh-CN" altLang="en-US" sz="3200" noProof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46906" y="3826184"/>
              <a:ext cx="23768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noProof="1">
                  <a:solidFill>
                    <a:schemeClr val="lt1"/>
                  </a:solidFill>
                </a:rPr>
                <a:t>JavaScript</a:t>
              </a:r>
              <a:endParaRPr lang="zh-CN" altLang="en-US" sz="3200" noProof="1">
                <a:solidFill>
                  <a:schemeClr val="lt1"/>
                </a:solidFill>
              </a:endParaRPr>
            </a:p>
            <a:p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7783" y="1533707"/>
            <a:ext cx="93119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3200" b="1" dirty="0"/>
              <a:t>        </a:t>
            </a:r>
            <a:r>
              <a:rPr lang="en-US" altLang="zh-CN" sz="3200" dirty="0"/>
              <a:t>JavaScript</a:t>
            </a:r>
            <a:r>
              <a:rPr lang="zh-CN" altLang="en-US" sz="3200" dirty="0"/>
              <a:t>，一种高级编程语言，</a:t>
            </a:r>
            <a:r>
              <a:rPr lang="zh-CN" altLang="en-US" sz="3200" dirty="0" smtClean="0"/>
              <a:t>通过解释执行，</a:t>
            </a:r>
            <a:r>
              <a:rPr lang="zh-CN" altLang="en-US" sz="3200" dirty="0"/>
              <a:t>是一门动态类型，面向对象（基于原型）的直译语言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fontAlgn="base"/>
            <a:r>
              <a:rPr lang="en-US" altLang="zh-CN" sz="3200" dirty="0"/>
              <a:t>	</a:t>
            </a:r>
            <a:r>
              <a:rPr lang="en-US" altLang="zh-CN" sz="3200" dirty="0" smtClean="0"/>
              <a:t>JavaScript</a:t>
            </a:r>
            <a:r>
              <a:rPr lang="zh-CN" altLang="en-US" sz="3200" dirty="0"/>
              <a:t>是一种脚本语言，其源代码在发往客户端运行之前不需经过编译，而是将文本格式的字符代码发送给浏览器由浏览器解释运行。</a:t>
            </a:r>
          </a:p>
        </p:txBody>
      </p:sp>
      <p:sp>
        <p:nvSpPr>
          <p:cNvPr id="3" name="矩形 2"/>
          <p:cNvSpPr/>
          <p:nvPr/>
        </p:nvSpPr>
        <p:spPr>
          <a:xfrm>
            <a:off x="4396775" y="377910"/>
            <a:ext cx="30412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endParaRPr lang="en-US" altLang="zh-CN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fontAlgn="base"/>
            <a:endParaRPr lang="en-US" altLang="zh-CN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56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570206" y="1433384"/>
            <a:ext cx="6804454" cy="3575221"/>
            <a:chOff x="2570206" y="1433384"/>
            <a:chExt cx="6804454" cy="3575221"/>
          </a:xfrm>
        </p:grpSpPr>
        <p:sp>
          <p:nvSpPr>
            <p:cNvPr id="2" name="矩形 1"/>
            <p:cNvSpPr/>
            <p:nvPr/>
          </p:nvSpPr>
          <p:spPr>
            <a:xfrm>
              <a:off x="2570206" y="1433384"/>
              <a:ext cx="6804454" cy="3575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2899719" y="2767914"/>
              <a:ext cx="1886465" cy="1647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63297" y="2767914"/>
              <a:ext cx="1886465" cy="1647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026875" y="2767914"/>
              <a:ext cx="1886465" cy="1647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57201" y="1808262"/>
              <a:ext cx="2098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JavaScript</a:t>
              </a:r>
              <a:endParaRPr lang="zh-CN" altLang="en-US" sz="3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24777" y="3130030"/>
              <a:ext cx="1861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ECMAScript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67934" y="3068474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DOM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21663" y="3068473"/>
              <a:ext cx="11192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BOM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519785" y="36994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核心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169807" y="3708393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文档对象模型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2847" y="370839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浏览器对象模型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9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18002" y="254342"/>
            <a:ext cx="13163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CN" altLang="en-US" sz="4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作业</a:t>
            </a:r>
            <a:endParaRPr lang="en-US" altLang="zh-CN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8604" y="1509104"/>
            <a:ext cx="9043804" cy="2494746"/>
            <a:chOff x="1778604" y="1509104"/>
            <a:chExt cx="9043804" cy="2494746"/>
          </a:xfrm>
        </p:grpSpPr>
        <p:sp>
          <p:nvSpPr>
            <p:cNvPr id="4" name="矩形 3"/>
            <p:cNvSpPr/>
            <p:nvPr/>
          </p:nvSpPr>
          <p:spPr>
            <a:xfrm>
              <a:off x="2789440" y="1834025"/>
              <a:ext cx="8032968" cy="21698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hobo"/>
                </a:rPr>
                <a:t>要求：</a:t>
              </a:r>
              <a:r>
                <a:rPr lang="en-US" altLang="zh-CN" dirty="0" smtClean="0">
                  <a:latin typeface="hobo"/>
                </a:rPr>
                <a:t>1.</a:t>
              </a:r>
              <a:r>
                <a:rPr lang="zh-CN" altLang="en-US" dirty="0" smtClean="0">
                  <a:latin typeface="hobo"/>
                </a:rPr>
                <a:t>按格式来分包</a:t>
              </a:r>
              <a:endParaRPr lang="en-US" altLang="zh-CN" dirty="0" smtClean="0">
                <a:latin typeface="hobo"/>
              </a:endParaRPr>
            </a:p>
            <a:p>
              <a:r>
                <a:rPr lang="en-US" altLang="zh-CN" dirty="0" smtClean="0">
                  <a:latin typeface="hobo"/>
                </a:rPr>
                <a:t>      2.</a:t>
              </a:r>
              <a:r>
                <a:rPr lang="zh-CN" altLang="en-US" dirty="0" smtClean="0">
                  <a:latin typeface="hobo"/>
                </a:rPr>
                <a:t>页面做得漂亮点，功能丰富点，可以参考一下网上比较好看的页面，</a:t>
              </a:r>
              <a:endParaRPr lang="en-US" altLang="zh-CN" dirty="0" smtClean="0">
                <a:latin typeface="hobo"/>
              </a:endParaRPr>
            </a:p>
            <a:p>
              <a:r>
                <a:rPr lang="en-US" altLang="zh-CN" dirty="0">
                  <a:latin typeface="hobo"/>
                </a:rPr>
                <a:t>	</a:t>
              </a:r>
              <a:r>
                <a:rPr lang="zh-CN" altLang="en-US" dirty="0" smtClean="0">
                  <a:latin typeface="hobo"/>
                </a:rPr>
                <a:t>页面内容要跟自己有关。</a:t>
              </a:r>
              <a:endParaRPr lang="en-US" altLang="zh-CN" dirty="0" smtClean="0">
                <a:latin typeface="hobo"/>
              </a:endParaRPr>
            </a:p>
            <a:p>
              <a:r>
                <a:rPr lang="en-US" altLang="zh-CN" dirty="0" smtClean="0">
                  <a:latin typeface="hobo"/>
                </a:rPr>
                <a:t>      3.</a:t>
              </a:r>
              <a:r>
                <a:rPr lang="zh-CN" altLang="en-US" dirty="0" smtClean="0">
                  <a:latin typeface="hobo"/>
                </a:rPr>
                <a:t>下次作业附上修改和添加的功能以及作业的心得体会</a:t>
              </a:r>
              <a:endParaRPr lang="en-US" altLang="zh-CN" dirty="0" smtClean="0">
                <a:latin typeface="hobo"/>
              </a:endParaRPr>
            </a:p>
            <a:p>
              <a:r>
                <a:rPr lang="en-US" altLang="zh-CN" dirty="0">
                  <a:latin typeface="hobo"/>
                </a:rPr>
                <a:t>	</a:t>
              </a:r>
              <a:r>
                <a:rPr lang="zh-CN" altLang="en-US" dirty="0" smtClean="0">
                  <a:latin typeface="hobo"/>
                </a:rPr>
                <a:t>提交时间，下周三晚</a:t>
              </a:r>
              <a:r>
                <a:rPr lang="en-US" altLang="zh-CN" dirty="0" smtClean="0">
                  <a:latin typeface="hobo"/>
                </a:rPr>
                <a:t>12</a:t>
              </a:r>
              <a:r>
                <a:rPr lang="zh-CN" altLang="en-US" dirty="0" smtClean="0">
                  <a:latin typeface="hobo"/>
                </a:rPr>
                <a:t>点之前，请大家按时完成。</a:t>
              </a:r>
              <a:endParaRPr lang="en-US" altLang="zh-CN" dirty="0" smtClean="0">
                <a:latin typeface="hobo"/>
              </a:endParaRPr>
            </a:p>
            <a:p>
              <a:r>
                <a:rPr lang="en-US" altLang="zh-CN" dirty="0">
                  <a:latin typeface="hobo"/>
                </a:rPr>
                <a:t>	</a:t>
              </a:r>
              <a:endParaRPr lang="en-US" altLang="zh-CN" dirty="0" smtClean="0">
                <a:latin typeface="hobo"/>
              </a:endParaRPr>
            </a:p>
            <a:p>
              <a:r>
                <a:rPr lang="en-US" altLang="zh-CN" dirty="0">
                  <a:latin typeface="hobo"/>
                </a:rPr>
                <a:t>	 </a:t>
              </a:r>
              <a:r>
                <a:rPr lang="en-US" altLang="zh-CN" dirty="0" smtClean="0">
                  <a:latin typeface="hobo"/>
                </a:rPr>
                <a:t>   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778604" y="151068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6"/>
                  </a:solidFill>
                  <a:latin typeface="hobo"/>
                </a:rPr>
                <a:t>前端：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89440" y="150910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hobo"/>
                </a:rPr>
                <a:t>制作一个个人主页</a:t>
              </a:r>
              <a:endParaRPr lang="en-US" altLang="zh-CN" dirty="0">
                <a:latin typeface="hobo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79149" y="3781751"/>
            <a:ext cx="7145591" cy="2600635"/>
            <a:chOff x="1778604" y="5052122"/>
            <a:chExt cx="7145591" cy="2600635"/>
          </a:xfrm>
        </p:grpSpPr>
        <p:sp>
          <p:nvSpPr>
            <p:cNvPr id="7" name="矩形 6"/>
            <p:cNvSpPr/>
            <p:nvPr/>
          </p:nvSpPr>
          <p:spPr>
            <a:xfrm>
              <a:off x="1778604" y="505212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6"/>
                  </a:solidFill>
                  <a:latin typeface="hobo"/>
                </a:rPr>
                <a:t>后台：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28195" y="5067434"/>
              <a:ext cx="6096000" cy="25853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 smtClean="0"/>
                <a:t>登录</a:t>
              </a:r>
              <a:r>
                <a:rPr lang="zh-CN" altLang="en-US" dirty="0"/>
                <a:t>注册页面，使用</a:t>
              </a:r>
              <a:r>
                <a:rPr lang="en-US" altLang="zh-CN" dirty="0" err="1"/>
                <a:t>jsp+servlet</a:t>
              </a:r>
              <a:r>
                <a:rPr lang="zh-CN" altLang="en-US" dirty="0"/>
                <a:t>或者</a:t>
              </a:r>
              <a:r>
                <a:rPr lang="en-US" altLang="zh-CN" dirty="0" err="1"/>
                <a:t>html+json+servlet</a:t>
              </a:r>
              <a:r>
                <a:rPr lang="zh-CN" altLang="en-US" dirty="0"/>
                <a:t>的方式实现。账号密码存储于 </a:t>
              </a:r>
              <a:r>
                <a:rPr lang="en-US" altLang="zh-CN" dirty="0" err="1"/>
                <a:t>mysql</a:t>
              </a:r>
              <a:r>
                <a:rPr lang="en-US" altLang="zh-CN" dirty="0"/>
                <a:t> </a:t>
              </a:r>
              <a:r>
                <a:rPr lang="zh-CN" altLang="en-US" dirty="0"/>
                <a:t>当中</a:t>
              </a:r>
              <a:br>
                <a:rPr lang="zh-CN" altLang="en-US" dirty="0"/>
              </a:br>
              <a:endParaRPr lang="zh-CN" altLang="en-US" dirty="0"/>
            </a:p>
            <a:p>
              <a:r>
                <a:rPr lang="zh-CN" altLang="en-US" dirty="0" smtClean="0">
                  <a:latin typeface="hobo"/>
                </a:rPr>
                <a:t>加入</a:t>
              </a:r>
              <a:r>
                <a:rPr lang="en-US" altLang="zh-CN" dirty="0">
                  <a:latin typeface="hobo"/>
                </a:rPr>
                <a:t>JS</a:t>
              </a:r>
              <a:r>
                <a:rPr lang="zh-CN" altLang="en-US" dirty="0">
                  <a:latin typeface="hobo"/>
                </a:rPr>
                <a:t>的验证</a:t>
              </a:r>
              <a:r>
                <a:rPr lang="zh-CN" altLang="en-US" dirty="0" smtClean="0">
                  <a:latin typeface="hobo"/>
                </a:rPr>
                <a:t>功能</a:t>
              </a:r>
              <a:endParaRPr lang="en-US" altLang="zh-CN" dirty="0" smtClean="0">
                <a:latin typeface="hobo"/>
              </a:endParaRPr>
            </a:p>
            <a:p>
              <a:r>
                <a:rPr lang="en-US" altLang="zh-CN" dirty="0">
                  <a:latin typeface="hobo"/>
                </a:rPr>
                <a:t>(</a:t>
              </a:r>
              <a:r>
                <a:rPr lang="zh-CN" altLang="en-US" dirty="0" smtClean="0">
                  <a:latin typeface="hobo"/>
                </a:rPr>
                <a:t>用户名：只能由字母数字组成，长度在</a:t>
              </a:r>
              <a:r>
                <a:rPr lang="en-US" altLang="zh-CN" dirty="0" smtClean="0">
                  <a:latin typeface="hobo"/>
                </a:rPr>
                <a:t>6</a:t>
              </a:r>
              <a:r>
                <a:rPr lang="zh-CN" altLang="en-US" dirty="0" smtClean="0">
                  <a:latin typeface="hobo"/>
                </a:rPr>
                <a:t>～</a:t>
              </a:r>
              <a:r>
                <a:rPr lang="en-US" altLang="zh-CN" dirty="0" smtClean="0">
                  <a:latin typeface="hobo"/>
                </a:rPr>
                <a:t>20</a:t>
              </a:r>
              <a:r>
                <a:rPr lang="zh-CN" altLang="en-US" dirty="0" smtClean="0">
                  <a:latin typeface="hobo"/>
                </a:rPr>
                <a:t>位</a:t>
              </a:r>
              <a:r>
                <a:rPr lang="en-US" altLang="zh-CN" dirty="0" smtClean="0">
                  <a:latin typeface="hobo"/>
                </a:rPr>
                <a:t>,</a:t>
              </a:r>
              <a:r>
                <a:rPr lang="zh-CN" altLang="en-US" dirty="0" smtClean="0">
                  <a:latin typeface="hobo"/>
                </a:rPr>
                <a:t>密码：长度大于</a:t>
              </a:r>
              <a:r>
                <a:rPr lang="en-US" altLang="zh-CN" dirty="0" smtClean="0">
                  <a:latin typeface="hobo"/>
                </a:rPr>
                <a:t>6</a:t>
              </a:r>
              <a:r>
                <a:rPr lang="zh-CN" altLang="en-US" dirty="0" smtClean="0">
                  <a:latin typeface="hobo"/>
                </a:rPr>
                <a:t>位的数字</a:t>
              </a:r>
              <a:r>
                <a:rPr lang="zh-CN" altLang="en-US" dirty="0" smtClean="0">
                  <a:latin typeface="hobo"/>
                </a:rPr>
                <a:t>）</a:t>
              </a:r>
              <a:endParaRPr lang="en-US" altLang="zh-CN" dirty="0" smtClean="0">
                <a:latin typeface="hobo"/>
              </a:endParaRPr>
            </a:p>
            <a:p>
              <a:r>
                <a:rPr lang="zh-CN" altLang="en-US" dirty="0"/>
                <a:t/>
              </a:r>
              <a:br>
                <a:rPr lang="zh-CN" altLang="en-US" dirty="0"/>
              </a:br>
              <a:endParaRPr lang="zh-CN" altLang="en-US" dirty="0"/>
            </a:p>
            <a:p>
              <a:endParaRPr lang="en-US" altLang="zh-CN" dirty="0">
                <a:latin typeface="hob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1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8860540" y="1405088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9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7485" y="2477586"/>
            <a:ext cx="7391399" cy="723445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latin typeface="hobo"/>
              </a:rPr>
              <a:t/>
            </a:r>
            <a:br>
              <a:rPr lang="en-US" altLang="zh-CN" sz="4000" b="1" dirty="0" smtClean="0">
                <a:latin typeface="hobo"/>
              </a:rPr>
            </a:br>
            <a:r>
              <a:rPr lang="zh-CN" altLang="en-US" sz="4000" b="1" dirty="0" smtClean="0">
                <a:latin typeface="hobo"/>
              </a:rPr>
              <a:t>我们先来</a:t>
            </a:r>
            <a:r>
              <a:rPr lang="zh-CN" altLang="en-US" sz="4000" b="1" dirty="0">
                <a:latin typeface="hobo"/>
              </a:rPr>
              <a:t>聊一聊前端开发利器吧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4055804" y="1571992"/>
            <a:ext cx="3954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hobo"/>
                <a:ea typeface="+mj-ea"/>
                <a:cs typeface="+mj-cs"/>
              </a:rPr>
              <a:t>在开始培训</a:t>
            </a:r>
            <a:r>
              <a:rPr lang="zh-CN" altLang="en-US" sz="4000" b="1" dirty="0" smtClean="0">
                <a:solidFill>
                  <a:schemeClr val="accent1"/>
                </a:solidFill>
                <a:latin typeface="hobo"/>
                <a:ea typeface="+mj-ea"/>
                <a:cs typeface="+mj-cs"/>
              </a:rPr>
              <a:t>之前</a:t>
            </a:r>
            <a:endParaRPr lang="zh-CN" altLang="en-US" sz="4000" b="1" dirty="0">
              <a:solidFill>
                <a:schemeClr val="accent1"/>
              </a:solidFill>
              <a:latin typeface="hobo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5669" y="3870410"/>
            <a:ext cx="5782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4800" b="1" dirty="0" smtClean="0">
                <a:solidFill>
                  <a:schemeClr val="accent6"/>
                </a:solidFill>
                <a:latin typeface="hobo"/>
                <a:ea typeface="+mj-ea"/>
                <a:cs typeface="+mj-cs"/>
              </a:rPr>
              <a:t>Visual Studio </a:t>
            </a:r>
            <a:r>
              <a:rPr lang="en-US" altLang="zh-CN" sz="4800" b="1" dirty="0">
                <a:solidFill>
                  <a:schemeClr val="accent6"/>
                </a:solidFill>
                <a:latin typeface="hobo"/>
                <a:ea typeface="+mj-ea"/>
                <a:cs typeface="+mj-cs"/>
              </a:rPr>
              <a:t>C</a:t>
            </a:r>
            <a:r>
              <a:rPr lang="en-US" altLang="zh-CN" sz="4800" b="1" dirty="0" smtClean="0">
                <a:solidFill>
                  <a:schemeClr val="accent6"/>
                </a:solidFill>
                <a:latin typeface="hobo"/>
                <a:ea typeface="+mj-ea"/>
                <a:cs typeface="+mj-cs"/>
              </a:rPr>
              <a:t>ode</a:t>
            </a:r>
            <a:endParaRPr lang="en-US" altLang="zh-CN" sz="4800" b="1" dirty="0">
              <a:solidFill>
                <a:schemeClr val="accent6"/>
              </a:solidFill>
              <a:latin typeface="hobo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44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为什么是它？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4530" y="31407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调试功能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1334529" y="474252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334530" y="239806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源代码管理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334530" y="165536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大量优秀插件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334530" y="3941645"/>
            <a:ext cx="3760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方便的</a:t>
            </a:r>
            <a:r>
              <a:rPr lang="en-US" altLang="zh-CN" sz="2400" dirty="0" smtClean="0"/>
              <a:t>markdown</a:t>
            </a:r>
            <a:r>
              <a:rPr lang="zh-CN" altLang="en-US" sz="2400" dirty="0" smtClean="0"/>
              <a:t>编辑功能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334530" y="474252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020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9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723063"/>
            <a:ext cx="10515600" cy="130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chemeClr val="accent1"/>
                </a:solidFill>
              </a:rPr>
              <a:t>HTML</a:t>
            </a:r>
            <a:endParaRPr lang="en-US" altLang="zh-CN" sz="4000" dirty="0">
              <a:solidFill>
                <a:schemeClr val="accent1"/>
              </a:solidFill>
            </a:endParaRPr>
          </a:p>
          <a:p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769076" y="1924479"/>
            <a:ext cx="89071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fontAlgn="base">
              <a:buNone/>
            </a:pPr>
            <a:r>
              <a:rPr lang="zh-CN" altLang="en-US" sz="3200" dirty="0"/>
              <a:t>超文本标记语言</a:t>
            </a:r>
            <a:r>
              <a:rPr lang="en-US" altLang="zh-CN" sz="3200" dirty="0"/>
              <a:t>(HyperText Markup language)</a:t>
            </a:r>
          </a:p>
          <a:p>
            <a:pPr marL="0" indent="0" fontAlgn="base">
              <a:buNone/>
            </a:pPr>
            <a:r>
              <a:rPr lang="zh-CN" altLang="en-US" sz="3200" dirty="0"/>
              <a:t>作用： 用于描述网页文档</a:t>
            </a:r>
          </a:p>
          <a:p>
            <a:pPr marL="0" indent="0" fontAlgn="base">
              <a:buNone/>
            </a:pPr>
            <a:r>
              <a:rPr lang="zh-CN" altLang="en-US" sz="3200" dirty="0"/>
              <a:t>特点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 fontAlgn="base">
              <a:buNone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简易性</a:t>
            </a:r>
            <a:r>
              <a:rPr lang="zh-CN" altLang="en-US" sz="3200" dirty="0"/>
              <a:t>（入门简单）</a:t>
            </a:r>
          </a:p>
          <a:p>
            <a:pPr marL="0" indent="0" fontAlgn="base"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可扩展性</a:t>
            </a:r>
            <a:endParaRPr lang="en-US" altLang="zh-CN" sz="3200" dirty="0" smtClean="0"/>
          </a:p>
          <a:p>
            <a:pPr marL="0" indent="0" fontAlgn="base"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平台</a:t>
            </a:r>
            <a:r>
              <a:rPr lang="zh-CN" altLang="en-US" sz="3200" dirty="0"/>
              <a:t>无关性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9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1804089"/>
            <a:ext cx="9623854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20577" y="198439"/>
            <a:ext cx="10085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zh-CN" altLang="en-US" sz="4800" dirty="0">
                <a:solidFill>
                  <a:schemeClr val="accent1"/>
                </a:solidFill>
              </a:rPr>
              <a:t>超文本标记</a:t>
            </a:r>
            <a:r>
              <a:rPr lang="zh-CN" altLang="en-US" sz="4800" dirty="0" smtClean="0">
                <a:solidFill>
                  <a:schemeClr val="accent1"/>
                </a:solidFill>
              </a:rPr>
              <a:t>语言？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1410" y="1482813"/>
            <a:ext cx="85035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800" dirty="0" smtClean="0"/>
              <a:t>     网页</a:t>
            </a:r>
            <a:r>
              <a:rPr lang="zh-CN" altLang="en-US" sz="2800" dirty="0"/>
              <a:t>文件本身是一种文本文件，通过在文本文件中添加</a:t>
            </a:r>
            <a:r>
              <a:rPr lang="zh-CN" altLang="en-US" sz="2800" dirty="0">
                <a:solidFill>
                  <a:srgbClr val="00B0F0"/>
                </a:solidFill>
              </a:rPr>
              <a:t>标记符</a:t>
            </a:r>
            <a:r>
              <a:rPr lang="zh-CN" altLang="en-US" sz="2800" dirty="0"/>
              <a:t>，可以告诉浏览器如何显示其中的内容。浏览器按顺序解析网页文件，然后根据标记符解释和显示其标记的内容，对书写出错的标记将不指出其错误，且不停止其解释执行过程，编写者只能通过显示效果来分析出错原因和出错部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2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63719" y="358439"/>
            <a:ext cx="4262438" cy="8379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dirty="0">
                <a:solidFill>
                  <a:schemeClr val="accent1"/>
                </a:solidFill>
              </a:rPr>
              <a:t>代码示例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24115" y="1499955"/>
            <a:ext cx="585577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 smtClean="0"/>
              <a:t>&lt;</a:t>
            </a:r>
            <a:r>
              <a:rPr lang="zh-CN" altLang="zh-CN" sz="2800" dirty="0"/>
              <a:t>!DOCTYPE html&gt;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 &lt;html&gt; 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&lt;head&gt; 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	</a:t>
            </a:r>
            <a:r>
              <a:rPr lang="zh-CN" altLang="zh-CN" sz="2800" dirty="0"/>
              <a:t>&lt;meta charset="utf-8"&gt;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	</a:t>
            </a:r>
            <a:r>
              <a:rPr lang="zh-CN" altLang="zh-CN" sz="2800" dirty="0" smtClean="0"/>
              <a:t>&lt;</a:t>
            </a:r>
            <a:r>
              <a:rPr lang="zh-CN" altLang="zh-CN" sz="2800" dirty="0"/>
              <a:t>title&gt;网络组HTML培训&lt;/title&gt; 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&lt;/head&gt; 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&lt;body&gt; 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/>
              <a:t>	</a:t>
            </a:r>
            <a:r>
              <a:rPr lang="zh-CN" altLang="zh-CN" sz="3200" dirty="0">
                <a:solidFill>
                  <a:srgbClr val="F8BB39"/>
                </a:solidFill>
                <a:latin typeface="Arial" panose="020B0604020202020204" pitchFamily="34" charset="0"/>
                <a:ea typeface="hobo"/>
                <a:cs typeface="+mj-cs"/>
              </a:rPr>
              <a:t>&lt;!-- 网页整体内容 --&gt;</a:t>
            </a:r>
            <a:endParaRPr lang="en-US" altLang="zh-CN" sz="3200" dirty="0">
              <a:solidFill>
                <a:srgbClr val="F8BB39"/>
              </a:solidFill>
              <a:latin typeface="Arial" panose="020B0604020202020204" pitchFamily="34" charset="0"/>
              <a:ea typeface="hobo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 &lt;/body&gt; </a:t>
            </a:r>
            <a:endParaRPr lang="en-US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&lt;/html&gt;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126157" y="1499955"/>
            <a:ext cx="4460785" cy="461665"/>
            <a:chOff x="4516557" y="1458766"/>
            <a:chExt cx="4460785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7561570" y="145876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B0F0"/>
                  </a:solidFill>
                </a:rPr>
                <a:t>文档类型</a:t>
              </a:r>
              <a:endParaRPr lang="zh-CN" alt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516557" y="1689598"/>
              <a:ext cx="2949146" cy="34634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528016" y="2344411"/>
            <a:ext cx="6058926" cy="461665"/>
            <a:chOff x="2918416" y="2298182"/>
            <a:chExt cx="6058926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7561570" y="2298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0B0F0"/>
                  </a:solidFill>
                </a:rPr>
                <a:t>文档头部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918416" y="2529015"/>
              <a:ext cx="4547287" cy="16476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7716956" y="3223503"/>
            <a:ext cx="1910042" cy="461665"/>
            <a:chOff x="7107356" y="3182314"/>
            <a:chExt cx="1910042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7601626" y="31823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rgbClr val="00B0F0"/>
                  </a:solidFill>
                </a:defRPr>
              </a:lvl1pPr>
            </a:lstStyle>
            <a:p>
              <a:r>
                <a:rPr lang="zh-CN" altLang="en-US" dirty="0"/>
                <a:t>文档标题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7107356" y="3413145"/>
              <a:ext cx="358347" cy="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08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69578" y="5254245"/>
            <a:ext cx="6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hob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hob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hob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hob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1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hob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2743" y="6016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文档类型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75503" y="1679482"/>
            <a:ext cx="10019046" cy="646331"/>
            <a:chOff x="675503" y="1679482"/>
            <a:chExt cx="10019046" cy="646331"/>
          </a:xfrm>
        </p:grpSpPr>
        <p:sp>
          <p:nvSpPr>
            <p:cNvPr id="4" name="文本框 3"/>
            <p:cNvSpPr txBox="1"/>
            <p:nvPr/>
          </p:nvSpPr>
          <p:spPr>
            <a:xfrm>
              <a:off x="675503" y="1679482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HTML4</a:t>
              </a:r>
              <a:r>
                <a:rPr lang="zh-CN" altLang="en-US" dirty="0" smtClean="0"/>
                <a:t>（宽松）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876670" y="1679482"/>
              <a:ext cx="78178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latin typeface="Arial Unicode MS" panose="020B0604020202020204" pitchFamily="34" charset="-122"/>
                  <a:ea typeface="hobo"/>
                </a:rPr>
                <a:t>&lt;!DOCTYPE html PUBLIC "-//W3C//DTD XHTML 1.0 Strict//EN" </a:t>
              </a:r>
              <a:endParaRPr lang="en-US" altLang="zh-CN" dirty="0">
                <a:latin typeface="Arial Unicode MS" panose="020B0604020202020204" pitchFamily="34" charset="-122"/>
                <a:ea typeface="hobo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latin typeface="Arial Unicode MS" panose="020B0604020202020204" pitchFamily="34" charset="-122"/>
                  <a:ea typeface="hobo"/>
                </a:rPr>
                <a:t>"http://www.w3.org/TR/html4/loose.dtd"&gt; </a:t>
              </a:r>
              <a:endParaRPr lang="en-US" altLang="zh-CN" dirty="0">
                <a:latin typeface="Arial Unicode MS" panose="020B0604020202020204" pitchFamily="34" charset="-122"/>
                <a:ea typeface="hobo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4478" y="2822242"/>
            <a:ext cx="10365544" cy="646331"/>
            <a:chOff x="684478" y="2822242"/>
            <a:chExt cx="10365544" cy="646331"/>
          </a:xfrm>
        </p:grpSpPr>
        <p:sp>
          <p:nvSpPr>
            <p:cNvPr id="5" name="文本框 4"/>
            <p:cNvSpPr txBox="1"/>
            <p:nvPr/>
          </p:nvSpPr>
          <p:spPr>
            <a:xfrm>
              <a:off x="684478" y="288927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HTML4</a:t>
              </a:r>
              <a:r>
                <a:rPr lang="zh-CN" altLang="en-US" dirty="0" smtClean="0"/>
                <a:t>（严格）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76670" y="2822242"/>
              <a:ext cx="81733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latin typeface="Arial Unicode MS" panose="020B0604020202020204" pitchFamily="34" charset="-122"/>
                  <a:ea typeface="hobo"/>
                </a:rPr>
                <a:t>&lt;!DOCTYPE html PUBLIC "-//W3C//DTD XHTML 1.0 Transitional//EN“</a:t>
              </a:r>
              <a:endParaRPr lang="en-US" altLang="zh-CN" dirty="0">
                <a:latin typeface="Arial Unicode MS" panose="020B0604020202020204" pitchFamily="34" charset="-122"/>
                <a:ea typeface="hobo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latin typeface="Arial Unicode MS" panose="020B0604020202020204" pitchFamily="34" charset="-122"/>
                  <a:ea typeface="hobo"/>
                </a:rPr>
                <a:t> "http://www.w3.org/TR/html4/strict.dtd"&gt; </a:t>
              </a:r>
              <a:endParaRPr lang="en-US" altLang="zh-CN" dirty="0">
                <a:latin typeface="Arial Unicode MS" panose="020B0604020202020204" pitchFamily="34" charset="-122"/>
                <a:ea typeface="hobo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478" y="4170179"/>
            <a:ext cx="10397464" cy="646331"/>
            <a:chOff x="684478" y="4170179"/>
            <a:chExt cx="10397464" cy="646331"/>
          </a:xfrm>
        </p:grpSpPr>
        <p:sp>
          <p:nvSpPr>
            <p:cNvPr id="6" name="文本框 5"/>
            <p:cNvSpPr txBox="1"/>
            <p:nvPr/>
          </p:nvSpPr>
          <p:spPr>
            <a:xfrm>
              <a:off x="684478" y="4170179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XHTML1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876670" y="4170179"/>
              <a:ext cx="82052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 smtClean="0">
                  <a:latin typeface="Arial Unicode MS" panose="020B0604020202020204" pitchFamily="34" charset="-122"/>
                  <a:ea typeface="hobo"/>
                </a:rPr>
                <a:t>&lt;</a:t>
              </a:r>
              <a:r>
                <a:rPr lang="zh-CN" altLang="zh-CN" dirty="0">
                  <a:latin typeface="Arial Unicode MS" panose="020B0604020202020204" pitchFamily="34" charset="-122"/>
                  <a:ea typeface="hobo"/>
                </a:rPr>
                <a:t>!DOCTYPE html PUBLIC "-//W3C//DTD XHTML 1.0 Frameset//EN" </a:t>
              </a:r>
              <a:endParaRPr lang="en-US" altLang="zh-CN" dirty="0">
                <a:latin typeface="Arial Unicode MS" panose="020B0604020202020204" pitchFamily="34" charset="-122"/>
                <a:ea typeface="hobo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latin typeface="Arial Unicode MS" panose="020B0604020202020204" pitchFamily="34" charset="-122"/>
                  <a:ea typeface="hobo"/>
                </a:rPr>
                <a:t>"http://www.w3.org/TR/xhtml1/DTD/xhtml1-strict.dtd"&gt; </a:t>
              </a:r>
              <a:endParaRPr lang="en-US" altLang="zh-CN" dirty="0">
                <a:latin typeface="Arial Unicode MS" panose="020B0604020202020204" pitchFamily="34" charset="-122"/>
                <a:ea typeface="hobo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2101" y="5511522"/>
            <a:ext cx="4329326" cy="375926"/>
            <a:chOff x="702101" y="5511522"/>
            <a:chExt cx="4329326" cy="375926"/>
          </a:xfrm>
        </p:grpSpPr>
        <p:sp>
          <p:nvSpPr>
            <p:cNvPr id="7" name="文本框 6"/>
            <p:cNvSpPr txBox="1"/>
            <p:nvPr/>
          </p:nvSpPr>
          <p:spPr>
            <a:xfrm>
              <a:off x="702101" y="55115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HTML5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6670" y="5518116"/>
              <a:ext cx="21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latin typeface="Arial Unicode MS" panose="020B0604020202020204" pitchFamily="34" charset="-122"/>
                  <a:ea typeface="hobo"/>
                </a:rPr>
                <a:t>&lt;!DOCTYPE html&gt;</a:t>
              </a:r>
              <a:r>
                <a:rPr lang="zh-CN" altLang="zh-CN" sz="600" dirty="0"/>
                <a:t> </a:t>
              </a:r>
              <a:endParaRPr lang="zh-CN" altLang="zh-CN" sz="14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8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3300" y="1848366"/>
            <a:ext cx="1031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3200" dirty="0" smtClean="0">
                <a:latin typeface="hobo"/>
              </a:rPr>
              <a:t>可</a:t>
            </a:r>
            <a:r>
              <a:rPr lang="zh-CN" altLang="en-US" sz="3200" dirty="0">
                <a:latin typeface="hobo"/>
              </a:rPr>
              <a:t>扩展超文本标记</a:t>
            </a:r>
            <a:r>
              <a:rPr lang="zh-CN" altLang="en-US" sz="3200" dirty="0" smtClean="0">
                <a:latin typeface="hobo"/>
              </a:rPr>
              <a:t>语言</a:t>
            </a:r>
            <a:endParaRPr lang="en-US" altLang="zh-CN" sz="3200" dirty="0" smtClean="0">
              <a:latin typeface="hobo"/>
            </a:endParaRPr>
          </a:p>
          <a:p>
            <a:pPr fontAlgn="base"/>
            <a:r>
              <a:rPr lang="en-US" altLang="zh-CN" sz="3200" dirty="0">
                <a:latin typeface="hobo"/>
              </a:rPr>
              <a:t>(</a:t>
            </a:r>
            <a:r>
              <a:rPr lang="en-US" altLang="zh-CN" sz="3200" dirty="0" smtClean="0">
                <a:latin typeface="hobo"/>
              </a:rPr>
              <a:t>EXtensible </a:t>
            </a:r>
            <a:r>
              <a:rPr lang="en-US" altLang="zh-CN" sz="3200" dirty="0">
                <a:latin typeface="hobo"/>
              </a:rPr>
              <a:t>HyperText Markup </a:t>
            </a:r>
            <a:r>
              <a:rPr lang="en-US" altLang="zh-CN" sz="3200" dirty="0" smtClean="0">
                <a:latin typeface="hobo"/>
              </a:rPr>
              <a:t>language)</a:t>
            </a:r>
          </a:p>
          <a:p>
            <a:pPr fontAlgn="base"/>
            <a:endParaRPr lang="en-US" altLang="zh-CN" sz="3200" dirty="0">
              <a:latin typeface="hobo"/>
            </a:endParaRPr>
          </a:p>
          <a:p>
            <a:pPr fontAlgn="base"/>
            <a:r>
              <a:rPr lang="en-US" altLang="zh-CN" sz="3200" dirty="0">
                <a:latin typeface="hobo"/>
              </a:rPr>
              <a:t>XHTML </a:t>
            </a:r>
            <a:r>
              <a:rPr lang="zh-CN" altLang="en-US" sz="3200" dirty="0">
                <a:latin typeface="hobo"/>
              </a:rPr>
              <a:t>与 </a:t>
            </a:r>
            <a:r>
              <a:rPr lang="en-US" altLang="zh-CN" sz="3200" dirty="0">
                <a:latin typeface="hobo"/>
              </a:rPr>
              <a:t>HTML 4.01 </a:t>
            </a:r>
            <a:r>
              <a:rPr lang="zh-CN" altLang="en-US" sz="3200" dirty="0">
                <a:latin typeface="hobo"/>
              </a:rPr>
              <a:t>几乎是相同的，但更纯净更严谨</a:t>
            </a:r>
            <a:r>
              <a:rPr lang="zh-CN" altLang="en-US" sz="3200" dirty="0" smtClean="0">
                <a:latin typeface="hobo"/>
              </a:rPr>
              <a:t>。</a:t>
            </a:r>
            <a:endParaRPr lang="en-US" altLang="zh-CN" sz="3200" dirty="0" smtClean="0">
              <a:latin typeface="hobo"/>
            </a:endParaRPr>
          </a:p>
          <a:p>
            <a:pPr fontAlgn="base"/>
            <a:endParaRPr lang="en-US" altLang="zh-CN" sz="3200" dirty="0" smtClean="0">
              <a:latin typeface="hobo"/>
            </a:endParaRPr>
          </a:p>
          <a:p>
            <a:pPr fontAlgn="base"/>
            <a:r>
              <a:rPr lang="en-US" altLang="zh-CN" sz="3200" dirty="0" smtClean="0">
                <a:latin typeface="hobo"/>
              </a:rPr>
              <a:t>XHTML</a:t>
            </a:r>
            <a:r>
              <a:rPr lang="zh-CN" altLang="en-US" sz="3200" dirty="0">
                <a:latin typeface="hobo"/>
              </a:rPr>
              <a:t>是基于</a:t>
            </a:r>
            <a:r>
              <a:rPr lang="en-US" altLang="zh-CN" sz="3200" dirty="0">
                <a:latin typeface="hobo"/>
              </a:rPr>
              <a:t>XML</a:t>
            </a:r>
            <a:r>
              <a:rPr lang="zh-CN" altLang="en-US" sz="3200" dirty="0">
                <a:latin typeface="hobo"/>
              </a:rPr>
              <a:t>的应用</a:t>
            </a:r>
            <a:r>
              <a:rPr lang="zh-CN" altLang="en-US" sz="3200" dirty="0" smtClean="0">
                <a:latin typeface="hobo"/>
              </a:rPr>
              <a:t>。</a:t>
            </a:r>
            <a:endParaRPr lang="en-US" altLang="zh-CN" sz="3200" dirty="0" smtClean="0">
              <a:latin typeface="hobo"/>
            </a:endParaRPr>
          </a:p>
          <a:p>
            <a:pPr fontAlgn="base"/>
            <a:endParaRPr lang="zh-CN" altLang="en-US" sz="3200" dirty="0">
              <a:latin typeface="hobo"/>
            </a:endParaRPr>
          </a:p>
          <a:p>
            <a:pPr fontAlgn="base"/>
            <a:r>
              <a:rPr lang="zh-CN" altLang="en-US" sz="3200" dirty="0">
                <a:latin typeface="hobo"/>
              </a:rPr>
              <a:t>编写</a:t>
            </a:r>
            <a:r>
              <a:rPr lang="en-US" altLang="zh-CN" sz="3200" dirty="0">
                <a:latin typeface="hobo"/>
              </a:rPr>
              <a:t>HTML</a:t>
            </a:r>
            <a:r>
              <a:rPr lang="zh-CN" altLang="en-US" sz="3200" dirty="0">
                <a:latin typeface="hobo"/>
              </a:rPr>
              <a:t>的时候应尽量根据</a:t>
            </a:r>
            <a:r>
              <a:rPr lang="en-US" altLang="zh-CN" sz="3200" dirty="0">
                <a:latin typeface="hobo"/>
              </a:rPr>
              <a:t>XHTML</a:t>
            </a:r>
            <a:r>
              <a:rPr lang="zh-CN" altLang="en-US" sz="3200" dirty="0">
                <a:latin typeface="hobo"/>
              </a:rPr>
              <a:t>的规范书写，养成良好的习惯</a:t>
            </a:r>
            <a:endParaRPr lang="zh-CN" altLang="en-US" sz="3200" b="0" i="0" dirty="0">
              <a:effectLst/>
              <a:latin typeface="hob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5747" y="742434"/>
            <a:ext cx="21275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XHTML</a:t>
            </a:r>
          </a:p>
        </p:txBody>
      </p:sp>
    </p:spTree>
    <p:extLst>
      <p:ext uri="{BB962C8B-B14F-4D97-AF65-F5344CB8AC3E}">
        <p14:creationId xmlns:p14="http://schemas.microsoft.com/office/powerpoint/2010/main" val="171920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8"/>
  <p:tag name="KSO_WM_TAG_VERSION" val="1.0"/>
  <p:tag name="KSO_WM_SLIDE_ID" val="custom160118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f"/>
  <p:tag name="KSO_WM_UNIT_INDEX" val="2"/>
  <p:tag name="KSO_WM_UNIT_ID" val="custom160118_3*f*2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8"/>
  <p:tag name="KSO_WM_TAG_VERSION" val="1.0"/>
  <p:tag name="KSO_WM_SLIDE_ID" val="custom160118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8_29*i*0"/>
  <p:tag name="KSO_WM_TEMPLATE_CATEGORY" val="custom"/>
  <p:tag name="KSO_WM_TEMPLATE_INDEX" val="160118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9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3824"/>
  <p:tag name="MH_LIBRARY" val="GRAPHIC"/>
  <p:tag name="MH_ORDER" val="Freeform 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6、26、27、28、29"/>
  <p:tag name="KSO_WM_TEMPLATE_CATEGORY" val="custom"/>
  <p:tag name="KSO_WM_TEMPLATE_INDEX" val="160118"/>
  <p:tag name="KSO_WM_TAG_VERSION" val="1.0"/>
  <p:tag name="KSO_WM_SLIDE_ID" val="custom16011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b"/>
  <p:tag name="KSO_WM_UNIT_INDEX" val="1"/>
  <p:tag name="KSO_WM_UNIT_ID" val="custom160118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8"/>
  <p:tag name="KSO_WM_TAG_VERSION" val="1.0"/>
  <p:tag name="KSO_WM_SLIDE_ID" val="custom160118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f"/>
  <p:tag name="KSO_WM_UNIT_INDEX" val="1"/>
  <p:tag name="KSO_WM_UNIT_ID" val="custom160118_2*f*1"/>
  <p:tag name="KSO_WM_UNIT_CLEAR" val="1"/>
  <p:tag name="KSO_WM_UNIT_LAYERLEVEL" val="1"/>
  <p:tag name="KSO_WM_UNIT_VALUE" val="145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主题">
  <a:themeElements>
    <a:clrScheme name="自定义 10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40D096"/>
      </a:accent2>
      <a:accent3>
        <a:srgbClr val="CAD4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829</Words>
  <Application>Microsoft Office PowerPoint</Application>
  <PresentationFormat>宽屏</PresentationFormat>
  <Paragraphs>143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hobo</vt:lpstr>
      <vt:lpstr>Miscrosoft YaHei</vt:lpstr>
      <vt:lpstr>黑体</vt:lpstr>
      <vt:lpstr>华文隶书</vt:lpstr>
      <vt:lpstr>华文细黑</vt:lpstr>
      <vt:lpstr>宋体</vt:lpstr>
      <vt:lpstr>Arial</vt:lpstr>
      <vt:lpstr>Bernard MT Condensed</vt:lpstr>
      <vt:lpstr>Calibri</vt:lpstr>
      <vt:lpstr>Microsoft New Tai Lue</vt:lpstr>
      <vt:lpstr>Wingdings</vt:lpstr>
      <vt:lpstr>Office 主题</vt:lpstr>
      <vt:lpstr>《前端三剑客》</vt:lpstr>
      <vt:lpstr>PowerPoint 演示文稿</vt:lpstr>
      <vt:lpstr> 我们先来聊一聊前端开发利器吧</vt:lpstr>
      <vt:lpstr>为什么是它？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ASUS</cp:lastModifiedBy>
  <cp:revision>269</cp:revision>
  <dcterms:created xsi:type="dcterms:W3CDTF">2015-09-25T03:48:00Z</dcterms:created>
  <dcterms:modified xsi:type="dcterms:W3CDTF">2018-04-12T12:38:55Z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2052-10.1.0.5420</vt:lpwstr>
  </property>
  <property fmtid="{D5CDD505-2E9C-101B-9397-08002B2CF9AE}" pid="3" name="name">
    <vt:lpwstr>五彩气泡.pptx</vt:lpwstr>
  </property>
  <property fmtid="{D5CDD505-2E9C-101B-9397-08002B2CF9AE}" pid="4" name="fileid">
    <vt:lpwstr>860933</vt:lpwstr>
  </property>
  <property fmtid="{D5CDD505-2E9C-101B-9397-08002B2CF9AE}" pid="5" name="search_tags">
    <vt:lpwstr>PPT模板</vt:lpwstr>
  </property>
</Properties>
</file>