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E39-32F9-45EE-B46D-4653B8EAC348}" type="datetimeFigureOut">
              <a:rPr lang="en-US" smtClean="0"/>
              <a:t>2018-04-29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ECED63E-D8A1-44AD-BA07-5944F2E18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5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E39-32F9-45EE-B46D-4653B8EAC348}" type="datetimeFigureOut">
              <a:rPr lang="en-US" smtClean="0"/>
              <a:t>2018-04-29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ECED63E-D8A1-44AD-BA07-5944F2E18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2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E39-32F9-45EE-B46D-4653B8EAC348}" type="datetimeFigureOut">
              <a:rPr lang="en-US" smtClean="0"/>
              <a:t>2018-04-29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ECED63E-D8A1-44AD-BA07-5944F2E18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71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E39-32F9-45EE-B46D-4653B8EAC348}" type="datetimeFigureOut">
              <a:rPr lang="en-US" smtClean="0"/>
              <a:t>2018-04-29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ECED63E-D8A1-44AD-BA07-5944F2E18FC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1703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E39-32F9-45EE-B46D-4653B8EAC348}" type="datetimeFigureOut">
              <a:rPr lang="en-US" smtClean="0"/>
              <a:t>2018-04-29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ECED63E-D8A1-44AD-BA07-5944F2E18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1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E39-32F9-45EE-B46D-4653B8EAC348}" type="datetimeFigureOut">
              <a:rPr lang="en-US" smtClean="0"/>
              <a:t>2018-04-29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63E-D8A1-44AD-BA07-5944F2E18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5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E39-32F9-45EE-B46D-4653B8EAC348}" type="datetimeFigureOut">
              <a:rPr lang="en-US" smtClean="0"/>
              <a:t>2018-04-29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63E-D8A1-44AD-BA07-5944F2E18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7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E39-32F9-45EE-B46D-4653B8EAC348}" type="datetimeFigureOut">
              <a:rPr lang="en-US" smtClean="0"/>
              <a:t>2018-04-29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63E-D8A1-44AD-BA07-5944F2E18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04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D9E2E39-32F9-45EE-B46D-4653B8EAC348}" type="datetimeFigureOut">
              <a:rPr lang="en-US" smtClean="0"/>
              <a:t>2018-04-29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ECED63E-D8A1-44AD-BA07-5944F2E18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5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E39-32F9-45EE-B46D-4653B8EAC348}" type="datetimeFigureOut">
              <a:rPr lang="en-US" smtClean="0"/>
              <a:t>2018-04-29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63E-D8A1-44AD-BA07-5944F2E18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8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E39-32F9-45EE-B46D-4653B8EAC348}" type="datetimeFigureOut">
              <a:rPr lang="en-US" smtClean="0"/>
              <a:t>2018-04-29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ECED63E-D8A1-44AD-BA07-5944F2E18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6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E39-32F9-45EE-B46D-4653B8EAC348}" type="datetimeFigureOut">
              <a:rPr lang="en-US" smtClean="0"/>
              <a:t>2018-04-29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63E-D8A1-44AD-BA07-5944F2E18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6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E39-32F9-45EE-B46D-4653B8EAC348}" type="datetimeFigureOut">
              <a:rPr lang="en-US" smtClean="0"/>
              <a:t>2018-04-29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63E-D8A1-44AD-BA07-5944F2E18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1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E39-32F9-45EE-B46D-4653B8EAC348}" type="datetimeFigureOut">
              <a:rPr lang="en-US" smtClean="0"/>
              <a:t>2018-04-29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63E-D8A1-44AD-BA07-5944F2E18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5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E39-32F9-45EE-B46D-4653B8EAC348}" type="datetimeFigureOut">
              <a:rPr lang="en-US" smtClean="0"/>
              <a:t>2018-04-29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63E-D8A1-44AD-BA07-5944F2E18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1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E39-32F9-45EE-B46D-4653B8EAC348}" type="datetimeFigureOut">
              <a:rPr lang="en-US" smtClean="0"/>
              <a:t>2018-04-29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63E-D8A1-44AD-BA07-5944F2E18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8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E39-32F9-45EE-B46D-4653B8EAC348}" type="datetimeFigureOut">
              <a:rPr lang="en-US" smtClean="0"/>
              <a:t>2018-04-29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63E-D8A1-44AD-BA07-5944F2E18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8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2E39-32F9-45EE-B46D-4653B8EAC348}" type="datetimeFigureOut">
              <a:rPr lang="en-US" smtClean="0"/>
              <a:t>2018-04-29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ED63E-D8A1-44AD-BA07-5944F2E18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19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ASP/128906" TargetMode="External"/><Relationship Id="rId2" Type="http://schemas.openxmlformats.org/officeDocument/2006/relationships/hyperlink" Target="https://baike.baidu.com/item/PHP/9337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aike.baidu.com/item/%E5%BC%82%E6%AD%A5IO" TargetMode="External"/><Relationship Id="rId5" Type="http://schemas.openxmlformats.org/officeDocument/2006/relationships/hyperlink" Target="https://baike.baidu.com/item/Node.js" TargetMode="External"/><Relationship Id="rId4" Type="http://schemas.openxmlformats.org/officeDocument/2006/relationships/hyperlink" Target="https://baike.baidu.com/item/AJAX/8425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Scheme" TargetMode="External"/><Relationship Id="rId3" Type="http://schemas.openxmlformats.org/officeDocument/2006/relationships/hyperlink" Target="https://baike.baidu.com/item/Brendan%20Eich" TargetMode="External"/><Relationship Id="rId7" Type="http://schemas.openxmlformats.org/officeDocument/2006/relationships/hyperlink" Target="https://baike.baidu.com/item/Self/4959923" TargetMode="External"/><Relationship Id="rId2" Type="http://schemas.openxmlformats.org/officeDocument/2006/relationships/hyperlink" Target="https://baike.baidu.com/item/Netscap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Java/85979" TargetMode="External"/><Relationship Id="rId11" Type="http://schemas.openxmlformats.org/officeDocument/2006/relationships/hyperlink" Target="https://baike.baidu.com/item/ECMAScript" TargetMode="External"/><Relationship Id="rId5" Type="http://schemas.openxmlformats.org/officeDocument/2006/relationships/hyperlink" Target="https://baike.baidu.com/item/Sun/69463" TargetMode="External"/><Relationship Id="rId10" Type="http://schemas.openxmlformats.org/officeDocument/2006/relationships/hyperlink" Target="https://baike.baidu.com/item/JScript" TargetMode="External"/><Relationship Id="rId4" Type="http://schemas.openxmlformats.org/officeDocument/2006/relationships/hyperlink" Target="https://baike.baidu.com/item/%E7%BD%91%E6%99%AF%E5%AF%BC%E8%88%AA%E8%80%85" TargetMode="External"/><Relationship Id="rId9" Type="http://schemas.openxmlformats.org/officeDocument/2006/relationships/hyperlink" Target="https://baike.baidu.com/item/%E5%BE%AE%E8%BD%A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C++" TargetMode="External"/><Relationship Id="rId2" Type="http://schemas.openxmlformats.org/officeDocument/2006/relationships/hyperlink" Target="https://baike.baidu.com/item/%E8%84%9A%E6%9C%AC%E8%AF%AD%E8%A8%80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aike.baidu.com/item/%E7%BC%96%E8%AF%9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4499" y="2954214"/>
            <a:ext cx="6116425" cy="959133"/>
          </a:xfrm>
        </p:spPr>
        <p:txBody>
          <a:bodyPr/>
          <a:lstStyle/>
          <a:p>
            <a:r>
              <a:rPr lang="en-US" altLang="zh-CN" smtClean="0"/>
              <a:t>What is JavaScript?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29300" y="4783014"/>
            <a:ext cx="4838700" cy="474785"/>
          </a:xfrm>
        </p:spPr>
        <p:txBody>
          <a:bodyPr>
            <a:normAutofit fontScale="92500"/>
          </a:bodyPr>
          <a:lstStyle/>
          <a:p>
            <a:r>
              <a:rPr lang="en-US" smtClean="0"/>
              <a:t>QG Studio Front-end Development Gorup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9582150" y="5942800"/>
            <a:ext cx="192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主讲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人：阿力木</a:t>
            </a:r>
            <a:endParaRPr 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709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5635" y="609601"/>
            <a:ext cx="1003069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/>
              <a:t>(5)</a:t>
            </a:r>
            <a:r>
              <a:rPr lang="zh-CN" altLang="en-US" sz="2800"/>
              <a:t>跨平台性。</a:t>
            </a:r>
            <a:r>
              <a:rPr lang="en-US" sz="2800"/>
              <a:t>JavaScript</a:t>
            </a:r>
            <a:r>
              <a:rPr lang="zh-CN" altLang="en-US" sz="2800"/>
              <a:t>脚本语言不依赖于操作系统</a:t>
            </a:r>
            <a:r>
              <a:rPr lang="en-US" altLang="zh-CN" sz="2800"/>
              <a:t>,</a:t>
            </a:r>
            <a:r>
              <a:rPr lang="zh-CN" altLang="en-US" sz="2800"/>
              <a:t>仅需要浏览器的支持。因此一个</a:t>
            </a:r>
            <a:r>
              <a:rPr lang="en-US" sz="2800"/>
              <a:t>JavaScript</a:t>
            </a:r>
            <a:r>
              <a:rPr lang="zh-CN" altLang="en-US" sz="2800"/>
              <a:t>脚本在编写后可以带到任意机器上使用</a:t>
            </a:r>
            <a:r>
              <a:rPr lang="en-US" altLang="zh-CN" sz="2800"/>
              <a:t>,</a:t>
            </a:r>
            <a:r>
              <a:rPr lang="zh-CN" altLang="en-US" sz="2800"/>
              <a:t>前提上机器上的浏览器支 持</a:t>
            </a:r>
            <a:r>
              <a:rPr lang="en-US" sz="2800"/>
              <a:t>JavaScript</a:t>
            </a:r>
            <a:r>
              <a:rPr lang="zh-CN" altLang="en-US" sz="2800"/>
              <a:t>脚本语言</a:t>
            </a:r>
            <a:r>
              <a:rPr lang="en-US" altLang="zh-CN" sz="2800"/>
              <a:t>,</a:t>
            </a:r>
            <a:r>
              <a:rPr lang="zh-CN" altLang="en-US" sz="2800"/>
              <a:t>目前</a:t>
            </a:r>
            <a:r>
              <a:rPr lang="en-US" sz="2800"/>
              <a:t>JavaScript</a:t>
            </a:r>
            <a:r>
              <a:rPr lang="zh-CN" altLang="en-US" sz="2800"/>
              <a:t>已被大多数的浏览器所支持。</a:t>
            </a:r>
            <a:r>
              <a:rPr lang="zh-CN" altLang="en-US" sz="2800" baseline="30000"/>
              <a:t> </a:t>
            </a:r>
            <a:r>
              <a:rPr lang="en-US" altLang="zh-CN" sz="2800" baseline="30000"/>
              <a:t>[3]</a:t>
            </a:r>
            <a:r>
              <a:rPr lang="zh-CN" altLang="en-US" sz="2800"/>
              <a:t> </a:t>
            </a:r>
          </a:p>
          <a:p>
            <a:r>
              <a:rPr lang="en-US" altLang="zh-CN" sz="2800"/>
              <a:t> </a:t>
            </a:r>
            <a:r>
              <a:rPr lang="en-US" altLang="zh-CN" sz="2800" smtClean="0"/>
              <a:t>     </a:t>
            </a:r>
            <a:r>
              <a:rPr lang="zh-CN" altLang="en-US" sz="2800" smtClean="0"/>
              <a:t>不</a:t>
            </a:r>
            <a:r>
              <a:rPr lang="zh-CN" altLang="en-US" sz="2800"/>
              <a:t>同于服务器端脚本语言，例如</a:t>
            </a:r>
            <a:r>
              <a:rPr lang="en-US" sz="2800">
                <a:hlinkClick r:id="rId2"/>
              </a:rPr>
              <a:t>PHP</a:t>
            </a:r>
            <a:r>
              <a:rPr lang="zh-CN" altLang="en-US" sz="2800"/>
              <a:t>与</a:t>
            </a:r>
            <a:r>
              <a:rPr lang="en-US" sz="2800">
                <a:hlinkClick r:id="rId3"/>
              </a:rPr>
              <a:t>ASP</a:t>
            </a:r>
            <a:r>
              <a:rPr lang="en-US" sz="2800"/>
              <a:t>，JavaScript</a:t>
            </a:r>
            <a:r>
              <a:rPr lang="zh-CN" altLang="en-US" sz="2800"/>
              <a:t>主要被作为客户端脚本语言在用户的浏览器上运行，不需要服务器的支持。所以在早期程序员比较青睐于</a:t>
            </a:r>
            <a:r>
              <a:rPr lang="en-US" sz="2800"/>
              <a:t>JavaScript</a:t>
            </a:r>
            <a:r>
              <a:rPr lang="zh-CN" altLang="en-US" sz="2800"/>
              <a:t>以减少对服务器的负担，而与此同时也带来另一个问题：安全性。</a:t>
            </a:r>
          </a:p>
          <a:p>
            <a:r>
              <a:rPr lang="zh-CN" altLang="en-US" sz="2800" smtClean="0"/>
              <a:t>      而</a:t>
            </a:r>
            <a:r>
              <a:rPr lang="zh-CN" altLang="en-US" sz="2800"/>
              <a:t>随着服务器的强壮，虽然程序员更喜欢运行于服务端的脚本以保证安全，但</a:t>
            </a:r>
            <a:r>
              <a:rPr lang="en-US" sz="2800"/>
              <a:t>JavaScript</a:t>
            </a:r>
            <a:r>
              <a:rPr lang="zh-CN" altLang="en-US" sz="2800"/>
              <a:t>仍然以其跨平台、容易上手等优势大行其道。同时，有些特殊功能（如</a:t>
            </a:r>
            <a:r>
              <a:rPr lang="en-US" sz="2800">
                <a:hlinkClick r:id="rId4"/>
              </a:rPr>
              <a:t>AJAX</a:t>
            </a:r>
            <a:r>
              <a:rPr lang="en-US" sz="2800"/>
              <a:t>）</a:t>
            </a:r>
            <a:r>
              <a:rPr lang="zh-CN" altLang="en-US" sz="2800"/>
              <a:t>必须依赖</a:t>
            </a:r>
            <a:r>
              <a:rPr lang="en-US" sz="2800"/>
              <a:t>Javascript</a:t>
            </a:r>
            <a:r>
              <a:rPr lang="zh-CN" altLang="en-US" sz="2800"/>
              <a:t>在客户端进行支持。随着引擎如</a:t>
            </a:r>
            <a:r>
              <a:rPr lang="en-US" sz="2800"/>
              <a:t>V8</a:t>
            </a:r>
            <a:r>
              <a:rPr lang="zh-CN" altLang="en-US" sz="2800"/>
              <a:t>和框架如</a:t>
            </a:r>
            <a:r>
              <a:rPr lang="en-US" sz="2800">
                <a:hlinkClick r:id="rId5"/>
              </a:rPr>
              <a:t>Node.js</a:t>
            </a:r>
            <a:r>
              <a:rPr lang="zh-CN" altLang="en-US" sz="2800"/>
              <a:t>的发展，及其事件驱动及</a:t>
            </a:r>
            <a:r>
              <a:rPr lang="zh-CN" altLang="en-US" sz="2800">
                <a:hlinkClick r:id="rId6"/>
              </a:rPr>
              <a:t>异步</a:t>
            </a:r>
            <a:r>
              <a:rPr lang="en-US" sz="2800">
                <a:hlinkClick r:id="rId6"/>
              </a:rPr>
              <a:t>IO</a:t>
            </a:r>
            <a:r>
              <a:rPr lang="zh-CN" altLang="en-US" sz="2800"/>
              <a:t>等特性，</a:t>
            </a:r>
            <a:r>
              <a:rPr lang="en-US" sz="2800"/>
              <a:t>JavaScript</a:t>
            </a:r>
            <a:r>
              <a:rPr lang="zh-CN" altLang="en-US" sz="2800"/>
              <a:t>逐渐被用来编写服务器端程序。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54723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会</a:t>
            </a:r>
            <a:r>
              <a:rPr lang="en-US" altLang="zh-CN" smtClean="0"/>
              <a:t>JS </a:t>
            </a:r>
            <a:r>
              <a:rPr lang="zh-CN" altLang="en-US" smtClean="0"/>
              <a:t>可以干些什么 ？？？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64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7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957" y="1188027"/>
            <a:ext cx="7279821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5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5346" y="817416"/>
            <a:ext cx="2590800" cy="114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smtClean="0"/>
              <a:t>作业</a:t>
            </a:r>
            <a:endParaRPr lang="en-US" sz="6600"/>
          </a:p>
        </p:txBody>
      </p:sp>
      <p:sp>
        <p:nvSpPr>
          <p:cNvPr id="3" name="文本框 2"/>
          <p:cNvSpPr txBox="1"/>
          <p:nvPr/>
        </p:nvSpPr>
        <p:spPr>
          <a:xfrm>
            <a:off x="429490" y="2350532"/>
            <a:ext cx="1155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前端：上周做的登录界面进行登录后跳转到主页，并拿到登录的用户名显示在主页的登录模块那里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429490" y="3135504"/>
            <a:ext cx="97397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后台组权限管理要求清单</a:t>
            </a:r>
            <a:r>
              <a:rPr lang="en-US" altLang="zh-CN"/>
              <a:t>】</a:t>
            </a:r>
          </a:p>
          <a:p>
            <a:r>
              <a:rPr lang="en-US" altLang="zh-CN"/>
              <a:t>☆</a:t>
            </a:r>
            <a:r>
              <a:rPr lang="zh-CN" altLang="en-US"/>
              <a:t>实现角色标签和权限标签，而且一个用户可拥有多种角色</a:t>
            </a:r>
          </a:p>
          <a:p>
            <a:r>
              <a:rPr lang="zh-CN" altLang="en-US"/>
              <a:t>☆需有超级管理员，可任意添加和删除用户、角色和权限</a:t>
            </a:r>
          </a:p>
          <a:p>
            <a:r>
              <a:rPr lang="zh-CN" altLang="en-US"/>
              <a:t>☆权限的数量尽可能多，不同角色可进行不同权限的操作</a:t>
            </a:r>
          </a:p>
          <a:p>
            <a:r>
              <a:rPr lang="zh-CN" altLang="en-US"/>
              <a:t>☆有余力者可以完成密保、验证码或邮箱验证等功能</a:t>
            </a:r>
          </a:p>
          <a:p>
            <a:r>
              <a:rPr lang="zh-CN" altLang="en-US"/>
              <a:t>注意：</a:t>
            </a:r>
          </a:p>
          <a:p>
            <a:r>
              <a:rPr lang="en-US" altLang="zh-CN"/>
              <a:t>1.</a:t>
            </a:r>
            <a:r>
              <a:rPr lang="zh-CN" altLang="en-US"/>
              <a:t>请为每个操作做好充足测试（考虑各种情况）</a:t>
            </a:r>
          </a:p>
          <a:p>
            <a:r>
              <a:rPr lang="en-US" altLang="zh-CN"/>
              <a:t>2.</a:t>
            </a:r>
            <a:r>
              <a:rPr lang="zh-CN" altLang="en-US"/>
              <a:t>不要拿中文来命名类、方法或变量！！！</a:t>
            </a:r>
          </a:p>
          <a:p>
            <a:r>
              <a:rPr lang="en-US" altLang="zh-CN"/>
              <a:t>3.</a:t>
            </a:r>
            <a:r>
              <a:rPr lang="zh-CN" altLang="en-US"/>
              <a:t>注意分包规范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5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历史</a:t>
            </a:r>
            <a:r>
              <a:rPr lang="en-US" altLang="zh-CN" smtClean="0"/>
              <a:t>-History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JavaScript</a:t>
            </a:r>
            <a:r>
              <a:rPr lang="zh-CN" altLang="en-US"/>
              <a:t>一种直译式脚本语言，是一种动态类型、弱类型、基于原型的语言，内置支持类型。它的解释器被称为</a:t>
            </a:r>
            <a:r>
              <a:rPr lang="en-US"/>
              <a:t>JavaScript</a:t>
            </a:r>
            <a:r>
              <a:rPr lang="zh-CN" altLang="en-US"/>
              <a:t>引擎，为浏览器的一部分，广泛用于客户端的脚本语言，最早是在</a:t>
            </a:r>
            <a:r>
              <a:rPr lang="en-US"/>
              <a:t>HTML（</a:t>
            </a:r>
            <a:r>
              <a:rPr lang="zh-CN" altLang="en-US"/>
              <a:t>标准通用标记语言下的一个应用）网页上使用，用来给</a:t>
            </a:r>
            <a:r>
              <a:rPr lang="en-US"/>
              <a:t>HTML</a:t>
            </a:r>
            <a:r>
              <a:rPr lang="zh-CN" altLang="en-US"/>
              <a:t>网页增加动态功能。</a:t>
            </a:r>
          </a:p>
          <a:p>
            <a:r>
              <a:rPr lang="zh-CN" altLang="en-US"/>
              <a:t>在</a:t>
            </a:r>
            <a:r>
              <a:rPr lang="en-US" altLang="zh-CN"/>
              <a:t>1995</a:t>
            </a:r>
            <a:r>
              <a:rPr lang="zh-CN" altLang="en-US"/>
              <a:t>年时，由</a:t>
            </a:r>
            <a:r>
              <a:rPr lang="en-US">
                <a:hlinkClick r:id="rId2"/>
              </a:rPr>
              <a:t>Netscape</a:t>
            </a:r>
            <a:r>
              <a:rPr lang="zh-CN" altLang="en-US"/>
              <a:t>公司的</a:t>
            </a:r>
            <a:r>
              <a:rPr lang="en-US">
                <a:hlinkClick r:id="rId3"/>
              </a:rPr>
              <a:t>Brendan Eich</a:t>
            </a:r>
            <a:r>
              <a:rPr lang="en-US"/>
              <a:t>，</a:t>
            </a:r>
            <a:r>
              <a:rPr lang="zh-CN" altLang="en-US"/>
              <a:t>在</a:t>
            </a:r>
            <a:r>
              <a:rPr lang="zh-CN" altLang="en-US">
                <a:hlinkClick r:id="rId4"/>
              </a:rPr>
              <a:t>网景导航者</a:t>
            </a:r>
            <a:r>
              <a:rPr lang="zh-CN" altLang="en-US"/>
              <a:t>浏览器上首次设计实现而成。因为</a:t>
            </a:r>
            <a:r>
              <a:rPr lang="en-US">
                <a:hlinkClick r:id="rId2"/>
              </a:rPr>
              <a:t>Netscape</a:t>
            </a:r>
            <a:r>
              <a:rPr lang="zh-CN" altLang="en-US"/>
              <a:t>与</a:t>
            </a:r>
            <a:r>
              <a:rPr lang="en-US">
                <a:hlinkClick r:id="rId5"/>
              </a:rPr>
              <a:t>Sun</a:t>
            </a:r>
            <a:r>
              <a:rPr lang="zh-CN" altLang="en-US"/>
              <a:t>合作，</a:t>
            </a:r>
            <a:r>
              <a:rPr lang="en-US">
                <a:hlinkClick r:id="rId2"/>
              </a:rPr>
              <a:t>Netscape</a:t>
            </a:r>
            <a:r>
              <a:rPr lang="zh-CN" altLang="en-US"/>
              <a:t>管理层希望它外观看起来像</a:t>
            </a:r>
            <a:r>
              <a:rPr lang="en-US">
                <a:hlinkClick r:id="rId6"/>
              </a:rPr>
              <a:t>Java</a:t>
            </a:r>
            <a:r>
              <a:rPr lang="en-US"/>
              <a:t>，</a:t>
            </a:r>
            <a:r>
              <a:rPr lang="zh-CN" altLang="en-US"/>
              <a:t>因此取名为</a:t>
            </a:r>
            <a:r>
              <a:rPr lang="en-US"/>
              <a:t>JavaScript。</a:t>
            </a:r>
            <a:r>
              <a:rPr lang="zh-CN" altLang="en-US"/>
              <a:t>但实际上它的语法风格与</a:t>
            </a:r>
            <a:r>
              <a:rPr lang="en-US">
                <a:hlinkClick r:id="rId7"/>
              </a:rPr>
              <a:t>Self</a:t>
            </a:r>
            <a:r>
              <a:rPr lang="zh-CN" altLang="en-US"/>
              <a:t>及</a:t>
            </a:r>
            <a:r>
              <a:rPr lang="en-US">
                <a:hlinkClick r:id="rId8"/>
              </a:rPr>
              <a:t>Scheme</a:t>
            </a:r>
            <a:r>
              <a:rPr lang="zh-CN" altLang="en-US"/>
              <a:t>较为接近。</a:t>
            </a:r>
            <a:r>
              <a:rPr lang="zh-CN" altLang="en-US" baseline="30000"/>
              <a:t> </a:t>
            </a:r>
            <a:r>
              <a:rPr lang="en-US" altLang="zh-CN" baseline="30000"/>
              <a:t>[1]</a:t>
            </a:r>
            <a:r>
              <a:rPr lang="zh-CN" altLang="en-US"/>
              <a:t> </a:t>
            </a:r>
          </a:p>
          <a:p>
            <a:r>
              <a:rPr lang="zh-CN" altLang="en-US"/>
              <a:t>为了取得技术优势，</a:t>
            </a:r>
            <a:r>
              <a:rPr lang="zh-CN" altLang="en-US">
                <a:hlinkClick r:id="rId9"/>
              </a:rPr>
              <a:t>微软</a:t>
            </a:r>
            <a:r>
              <a:rPr lang="zh-CN" altLang="en-US"/>
              <a:t>推出了</a:t>
            </a:r>
            <a:r>
              <a:rPr lang="en-US">
                <a:hlinkClick r:id="rId10"/>
              </a:rPr>
              <a:t>JScript</a:t>
            </a:r>
            <a:r>
              <a:rPr lang="en-US"/>
              <a:t>，CEnvi</a:t>
            </a:r>
            <a:r>
              <a:rPr lang="zh-CN" altLang="en-US"/>
              <a:t>推出</a:t>
            </a:r>
            <a:r>
              <a:rPr lang="en-US"/>
              <a:t>ScriptEase，</a:t>
            </a:r>
            <a:r>
              <a:rPr lang="zh-CN" altLang="en-US"/>
              <a:t>与</a:t>
            </a:r>
            <a:r>
              <a:rPr lang="en-US"/>
              <a:t>JavaScript</a:t>
            </a:r>
            <a:r>
              <a:rPr lang="zh-CN" altLang="en-US"/>
              <a:t>同样可在浏览器上运行。为了统一规格，因为</a:t>
            </a:r>
            <a:r>
              <a:rPr lang="en-US"/>
              <a:t>JavaScript</a:t>
            </a:r>
            <a:r>
              <a:rPr lang="zh-CN" altLang="en-US"/>
              <a:t>兼容于</a:t>
            </a:r>
            <a:r>
              <a:rPr lang="en-US"/>
              <a:t>ECMA</a:t>
            </a:r>
            <a:r>
              <a:rPr lang="zh-CN" altLang="en-US"/>
              <a:t>标准，因此也称为</a:t>
            </a:r>
            <a:r>
              <a:rPr lang="en-US">
                <a:hlinkClick r:id="rId11"/>
              </a:rPr>
              <a:t>ECMAScript</a:t>
            </a:r>
            <a:r>
              <a:rPr lang="en-US"/>
              <a:t>。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4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JavaScript </a:t>
            </a:r>
            <a:r>
              <a:rPr lang="zh-CN" altLang="en-US" smtClean="0"/>
              <a:t>组成部分</a:t>
            </a:r>
            <a:endParaRPr lang="en-US"/>
          </a:p>
        </p:txBody>
      </p:sp>
      <p:grpSp>
        <p:nvGrpSpPr>
          <p:cNvPr id="4" name="组合 3"/>
          <p:cNvGrpSpPr/>
          <p:nvPr/>
        </p:nvGrpSpPr>
        <p:grpSpPr>
          <a:xfrm>
            <a:off x="2403952" y="2458619"/>
            <a:ext cx="6804454" cy="3575221"/>
            <a:chOff x="2570206" y="1433384"/>
            <a:chExt cx="6804454" cy="3575221"/>
          </a:xfrm>
        </p:grpSpPr>
        <p:sp>
          <p:nvSpPr>
            <p:cNvPr id="5" name="矩形 4"/>
            <p:cNvSpPr/>
            <p:nvPr/>
          </p:nvSpPr>
          <p:spPr>
            <a:xfrm>
              <a:off x="2570206" y="1433384"/>
              <a:ext cx="6804454" cy="3575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899719" y="2767914"/>
              <a:ext cx="1886465" cy="16475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963297" y="2767914"/>
              <a:ext cx="1886465" cy="16475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026875" y="2767914"/>
              <a:ext cx="1886465" cy="16475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857201" y="1808262"/>
              <a:ext cx="209865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JavaScript</a:t>
              </a:r>
              <a:endParaRPr lang="zh-CN" altLang="en-US" sz="32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24777" y="3130030"/>
              <a:ext cx="186140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ECMAScript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367934" y="3068474"/>
              <a:ext cx="114165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DOM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421663" y="3068473"/>
              <a:ext cx="111921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BOM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3519785" y="3699417"/>
              <a:ext cx="646331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核心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169807" y="3708393"/>
              <a:ext cx="156966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文档对象模型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7112847" y="3708393"/>
              <a:ext cx="1800493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浏览器对象模型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033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ECMA Script ?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ECMAScript</a:t>
            </a:r>
            <a:r>
              <a:rPr lang="zh-CN" altLang="en-US" sz="3200"/>
              <a:t>是一种由</a:t>
            </a:r>
            <a:r>
              <a:rPr lang="en-US" sz="3200"/>
              <a:t>Ecma</a:t>
            </a:r>
            <a:r>
              <a:rPr lang="zh-CN" altLang="en-US" sz="3200"/>
              <a:t>国际（前身为欧洲计算机制造商协会</a:t>
            </a:r>
            <a:r>
              <a:rPr lang="en-US" altLang="zh-CN" sz="3200"/>
              <a:t>,</a:t>
            </a:r>
            <a:r>
              <a:rPr lang="zh-CN" altLang="en-US" sz="3200"/>
              <a:t>英文名称是</a:t>
            </a:r>
            <a:r>
              <a:rPr lang="en-US" sz="3200"/>
              <a:t>European Computer Manufacturers Association）</a:t>
            </a:r>
            <a:r>
              <a:rPr lang="zh-CN" altLang="en-US" sz="3200"/>
              <a:t>通过</a:t>
            </a:r>
            <a:r>
              <a:rPr lang="en-US" sz="3200"/>
              <a:t>ECMA-262</a:t>
            </a:r>
            <a:r>
              <a:rPr lang="zh-CN" altLang="en-US" sz="3200"/>
              <a:t>标准化的脚本程序设计语言。这种语言在万维网上应用广泛，它往往被称为</a:t>
            </a:r>
            <a:r>
              <a:rPr lang="en-US" sz="3200"/>
              <a:t>JavaScript</a:t>
            </a:r>
            <a:r>
              <a:rPr lang="zh-CN" altLang="en-US" sz="3200"/>
              <a:t>或</a:t>
            </a:r>
            <a:r>
              <a:rPr lang="en-US" sz="3200"/>
              <a:t>JScript，</a:t>
            </a:r>
            <a:r>
              <a:rPr lang="zh-CN" altLang="en-US" sz="3200"/>
              <a:t>所以它可以理解为是</a:t>
            </a:r>
            <a:r>
              <a:rPr lang="en-US" sz="3200"/>
              <a:t>javascript</a:t>
            </a:r>
            <a:r>
              <a:rPr lang="zh-CN" altLang="en-US" sz="3200"/>
              <a:t>的一个标准</a:t>
            </a:r>
            <a:r>
              <a:rPr lang="en-US" altLang="zh-CN" sz="3200"/>
              <a:t>,</a:t>
            </a:r>
            <a:r>
              <a:rPr lang="zh-CN" altLang="en-US" sz="3200"/>
              <a:t>但实际上后两者是</a:t>
            </a:r>
            <a:r>
              <a:rPr lang="en-US" sz="3200"/>
              <a:t>ECMA-262</a:t>
            </a:r>
            <a:r>
              <a:rPr lang="zh-CN" altLang="en-US" sz="3200"/>
              <a:t>标准的实现和扩展。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17103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 ?-Document Object Model</a:t>
            </a:r>
            <a:endParaRPr lang="en-US"/>
          </a:p>
        </p:txBody>
      </p:sp>
      <p:pic>
        <p:nvPicPr>
          <p:cNvPr id="1026" name="Picture 2" descr="HTML DOM Node Tre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140" y="2097400"/>
            <a:ext cx="8288221" cy="453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12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BOM ? – Browser Object Model 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smtClean="0"/>
              <a:t>BOM</a:t>
            </a:r>
            <a:r>
              <a:rPr lang="zh-CN" altLang="en-US" sz="3600" smtClean="0"/>
              <a:t>是</a:t>
            </a:r>
            <a:r>
              <a:rPr lang="zh-CN" altLang="en-US" sz="3600"/>
              <a:t>指浏览器对象模型，是用于描述这种对象与对象之间层次关系的模型，浏览器对象模型提供了独立于内容的、可以与浏览器窗口进行互动的对象结构。</a:t>
            </a:r>
            <a:r>
              <a:rPr lang="en-US" sz="3600"/>
              <a:t>BOM</a:t>
            </a:r>
            <a:r>
              <a:rPr lang="zh-CN" altLang="en-US" sz="3600"/>
              <a:t>由多个对象组成，其中代表浏览器窗口的</a:t>
            </a:r>
            <a:r>
              <a:rPr lang="en-US" sz="3600"/>
              <a:t>Window</a:t>
            </a:r>
            <a:r>
              <a:rPr lang="zh-CN" altLang="en-US" sz="3600"/>
              <a:t>对象是</a:t>
            </a:r>
            <a:r>
              <a:rPr lang="en-US" sz="3600"/>
              <a:t>BOM</a:t>
            </a:r>
            <a:r>
              <a:rPr lang="zh-CN" altLang="en-US" sz="3600"/>
              <a:t>的顶层对象，其他对象都是该对象的子对象。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81566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7091" y="0"/>
            <a:ext cx="12774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5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267" y="2881745"/>
            <a:ext cx="6870405" cy="1044924"/>
          </a:xfrm>
        </p:spPr>
        <p:txBody>
          <a:bodyPr/>
          <a:lstStyle/>
          <a:p>
            <a:r>
              <a:rPr lang="zh-CN" altLang="en-US" smtClean="0"/>
              <a:t>为什么是</a:t>
            </a:r>
            <a:r>
              <a:rPr lang="en-US" altLang="zh-CN" smtClean="0"/>
              <a:t>JS – Why JS?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5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04799" y="355599"/>
            <a:ext cx="9933709" cy="6059055"/>
          </a:xfrm>
        </p:spPr>
        <p:txBody>
          <a:bodyPr>
            <a:normAutofit/>
          </a:bodyPr>
          <a:lstStyle/>
          <a:p>
            <a:r>
              <a:rPr lang="en-US" altLang="zh-CN" sz="2800"/>
              <a:t>(1)</a:t>
            </a:r>
            <a:r>
              <a:rPr lang="zh-CN" altLang="en-US" sz="2800">
                <a:hlinkClick r:id="rId2"/>
              </a:rPr>
              <a:t>脚本语言</a:t>
            </a:r>
            <a:r>
              <a:rPr lang="zh-CN" altLang="en-US" sz="2800"/>
              <a:t>。</a:t>
            </a:r>
            <a:r>
              <a:rPr lang="en-US" sz="2800"/>
              <a:t>JavaScript</a:t>
            </a:r>
            <a:r>
              <a:rPr lang="zh-CN" altLang="en-US" sz="2800"/>
              <a:t>是一种解释型的脚本语言</a:t>
            </a:r>
            <a:r>
              <a:rPr lang="en-US" altLang="zh-CN" sz="2800"/>
              <a:t>,</a:t>
            </a:r>
            <a:r>
              <a:rPr lang="en-US" sz="2800"/>
              <a:t>C、</a:t>
            </a:r>
            <a:r>
              <a:rPr lang="en-US" sz="2800">
                <a:hlinkClick r:id="rId3"/>
              </a:rPr>
              <a:t>C++</a:t>
            </a:r>
            <a:r>
              <a:rPr lang="zh-CN" altLang="en-US" sz="2800"/>
              <a:t>等语言先</a:t>
            </a:r>
            <a:r>
              <a:rPr lang="zh-CN" altLang="en-US" sz="2800">
                <a:hlinkClick r:id="rId4"/>
              </a:rPr>
              <a:t>编译</a:t>
            </a:r>
            <a:r>
              <a:rPr lang="zh-CN" altLang="en-US" sz="2800"/>
              <a:t>后执行</a:t>
            </a:r>
            <a:r>
              <a:rPr lang="en-US" altLang="zh-CN" sz="2800"/>
              <a:t>,</a:t>
            </a:r>
            <a:r>
              <a:rPr lang="zh-CN" altLang="en-US" sz="2800"/>
              <a:t>而</a:t>
            </a:r>
            <a:r>
              <a:rPr lang="en-US" sz="2800"/>
              <a:t>JavaScript</a:t>
            </a:r>
            <a:r>
              <a:rPr lang="zh-CN" altLang="en-US" sz="2800"/>
              <a:t>是在程序的运行过程中逐行进行解释。</a:t>
            </a:r>
          </a:p>
          <a:p>
            <a:r>
              <a:rPr lang="en-US" altLang="zh-CN" sz="2800"/>
              <a:t>(2)</a:t>
            </a:r>
            <a:r>
              <a:rPr lang="zh-CN" altLang="en-US" sz="2800"/>
              <a:t>基于对象。</a:t>
            </a:r>
            <a:r>
              <a:rPr lang="en-US" sz="2800"/>
              <a:t>JavaScript</a:t>
            </a:r>
            <a:r>
              <a:rPr lang="zh-CN" altLang="en-US" sz="2800"/>
              <a:t>是一种基于对象的脚本语言</a:t>
            </a:r>
            <a:r>
              <a:rPr lang="en-US" altLang="zh-CN" sz="2800"/>
              <a:t>,</a:t>
            </a:r>
            <a:r>
              <a:rPr lang="zh-CN" altLang="en-US" sz="2800"/>
              <a:t>它不仅可以创建对象</a:t>
            </a:r>
            <a:r>
              <a:rPr lang="en-US" altLang="zh-CN" sz="2800"/>
              <a:t>,</a:t>
            </a:r>
            <a:r>
              <a:rPr lang="zh-CN" altLang="en-US" sz="2800"/>
              <a:t>也能使用现有的对象。</a:t>
            </a:r>
          </a:p>
          <a:p>
            <a:r>
              <a:rPr lang="en-US" altLang="zh-CN" sz="2800"/>
              <a:t>(3)</a:t>
            </a:r>
            <a:r>
              <a:rPr lang="zh-CN" altLang="en-US" sz="2800"/>
              <a:t>简单。</a:t>
            </a:r>
            <a:r>
              <a:rPr lang="en-US" sz="2800"/>
              <a:t>JavaScript</a:t>
            </a:r>
            <a:r>
              <a:rPr lang="zh-CN" altLang="en-US" sz="2800"/>
              <a:t>语言中采用的是弱类型的变量类型</a:t>
            </a:r>
            <a:r>
              <a:rPr lang="en-US" altLang="zh-CN" sz="2800"/>
              <a:t>,</a:t>
            </a:r>
            <a:r>
              <a:rPr lang="zh-CN" altLang="en-US" sz="2800"/>
              <a:t>对使用的数据类型未做出严格的要求</a:t>
            </a:r>
            <a:r>
              <a:rPr lang="en-US" altLang="zh-CN" sz="2800"/>
              <a:t>,</a:t>
            </a:r>
            <a:r>
              <a:rPr lang="zh-CN" altLang="en-US" sz="2800"/>
              <a:t>是基于</a:t>
            </a:r>
            <a:r>
              <a:rPr lang="en-US" sz="2800"/>
              <a:t>Java</a:t>
            </a:r>
            <a:r>
              <a:rPr lang="zh-CN" altLang="en-US" sz="2800"/>
              <a:t>基本语句和控制的脚本语言</a:t>
            </a:r>
            <a:r>
              <a:rPr lang="en-US" altLang="zh-CN" sz="2800"/>
              <a:t>,</a:t>
            </a:r>
            <a:r>
              <a:rPr lang="zh-CN" altLang="en-US" sz="2800"/>
              <a:t>其设计简单紧凑。</a:t>
            </a:r>
          </a:p>
          <a:p>
            <a:r>
              <a:rPr lang="en-US" altLang="zh-CN" sz="2800"/>
              <a:t>(4)</a:t>
            </a:r>
            <a:r>
              <a:rPr lang="zh-CN" altLang="en-US" sz="2800"/>
              <a:t>动态性。</a:t>
            </a:r>
            <a:r>
              <a:rPr lang="en-US" sz="2800"/>
              <a:t>JavaScript</a:t>
            </a:r>
            <a:r>
              <a:rPr lang="zh-CN" altLang="en-US" sz="2800"/>
              <a:t>是一种采用事件驱动的脚本语言</a:t>
            </a:r>
            <a:r>
              <a:rPr lang="en-US" altLang="zh-CN" sz="2800"/>
              <a:t>,</a:t>
            </a:r>
            <a:r>
              <a:rPr lang="zh-CN" altLang="en-US" sz="2800"/>
              <a:t>它不需要经过</a:t>
            </a:r>
            <a:r>
              <a:rPr lang="en-US" sz="2800"/>
              <a:t>Web</a:t>
            </a:r>
            <a:r>
              <a:rPr lang="zh-CN" altLang="en-US" sz="2800"/>
              <a:t>服务器就可以对用户的输入做出响应。在访问一个网页时</a:t>
            </a:r>
            <a:r>
              <a:rPr lang="en-US" altLang="zh-CN" sz="2800"/>
              <a:t>,</a:t>
            </a:r>
            <a:r>
              <a:rPr lang="zh-CN" altLang="en-US" sz="2800"/>
              <a:t>鼠标在网页中进行鼠标点击或上下移、窗口移动等操作</a:t>
            </a:r>
            <a:r>
              <a:rPr lang="en-US" sz="2800"/>
              <a:t>JavaScript</a:t>
            </a:r>
            <a:r>
              <a:rPr lang="zh-CN" altLang="en-US" sz="2800"/>
              <a:t>都可直接对这些事件给出相应的响应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599929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185</TotalTime>
  <Words>1045</Words>
  <Application>Microsoft Office PowerPoint</Application>
  <PresentationFormat>宽屏</PresentationFormat>
  <Paragraphs>40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等线</vt:lpstr>
      <vt:lpstr>Arial</vt:lpstr>
      <vt:lpstr>Trebuchet MS</vt:lpstr>
      <vt:lpstr>柏林</vt:lpstr>
      <vt:lpstr>What is JavaScript?</vt:lpstr>
      <vt:lpstr>历史-History</vt:lpstr>
      <vt:lpstr>JavaScript 组成部分</vt:lpstr>
      <vt:lpstr>ECMA Script ?</vt:lpstr>
      <vt:lpstr>DOM ?-Document Object Model</vt:lpstr>
      <vt:lpstr>BOM ? – Browser Object Model </vt:lpstr>
      <vt:lpstr>PowerPoint 演示文稿</vt:lpstr>
      <vt:lpstr>为什么是JS – Why JS?</vt:lpstr>
      <vt:lpstr>PowerPoint 演示文稿</vt:lpstr>
      <vt:lpstr>PowerPoint 演示文稿</vt:lpstr>
      <vt:lpstr>会JS 可以干些什么 ？？？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JavaScript?</dc:title>
  <dc:creator>Alim Abdulla</dc:creator>
  <cp:lastModifiedBy>Alim Abdulla</cp:lastModifiedBy>
  <cp:revision>14</cp:revision>
  <dcterms:created xsi:type="dcterms:W3CDTF">2018-04-24T16:58:05Z</dcterms:created>
  <dcterms:modified xsi:type="dcterms:W3CDTF">2018-04-29T08:02:24Z</dcterms:modified>
</cp:coreProperties>
</file>