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66" r:id="rId2"/>
    <p:sldId id="421" r:id="rId3"/>
    <p:sldId id="426" r:id="rId4"/>
    <p:sldId id="459" r:id="rId5"/>
    <p:sldId id="464" r:id="rId6"/>
    <p:sldId id="461" r:id="rId7"/>
    <p:sldId id="465" r:id="rId8"/>
    <p:sldId id="458" r:id="rId9"/>
  </p:sldIdLst>
  <p:sldSz cx="12192000" cy="6858000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14A"/>
    <a:srgbClr val="ECA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5" autoAdjust="0"/>
    <p:restoredTop sz="91731" autoAdjust="0"/>
  </p:normalViewPr>
  <p:slideViewPr>
    <p:cSldViewPr>
      <p:cViewPr varScale="1">
        <p:scale>
          <a:sx n="115" d="100"/>
          <a:sy n="115" d="100"/>
        </p:scale>
        <p:origin x="40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3700-E051-4B64-A18E-EC3CDB6CF69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BB79B-B441-4B00-89FC-C1528CF65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4FA-C731-43EC-8795-9A6F03F2DD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4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1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3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9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2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BB79B-B441-4B00-89FC-C1528CF653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7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412777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999068" y="3602039"/>
            <a:ext cx="621241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24192" y="548680"/>
            <a:ext cx="3470176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99872" y="6525345"/>
            <a:ext cx="2844800" cy="31234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12192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6383867" y="2133600"/>
            <a:ext cx="537633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E1F-FC4D-407F-934F-EE7496890E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98D576-A93E-4A83-AEFD-5B9ECC077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62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Administrator\桌面\ppt模板\设计\01 副本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373188"/>
            <a:ext cx="9144000" cy="2160240"/>
          </a:xfrm>
        </p:spPr>
        <p:txBody>
          <a:bodyPr>
            <a:norm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网络攻防基础</a:t>
            </a:r>
            <a:r>
              <a:rPr lang="en-US" altLang="zh-CN" sz="48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CTF</a:t>
            </a:r>
            <a:br>
              <a:rPr lang="en-US" altLang="zh-CN" sz="48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28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Crypto RSA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解题思路分享</a:t>
            </a:r>
            <a:endParaRPr lang="zh-CN" altLang="en-US" sz="48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2895600" y="4293096"/>
            <a:ext cx="6400800" cy="524916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信安国重 张志宇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目录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39416" y="1412777"/>
            <a:ext cx="475252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算法简述</a:t>
            </a:r>
            <a:endParaRPr lang="en-US" altLang="zh-CN" sz="2400" b="1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题解分享</a:t>
            </a:r>
            <a:endParaRPr lang="en-US" altLang="zh-CN" sz="2400" b="1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常见题型及攻击思路</a:t>
            </a:r>
            <a:endParaRPr lang="en-US" altLang="zh-CN" sz="2400" b="1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10B7ED-6DD7-4440-9615-176DCF74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43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25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RSA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算法简述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D8DD2-B5DB-4251-AC35-C433CDD20D48}"/>
              </a:ext>
            </a:extLst>
          </p:cNvPr>
          <p:cNvSpPr txBox="1"/>
          <p:nvPr/>
        </p:nvSpPr>
        <p:spPr>
          <a:xfrm>
            <a:off x="767408" y="1685429"/>
            <a:ext cx="813690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随机选取两个不相等的大质数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p * q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的欧拉函数 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 = (p-1) * (q-1)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随机选取一个加密指数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1&lt;e&lt;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的模反元素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 ≡ 1 (mod </a:t>
            </a:r>
            <a:r>
              <a:rPr lang="el-GR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767408" y="126876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RSA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算法前置流程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7A20-8E2F-4CE6-A6C1-96C92EA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91569E-F718-4FFD-8D3F-1486D093EABE}"/>
              </a:ext>
            </a:extLst>
          </p:cNvPr>
          <p:cNvSpPr txBox="1"/>
          <p:nvPr/>
        </p:nvSpPr>
        <p:spPr>
          <a:xfrm>
            <a:off x="767408" y="3649589"/>
            <a:ext cx="4680520" cy="120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待加密的明文信息为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(n, 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≡ m</a:t>
            </a:r>
            <a:r>
              <a:rPr lang="en-US" altLang="zh-CN" sz="1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 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86D95B-8A80-4CC7-B076-16702669EA54}"/>
              </a:ext>
            </a:extLst>
          </p:cNvPr>
          <p:cNvSpPr txBox="1"/>
          <p:nvPr/>
        </p:nvSpPr>
        <p:spPr>
          <a:xfrm>
            <a:off x="767408" y="323292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RSA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算法加密流程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BA0838-6B21-4D72-AC72-0E9FDCA19445}"/>
              </a:ext>
            </a:extLst>
          </p:cNvPr>
          <p:cNvSpPr txBox="1"/>
          <p:nvPr/>
        </p:nvSpPr>
        <p:spPr>
          <a:xfrm>
            <a:off x="767408" y="5268254"/>
            <a:ext cx="4680520" cy="120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已加密的密文信息为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(n, 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≡ c</a:t>
            </a:r>
            <a:r>
              <a:rPr lang="en-US" altLang="zh-CN" sz="1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 n)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E7DDF7-7B80-4574-A466-CB3D33B830D1}"/>
              </a:ext>
            </a:extLst>
          </p:cNvPr>
          <p:cNvSpPr txBox="1"/>
          <p:nvPr/>
        </p:nvSpPr>
        <p:spPr>
          <a:xfrm>
            <a:off x="767408" y="4851585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RSA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算法解密流程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TLS/SSL 协议-非对称加密(RSA)原理_爱因诗贤的博客-程序员信息网_tls非对称加密- 程序员信息网">
            <a:extLst>
              <a:ext uri="{FF2B5EF4-FFF2-40B4-BE49-F238E27FC236}">
                <a16:creationId xmlns:a16="http://schemas.microsoft.com/office/drawing/2014/main" id="{F7D13767-1157-4EF9-AF72-FBE4D46FA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7365" r="5921" b="6719"/>
          <a:stretch/>
        </p:blipFill>
        <p:spPr bwMode="auto">
          <a:xfrm>
            <a:off x="6370711" y="3068960"/>
            <a:ext cx="58212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25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题解分享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D8DD2-B5DB-4251-AC35-C433CDD20D48}"/>
              </a:ext>
            </a:extLst>
          </p:cNvPr>
          <p:cNvSpPr txBox="1"/>
          <p:nvPr/>
        </p:nvSpPr>
        <p:spPr>
          <a:xfrm>
            <a:off x="767408" y="1685429"/>
            <a:ext cx="619268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读题可知公钥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(n, e)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q, 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cipher.txt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要求解明文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flag.bmp.txt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libnum.s2n)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767408" y="126876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7A20-8E2F-4CE6-A6C1-96C92EA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F5EB7-AAF4-4864-B385-49F90259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564394"/>
            <a:ext cx="3727367" cy="35550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39DAFF-8844-44CD-BBB3-B15EA900CE81}"/>
              </a:ext>
            </a:extLst>
          </p:cNvPr>
          <p:cNvSpPr txBox="1"/>
          <p:nvPr/>
        </p:nvSpPr>
        <p:spPr>
          <a:xfrm>
            <a:off x="767408" y="3258953"/>
            <a:ext cx="648072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不太大，尝试工具分解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factordb.com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分解失败，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yafu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分解成功得到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gmpy2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求模逆元得到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= gmpy2.invert(e, (p - 1) * (q - 1))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939BBA-7774-4A02-B7E4-107940BDD54F}"/>
              </a:ext>
            </a:extLst>
          </p:cNvPr>
          <p:cNvSpPr txBox="1"/>
          <p:nvPr/>
        </p:nvSpPr>
        <p:spPr>
          <a:xfrm>
            <a:off x="767408" y="2842284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破解私钥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3CBB06-69EA-4C4A-9BCB-469DA702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488935"/>
            <a:ext cx="5204911" cy="10364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30B69B-F249-4267-826A-233CB3197A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0"/>
          <a:stretch/>
        </p:blipFill>
        <p:spPr>
          <a:xfrm>
            <a:off x="1487488" y="4832477"/>
            <a:ext cx="4159415" cy="17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25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题解分享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D8DD2-B5DB-4251-AC35-C433CDD20D48}"/>
              </a:ext>
            </a:extLst>
          </p:cNvPr>
          <p:cNvSpPr txBox="1"/>
          <p:nvPr/>
        </p:nvSpPr>
        <p:spPr>
          <a:xfrm>
            <a:off x="767408" y="1685429"/>
            <a:ext cx="619268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现已知私钥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(n, d)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flag.bmp.txt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如右下图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424D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文件头和文件名提示，还原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flag.bmp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767408" y="126876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解密明文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7A20-8E2F-4CE6-A6C1-96C92EA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9DAFF-8844-44CD-BBB3-B15EA900CE81}"/>
              </a:ext>
            </a:extLst>
          </p:cNvPr>
          <p:cNvSpPr txBox="1"/>
          <p:nvPr/>
        </p:nvSpPr>
        <p:spPr>
          <a:xfrm>
            <a:off x="767408" y="2837557"/>
            <a:ext cx="6480720" cy="115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fake_flag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图片中有三个二维码定位角虚影，猜测有隐写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StegSolve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在红色通道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 Plane 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看到二维码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Steam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939BBA-7774-4A02-B7E4-107940BDD54F}"/>
              </a:ext>
            </a:extLst>
          </p:cNvPr>
          <p:cNvSpPr txBox="1"/>
          <p:nvPr/>
        </p:nvSpPr>
        <p:spPr>
          <a:xfrm>
            <a:off x="767408" y="2420888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提取二维码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4B3344-72C3-4F62-B6B2-50392164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928" y="1685429"/>
            <a:ext cx="3960517" cy="27464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B53EC3-468B-45C4-962F-A42675326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" b="1"/>
          <a:stretch/>
        </p:blipFill>
        <p:spPr>
          <a:xfrm>
            <a:off x="8071927" y="4697329"/>
            <a:ext cx="3960517" cy="1783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74538E-858C-4070-857B-D4EE35AB2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93096"/>
            <a:ext cx="1800200" cy="240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6D9BA7-5737-4DF0-AA79-55EAEC03F0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6"/>
          <a:stretch/>
        </p:blipFill>
        <p:spPr>
          <a:xfrm>
            <a:off x="2952160" y="4308898"/>
            <a:ext cx="1584176" cy="238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34BF5F-AEBD-4080-AC42-CB54567EBB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62" r="3347"/>
          <a:stretch/>
        </p:blipFill>
        <p:spPr>
          <a:xfrm>
            <a:off x="4901650" y="4308898"/>
            <a:ext cx="1986438" cy="23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25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 RSA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常见题型及攻击思路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D8DD2-B5DB-4251-AC35-C433CDD20D48}"/>
              </a:ext>
            </a:extLst>
          </p:cNvPr>
          <p:cNvSpPr txBox="1"/>
          <p:nvPr/>
        </p:nvSpPr>
        <p:spPr>
          <a:xfrm>
            <a:off x="767408" y="1685429"/>
            <a:ext cx="3816424" cy="245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 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factordb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yafu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q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 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RsaCtfTool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爆破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分解出多个质因数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利用欧拉公式的分解性质，照常算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767408" y="126876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（或再知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7A20-8E2F-4CE6-A6C1-96C92EA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91569E-F718-4FFD-8D3F-1486D093EABE}"/>
              </a:ext>
            </a:extLst>
          </p:cNvPr>
          <p:cNvSpPr txBox="1"/>
          <p:nvPr/>
        </p:nvSpPr>
        <p:spPr>
          <a:xfrm>
            <a:off x="767408" y="4653137"/>
            <a:ext cx="439248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 % (p-1)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解题思路如下：分别求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AB783-6DC3-4CB2-B9F8-EC28B38F88B1}"/>
              </a:ext>
            </a:extLst>
          </p:cNvPr>
          <p:cNvSpPr txBox="1"/>
          <p:nvPr/>
        </p:nvSpPr>
        <p:spPr>
          <a:xfrm>
            <a:off x="767408" y="4221089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n(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dq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5B388-6562-4E86-892D-686BCBFE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5589240"/>
            <a:ext cx="2621507" cy="10135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8EECF24-0A3E-4218-992F-BFAB4D012FCC}"/>
              </a:ext>
            </a:extLst>
          </p:cNvPr>
          <p:cNvSpPr txBox="1"/>
          <p:nvPr/>
        </p:nvSpPr>
        <p:spPr>
          <a:xfrm>
            <a:off x="7032104" y="1715827"/>
            <a:ext cx="439248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求解脚本如下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是求最大公约数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C3E297-2DEC-44E7-A85D-4C542C87E128}"/>
              </a:ext>
            </a:extLst>
          </p:cNvPr>
          <p:cNvSpPr txBox="1"/>
          <p:nvPr/>
        </p:nvSpPr>
        <p:spPr>
          <a:xfrm>
            <a:off x="7032104" y="1283779"/>
            <a:ext cx="50405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d, 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q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977D24-0D4E-422A-885B-4737A400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78" y="3284984"/>
            <a:ext cx="3878916" cy="308636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D6B29D5-A63E-4DAF-87B6-1E7A83D9226E}"/>
              </a:ext>
            </a:extLst>
          </p:cNvPr>
          <p:cNvSpPr/>
          <p:nvPr/>
        </p:nvSpPr>
        <p:spPr>
          <a:xfrm>
            <a:off x="1181754" y="3752957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1400" b="1" dirty="0">
                <a:solidFill>
                  <a:srgbClr val="4D4D4D"/>
                </a:solidFill>
                <a:latin typeface="-apple-system"/>
              </a:rPr>
              <a:t>φ(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x * y * z) = </a:t>
            </a:r>
            <a:r>
              <a:rPr lang="el-GR" altLang="zh-CN" sz="1400" b="1" dirty="0">
                <a:solidFill>
                  <a:srgbClr val="4D4D4D"/>
                </a:solidFill>
                <a:latin typeface="-apple-system"/>
              </a:rPr>
              <a:t>φ(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x) * </a:t>
            </a:r>
            <a:r>
              <a:rPr lang="el-GR" altLang="zh-CN" sz="1400" b="1" dirty="0">
                <a:solidFill>
                  <a:srgbClr val="4D4D4D"/>
                </a:solidFill>
                <a:latin typeface="-apple-system"/>
              </a:rPr>
              <a:t>φ(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y) * </a:t>
            </a:r>
            <a:r>
              <a:rPr lang="el-GR" altLang="zh-CN" sz="1400" b="1" dirty="0">
                <a:solidFill>
                  <a:srgbClr val="4D4D4D"/>
                </a:solidFill>
                <a:latin typeface="-apple-system"/>
              </a:rPr>
              <a:t>φ(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z)=(x-1)(y-1)(z-1)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250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 RSA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常见题型及攻击思路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FD8DD2-B5DB-4251-AC35-C433CDD20D48}"/>
              </a:ext>
            </a:extLst>
          </p:cNvPr>
          <p:cNvSpPr txBox="1"/>
          <p:nvPr/>
        </p:nvSpPr>
        <p:spPr>
          <a:xfrm>
            <a:off x="767408" y="1685429"/>
            <a:ext cx="3816424" cy="176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Rabin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将密文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开平方求解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e=3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（小明文攻击）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k*n + 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值较小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可直接爆破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开三次方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767408" y="1268760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低加密指数分解攻击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(e=2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7A20-8E2F-4CE6-A6C1-96C92EA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91569E-F718-4FFD-8D3F-1486D093EABE}"/>
              </a:ext>
            </a:extLst>
          </p:cNvPr>
          <p:cNvSpPr txBox="1"/>
          <p:nvPr/>
        </p:nvSpPr>
        <p:spPr>
          <a:xfrm>
            <a:off x="767408" y="4452189"/>
            <a:ext cx="561662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对同一明文的多次加密使用相同的模数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和不同的公钥指数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，可能导致共模攻击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使用扩展欧几里得算法，解题脚本如下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AB783-6DC3-4CB2-B9F8-EC28B38F88B1}"/>
              </a:ext>
            </a:extLst>
          </p:cNvPr>
          <p:cNvSpPr txBox="1"/>
          <p:nvPr/>
        </p:nvSpPr>
        <p:spPr>
          <a:xfrm>
            <a:off x="767408" y="4020141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共模攻击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e,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e1e2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EECF24-0A3E-4218-992F-BFAB4D012FCC}"/>
              </a:ext>
            </a:extLst>
          </p:cNvPr>
          <p:cNvSpPr txBox="1"/>
          <p:nvPr/>
        </p:nvSpPr>
        <p:spPr>
          <a:xfrm>
            <a:off x="7032104" y="1715827"/>
            <a:ext cx="511256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存在多个模数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，且彼此不互质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的公因数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C3E297-2DEC-44E7-A85D-4C542C87E128}"/>
              </a:ext>
            </a:extLst>
          </p:cNvPr>
          <p:cNvSpPr txBox="1"/>
          <p:nvPr/>
        </p:nvSpPr>
        <p:spPr>
          <a:xfrm>
            <a:off x="7032104" y="1283779"/>
            <a:ext cx="50405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模不互素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0D191B-87E4-4BE9-90D6-6EEB733B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790378"/>
            <a:ext cx="3446010" cy="8789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934D17-8082-4C4B-A9E0-E69E25D7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2591355"/>
            <a:ext cx="2850127" cy="13336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980973-664D-4E66-A40A-EF6DB037EA2F}"/>
              </a:ext>
            </a:extLst>
          </p:cNvPr>
          <p:cNvSpPr txBox="1"/>
          <p:nvPr/>
        </p:nvSpPr>
        <p:spPr>
          <a:xfrm>
            <a:off x="7032104" y="4452189"/>
            <a:ext cx="532859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Wiener's attack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隐藏小私有指数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后门密钥生成算法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基于隐藏素数因子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RSA-HPβ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高比特位已知分解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变法千千万，总结的有限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6F1720-BA10-47FA-9CE7-5E18CC161846}"/>
              </a:ext>
            </a:extLst>
          </p:cNvPr>
          <p:cNvSpPr txBox="1"/>
          <p:nvPr/>
        </p:nvSpPr>
        <p:spPr>
          <a:xfrm>
            <a:off x="7032104" y="4020141"/>
            <a:ext cx="50405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其它题型与攻击角度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54868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 &amp; A</a:t>
            </a:r>
            <a:endParaRPr lang="zh-CN" alt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907683-FD7E-4901-BC51-D618F4FBFBAB}"/>
              </a:ext>
            </a:extLst>
          </p:cNvPr>
          <p:cNvSpPr txBox="1"/>
          <p:nvPr/>
        </p:nvSpPr>
        <p:spPr>
          <a:xfrm>
            <a:off x="3179676" y="3016290"/>
            <a:ext cx="583264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恳请各位老师同学批评指正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28F0E-CE02-4476-9C4C-22955EBF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327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 中国科学院信息工程研究所PPT模板</Template>
  <TotalTime>10694</TotalTime>
  <Words>701</Words>
  <Application>Microsoft Office PowerPoint</Application>
  <PresentationFormat>宽屏</PresentationFormat>
  <Paragraphs>87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宋体</vt:lpstr>
      <vt:lpstr>微软雅黑</vt:lpstr>
      <vt:lpstr>Arial</vt:lpstr>
      <vt:lpstr>Calibri</vt:lpstr>
      <vt:lpstr>Times New Roman</vt:lpstr>
      <vt:lpstr>Wingdings</vt:lpstr>
      <vt:lpstr>模板 中国科学院信息工程研究所PPT模板</vt:lpstr>
      <vt:lpstr>网络攻防基础CTF Crypto RSA解题思路分享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周强</dc:creator>
  <cp:lastModifiedBy>Zhiyu Zhang</cp:lastModifiedBy>
  <cp:revision>1883</cp:revision>
  <cp:lastPrinted>2012-12-18T08:35:06Z</cp:lastPrinted>
  <dcterms:created xsi:type="dcterms:W3CDTF">2012-06-15T07:17:47Z</dcterms:created>
  <dcterms:modified xsi:type="dcterms:W3CDTF">2022-05-24T10:13:02Z</dcterms:modified>
</cp:coreProperties>
</file>