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7" r:id="rId3"/>
    <p:sldMasterId id="2147483661" r:id="rId4"/>
  </p:sldMasterIdLst>
  <p:notesMasterIdLst>
    <p:notesMasterId r:id="rId17"/>
  </p:notesMasterIdLst>
  <p:sldIdLst>
    <p:sldId id="280" r:id="rId5"/>
    <p:sldId id="262" r:id="rId6"/>
    <p:sldId id="257" r:id="rId7"/>
    <p:sldId id="264" r:id="rId8"/>
    <p:sldId id="258" r:id="rId9"/>
    <p:sldId id="279" r:id="rId10"/>
    <p:sldId id="269" r:id="rId11"/>
    <p:sldId id="273" r:id="rId12"/>
    <p:sldId id="274" r:id="rId13"/>
    <p:sldId id="263" r:id="rId14"/>
    <p:sldId id="277" r:id="rId15"/>
    <p:sldId id="265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60E21D-2F43-4CC7-901F-0789A63240D6}" type="datetimeFigureOut">
              <a:rPr lang="zh-CN" altLang="en-US"/>
              <a:pPr>
                <a:defRPr/>
              </a:pPr>
              <a:t>2019/5/9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496D13-CAAA-4FC0-8245-081E49E53E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思维导图需要重新画一份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思维导图需要重新画一份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"/>
          <p:cNvSpPr/>
          <p:nvPr/>
        </p:nvSpPr>
        <p:spPr>
          <a:xfrm>
            <a:off x="3119438" y="2947988"/>
            <a:ext cx="5953125" cy="1441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64A65D-9CAC-4E7F-84DA-FDD8FEEF5E50}" type="datetimeFigureOut">
              <a:rPr lang="zh-CN" altLang="en-US"/>
              <a:pPr>
                <a:defRPr/>
              </a:pPr>
              <a:t>2019/5/9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E0FD88E-B579-4ACB-942C-C7BBB9B46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1DB676-9429-424C-B3DF-A9B28BF24961}" type="datetimeFigureOut">
              <a:rPr lang="zh-CN" altLang="en-US"/>
              <a:pPr>
                <a:defRPr/>
              </a:pPr>
              <a:t>2019/5/9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5FC36B-4156-4F6A-8190-5ED5E6163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418DF3-11F7-4081-BE92-4070896D9183}" type="datetimeFigureOut">
              <a:rPr lang="zh-CN" altLang="en-US"/>
              <a:pPr>
                <a:defRPr/>
              </a:pPr>
              <a:t>2019/5/9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F47F90-AD90-4DA1-9B32-1A390DA0F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69AF59-6B04-45AF-AF36-C2DB1DA9565A}" type="datetimeFigureOut">
              <a:rPr lang="zh-CN" altLang="en-US"/>
              <a:pPr>
                <a:defRPr/>
              </a:pPr>
              <a:t>2019/5/9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C2C93D-B379-4C24-837F-708E22B75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pic>
        <p:nvPicPr>
          <p:cNvPr id="1027" name="图片 3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55600"/>
            <a:ext cx="12192000" cy="61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39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椭圆 10"/>
          <p:cNvSpPr/>
          <p:nvPr/>
        </p:nvSpPr>
        <p:spPr>
          <a:xfrm>
            <a:off x="3792538" y="1125538"/>
            <a:ext cx="4606925" cy="4606925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-7938" y="3141663"/>
            <a:ext cx="2681288" cy="574675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sp>
        <p:nvSpPr>
          <p:cNvPr id="54" name="矩形 13"/>
          <p:cNvSpPr/>
          <p:nvPr/>
        </p:nvSpPr>
        <p:spPr>
          <a:xfrm rot="10800000">
            <a:off x="9531350" y="3141663"/>
            <a:ext cx="2668588" cy="57943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sp>
        <p:nvSpPr>
          <p:cNvPr id="12" name="弧 11"/>
          <p:cNvSpPr/>
          <p:nvPr/>
        </p:nvSpPr>
        <p:spPr>
          <a:xfrm rot="2604235">
            <a:off x="4859338" y="1081088"/>
            <a:ext cx="4695825" cy="4695825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sp>
        <p:nvSpPr>
          <p:cNvPr id="51" name="弧 50"/>
          <p:cNvSpPr/>
          <p:nvPr/>
        </p:nvSpPr>
        <p:spPr>
          <a:xfrm rot="13351952">
            <a:off x="2647950" y="1081088"/>
            <a:ext cx="4697413" cy="4695825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pic>
        <p:nvPicPr>
          <p:cNvPr id="1034" name="图片 3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87900" y="1509713"/>
            <a:ext cx="5021263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矩形 66"/>
          <p:cNvSpPr/>
          <p:nvPr/>
        </p:nvSpPr>
        <p:spPr>
          <a:xfrm>
            <a:off x="3122613" y="2851150"/>
            <a:ext cx="6142037" cy="1441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67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400"/>
          </a:p>
        </p:txBody>
      </p:sp>
      <p:grpSp>
        <p:nvGrpSpPr>
          <p:cNvPr id="7171" name="组合 18"/>
          <p:cNvGrpSpPr>
            <a:grpSpLocks/>
          </p:cNvGrpSpPr>
          <p:nvPr/>
        </p:nvGrpSpPr>
        <p:grpSpPr bwMode="auto">
          <a:xfrm>
            <a:off x="658813" y="292100"/>
            <a:ext cx="12223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59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150"/>
              <a:ext cx="127000" cy="12757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dirty="0">
                <a:latin typeface="Segoe UI" panose="020B0502040204020203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897"/>
              <a:ext cx="127000" cy="125941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0" y="6732588"/>
            <a:ext cx="1301750" cy="1254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56" name="圆角矩形 3"/>
          <p:cNvSpPr>
            <a:spLocks noChangeArrowheads="1"/>
          </p:cNvSpPr>
          <p:nvPr/>
        </p:nvSpPr>
        <p:spPr bwMode="auto">
          <a:xfrm>
            <a:off x="9834563" y="-25400"/>
            <a:ext cx="1708150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2588"/>
            <a:ext cx="10818813" cy="125412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pic>
        <p:nvPicPr>
          <p:cNvPr id="7175" name="图片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8388" y="0"/>
            <a:ext cx="247491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4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400"/>
          </a:p>
        </p:txBody>
      </p:sp>
      <p:sp>
        <p:nvSpPr>
          <p:cNvPr id="3075" name="圆角矩形 3"/>
          <p:cNvSpPr>
            <a:spLocks noChangeArrowheads="1"/>
          </p:cNvSpPr>
          <p:nvPr/>
        </p:nvSpPr>
        <p:spPr bwMode="auto">
          <a:xfrm>
            <a:off x="9834563" y="-25400"/>
            <a:ext cx="1708150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 bwMode="auto">
          <a:xfrm>
            <a:off x="10890250" y="6732588"/>
            <a:ext cx="1301750" cy="1254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2588"/>
            <a:ext cx="10818813" cy="1254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10246" name="组合 18"/>
          <p:cNvGrpSpPr>
            <a:grpSpLocks/>
          </p:cNvGrpSpPr>
          <p:nvPr/>
        </p:nvGrpSpPr>
        <p:grpSpPr bwMode="auto">
          <a:xfrm>
            <a:off x="658813" y="292100"/>
            <a:ext cx="122237" cy="419100"/>
            <a:chOff x="457200" y="427038"/>
            <a:chExt cx="127000" cy="431800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59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8" name="圆角矩形 23"/>
            <p:cNvSpPr>
              <a:spLocks noChangeArrowheads="1"/>
            </p:cNvSpPr>
            <p:nvPr/>
          </p:nvSpPr>
          <p:spPr bwMode="auto">
            <a:xfrm>
              <a:off x="457200" y="579150"/>
              <a:ext cx="127000" cy="12757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dirty="0">
                <a:latin typeface="Segoe UI" panose="020B0502040204020203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圆角矩形 24"/>
            <p:cNvSpPr>
              <a:spLocks noChangeArrowheads="1"/>
            </p:cNvSpPr>
            <p:nvPr/>
          </p:nvSpPr>
          <p:spPr bwMode="auto">
            <a:xfrm>
              <a:off x="457200" y="732897"/>
              <a:ext cx="127000" cy="125941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0890250" y="6732588"/>
            <a:ext cx="1301750" cy="1254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0" y="6732588"/>
            <a:ext cx="10818813" cy="125412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pic>
        <p:nvPicPr>
          <p:cNvPr id="10249" name="图片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58388" y="0"/>
            <a:ext cx="247491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8" r:id="rId3"/>
    <p:sldLayoutId id="214748367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4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pic>
        <p:nvPicPr>
          <p:cNvPr id="15363" name="图片 3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5600"/>
            <a:ext cx="12192000" cy="61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图片 39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3792538" y="1125538"/>
            <a:ext cx="4606925" cy="4606925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sp>
        <p:nvSpPr>
          <p:cNvPr id="13" name="矩形 13"/>
          <p:cNvSpPr/>
          <p:nvPr/>
        </p:nvSpPr>
        <p:spPr>
          <a:xfrm>
            <a:off x="-7938" y="3141663"/>
            <a:ext cx="2681288" cy="574675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sp>
        <p:nvSpPr>
          <p:cNvPr id="14" name="矩形 13"/>
          <p:cNvSpPr/>
          <p:nvPr/>
        </p:nvSpPr>
        <p:spPr>
          <a:xfrm rot="10800000">
            <a:off x="9531350" y="3141663"/>
            <a:ext cx="2668588" cy="57943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sp>
        <p:nvSpPr>
          <p:cNvPr id="15" name="弧 11"/>
          <p:cNvSpPr/>
          <p:nvPr/>
        </p:nvSpPr>
        <p:spPr>
          <a:xfrm rot="2604235">
            <a:off x="4859338" y="1081088"/>
            <a:ext cx="4695825" cy="4695825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/>
          </a:p>
        </p:txBody>
      </p:sp>
      <p:sp>
        <p:nvSpPr>
          <p:cNvPr id="16" name="弧 50"/>
          <p:cNvSpPr/>
          <p:nvPr/>
        </p:nvSpPr>
        <p:spPr>
          <a:xfrm rot="13351952">
            <a:off x="2647950" y="1081088"/>
            <a:ext cx="4697413" cy="4695825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zh-CN" altLang="en-US" sz="2400" dirty="0"/>
          </a:p>
        </p:txBody>
      </p:sp>
      <p:pic>
        <p:nvPicPr>
          <p:cNvPr id="15370" name="图片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1509713"/>
            <a:ext cx="5021263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3122613" y="2851150"/>
            <a:ext cx="6142037" cy="1441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kumimoji="1"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Thanks</a:t>
            </a:r>
            <a:endParaRPr kumimoji="1"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25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pic>
        <p:nvPicPr>
          <p:cNvPr id="18435" name="Picture 4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2540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/>
        </p:nvSpPr>
        <p:spPr bwMode="auto">
          <a:xfrm>
            <a:off x="863600" y="209550"/>
            <a:ext cx="60102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Spring Cloud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简介</a:t>
            </a:r>
          </a:p>
        </p:txBody>
      </p:sp>
      <p:sp>
        <p:nvSpPr>
          <p:cNvPr id="28674" name="内容占位符 2"/>
          <p:cNvSpPr>
            <a:spLocks noGrp="1"/>
          </p:cNvSpPr>
          <p:nvPr/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en-US" altLang="zh-CN" sz="3200">
                <a:latin typeface="宋体" charset="-122"/>
              </a:rPr>
              <a:t>Spring Cloud</a:t>
            </a:r>
            <a:r>
              <a:rPr lang="zh-CN" altLang="en-US" sz="3200">
                <a:latin typeface="宋体" charset="-122"/>
              </a:rPr>
              <a:t>常用组件</a:t>
            </a:r>
            <a:endParaRPr lang="zh-CN" altLang="en-US" sz="4200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服务发现</a:t>
            </a:r>
            <a:r>
              <a:rPr lang="en-US" altLang="zh-CN" b="1"/>
              <a:t>——Eureka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客服端负载均衡</a:t>
            </a:r>
            <a:r>
              <a:rPr lang="en-US" altLang="zh-CN" b="1"/>
              <a:t>——Ribbon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断路器</a:t>
            </a:r>
            <a:r>
              <a:rPr lang="en-US" altLang="zh-CN" b="1"/>
              <a:t>——Hystrix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声明式</a:t>
            </a:r>
            <a:r>
              <a:rPr lang="en-US" altLang="zh-CN" b="1"/>
              <a:t>HTTP</a:t>
            </a:r>
            <a:r>
              <a:rPr lang="zh-CN" altLang="en-US" b="1"/>
              <a:t>客户端服务调用 </a:t>
            </a:r>
            <a:r>
              <a:rPr lang="en-US" altLang="zh-CN" b="1"/>
              <a:t>——Feign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服务网关</a:t>
            </a:r>
            <a:r>
              <a:rPr lang="en-US" altLang="zh-CN" b="1"/>
              <a:t>——Zuul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endParaRPr lang="zh-CN" altLang="en-US" sz="2000" b="1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en-US" altLang="zh-CN" sz="3200">
                <a:latin typeface="宋体" charset="-122"/>
              </a:rPr>
              <a:t>Spring Cloud</a:t>
            </a:r>
            <a:r>
              <a:rPr lang="zh-CN" altLang="en-US" sz="3200">
                <a:latin typeface="宋体" charset="-122"/>
              </a:rPr>
              <a:t>开发使用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  <a:sym typeface="+mn-ea"/>
              </a:rPr>
              <a:t>基于</a:t>
            </a:r>
            <a:r>
              <a:rPr lang="en-US" altLang="zh-CN" sz="2000" b="1">
                <a:latin typeface="宋体" charset="-122"/>
                <a:sym typeface="+mn-ea"/>
              </a:rPr>
              <a:t>Spring Boot</a:t>
            </a:r>
            <a:r>
              <a:rPr lang="zh-CN" altLang="en-US" sz="2000" b="1">
                <a:latin typeface="宋体" charset="-122"/>
                <a:sym typeface="+mn-ea"/>
              </a:rPr>
              <a:t>构建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  <a:sym typeface="+mn-ea"/>
              </a:rPr>
              <a:t>程序启动发布部署</a:t>
            </a:r>
            <a:endParaRPr lang="zh-CN" altLang="en-US" sz="2000" b="1">
              <a:latin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803275" y="146050"/>
            <a:ext cx="5934075" cy="99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架构示例代码说明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spcBef>
                <a:spcPts val="130"/>
              </a:spcBef>
              <a:buFont typeface="Arial" panose="020B0604020202020204" pitchFamily="34" charset="0"/>
              <a:buChar char="•"/>
              <a:defRPr/>
            </a:pPr>
            <a:endParaRPr lang="zh-CN" altLang="en-US" sz="4265"/>
          </a:p>
          <a:p>
            <a:pPr>
              <a:spcBef>
                <a:spcPts val="130"/>
              </a:spcBef>
              <a:buFont typeface="Arial" panose="020B0604020202020204" pitchFamily="34" charset="0"/>
              <a:buChar char="•"/>
              <a:defRPr/>
            </a:pPr>
            <a:endParaRPr lang="zh-CN" altLang="en-US" sz="4265"/>
          </a:p>
        </p:txBody>
      </p:sp>
      <p:sp>
        <p:nvSpPr>
          <p:cNvPr id="29699" name="文本框 99"/>
          <p:cNvSpPr txBox="1">
            <a:spLocks noChangeArrowheads="1"/>
          </p:cNvSpPr>
          <p:nvPr/>
        </p:nvSpPr>
        <p:spPr bwMode="auto">
          <a:xfrm>
            <a:off x="782638" y="1219200"/>
            <a:ext cx="10626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5113"/>
            <a:endParaRPr lang="zh-CN" altLang="zh-CN" sz="2800">
              <a:solidFill>
                <a:srgbClr val="333333"/>
              </a:solidFill>
              <a:latin typeface="Calibri" pitchFamily="34" charset="0"/>
            </a:endParaRPr>
          </a:p>
          <a:p>
            <a:pPr indent="265113"/>
            <a:r>
              <a:rPr lang="zh-CN" altLang="en-US" sz="2800">
                <a:solidFill>
                  <a:srgbClr val="333333"/>
                </a:solidFill>
                <a:latin typeface="Calibri" pitchFamily="34" charset="0"/>
              </a:rPr>
              <a:t>本次直播演示架构代码已上传到</a:t>
            </a:r>
            <a:r>
              <a:rPr lang="en-US" altLang="zh-CN" sz="2800">
                <a:solidFill>
                  <a:srgbClr val="333333"/>
                </a:solidFill>
                <a:latin typeface="Calibri" pitchFamily="34" charset="0"/>
              </a:rPr>
              <a:t>gitHub</a:t>
            </a:r>
            <a:r>
              <a:rPr lang="zh-CN" altLang="en-US" sz="2800">
                <a:solidFill>
                  <a:srgbClr val="333333"/>
                </a:solidFill>
                <a:latin typeface="Calibri" pitchFamily="34" charset="0"/>
              </a:rPr>
              <a:t>中，程序地址：</a:t>
            </a:r>
            <a:r>
              <a:rPr lang="en-US" altLang="zh-CN" sz="2800">
                <a:solidFill>
                  <a:srgbClr val="333333"/>
                </a:solidFill>
                <a:latin typeface="Calibri" pitchFamily="34" charset="0"/>
              </a:rPr>
              <a:t>https://github.com/chouyong/itcast-platform</a:t>
            </a:r>
            <a:r>
              <a:rPr lang="zh-CN" altLang="en-US" sz="2800">
                <a:solidFill>
                  <a:srgbClr val="333333"/>
                </a:solidFill>
                <a:latin typeface="Calibri" pitchFamily="34" charset="0"/>
              </a:rPr>
              <a:t>，可自行下载到本地环境运行调试使用，程序运行前，请仔细阅读</a:t>
            </a:r>
            <a:r>
              <a:rPr lang="en-US" altLang="zh-CN" sz="2800">
                <a:solidFill>
                  <a:srgbClr val="333333"/>
                </a:solidFill>
                <a:latin typeface="Calibri" pitchFamily="34" charset="0"/>
              </a:rPr>
              <a:t>README.md</a:t>
            </a:r>
            <a:r>
              <a:rPr lang="zh-CN" altLang="en-US" sz="2800">
                <a:solidFill>
                  <a:srgbClr val="333333"/>
                </a:solidFill>
                <a:latin typeface="Calibri" pitchFamily="34" charset="0"/>
              </a:rPr>
              <a:t>文档，文档中已详细说明程序设计，运行环境，发布部署，初始化脚本。如有疑问，可以提交创建</a:t>
            </a:r>
            <a:r>
              <a:rPr lang="en-US" altLang="zh-CN" sz="2800">
                <a:solidFill>
                  <a:srgbClr val="333333"/>
                </a:solidFill>
                <a:latin typeface="Calibri" pitchFamily="34" charset="0"/>
              </a:rPr>
              <a:t>issue</a:t>
            </a:r>
            <a:r>
              <a:rPr lang="zh-CN" altLang="en-US" sz="2800">
                <a:solidFill>
                  <a:srgbClr val="333333"/>
                </a:solidFill>
                <a:latin typeface="Calibri" pitchFamily="34" charset="0"/>
              </a:rPr>
              <a:t>，博学谷老师会为大家答疑。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 txBox="1">
            <a:spLocks noChangeArrowheads="1"/>
          </p:cNvSpPr>
          <p:nvPr/>
        </p:nvSpPr>
        <p:spPr bwMode="auto">
          <a:xfrm>
            <a:off x="4403725" y="3163888"/>
            <a:ext cx="33845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秒杀架构设计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515475" y="64008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扫码关注回复“</a:t>
            </a:r>
            <a:r>
              <a:rPr lang="zh-CN" altLang="en-US" sz="1200">
                <a:solidFill>
                  <a:schemeClr val="accent2"/>
                </a:solidFill>
              </a:rPr>
              <a:t>最新公开课</a:t>
            </a:r>
            <a:r>
              <a:rPr lang="zh-CN" altLang="en-US" sz="1200">
                <a:solidFill>
                  <a:schemeClr val="bg1"/>
                </a:solidFill>
              </a:rPr>
              <a:t>”</a:t>
            </a:r>
          </a:p>
          <a:p>
            <a:r>
              <a:rPr lang="zh-CN" altLang="en-US" sz="1200">
                <a:solidFill>
                  <a:schemeClr val="bg1"/>
                </a:solidFill>
              </a:rPr>
              <a:t>获取本课讲义资料</a:t>
            </a:r>
          </a:p>
        </p:txBody>
      </p:sp>
      <p:pic>
        <p:nvPicPr>
          <p:cNvPr id="19459" name="Picture 4" descr="二维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7150" y="6153150"/>
            <a:ext cx="704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spcBef>
                <a:spcPts val="130"/>
              </a:spcBef>
              <a:buFont typeface="Arial" panose="020B0604020202020204" pitchFamily="34" charset="0"/>
              <a:buChar char="•"/>
              <a:defRPr/>
            </a:pPr>
            <a:endParaRPr lang="zh-CN" altLang="en-US" sz="4265"/>
          </a:p>
          <a:p>
            <a:pPr>
              <a:spcBef>
                <a:spcPts val="130"/>
              </a:spcBef>
              <a:buFont typeface="Arial" panose="020B0604020202020204" pitchFamily="34" charset="0"/>
              <a:buChar char="•"/>
              <a:defRPr/>
            </a:pPr>
            <a:endParaRPr lang="zh-CN" altLang="en-US" sz="4265"/>
          </a:p>
        </p:txBody>
      </p:sp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803275" y="146050"/>
            <a:ext cx="3659188" cy="99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zh-CN" smtClean="0"/>
              <a:t>课程目标</a:t>
            </a:r>
          </a:p>
        </p:txBody>
      </p:sp>
      <p:sp>
        <p:nvSpPr>
          <p:cNvPr id="20483" name="内容占位符 2"/>
          <p:cNvSpPr>
            <a:spLocks noGrp="1"/>
          </p:cNvSpPr>
          <p:nvPr/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  <a:sym typeface="+mn-ea"/>
              </a:rPr>
              <a:t>掌握高并发下微服务架构设计</a:t>
            </a: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  <a:sym typeface="+mn-ea"/>
              </a:rPr>
              <a:t>掌握主流</a:t>
            </a:r>
            <a:r>
              <a:rPr lang="en-US" altLang="zh-CN" sz="3200">
                <a:latin typeface="宋体" charset="-122"/>
                <a:sym typeface="+mn-ea"/>
              </a:rPr>
              <a:t>Spring Cloud</a:t>
            </a:r>
            <a:r>
              <a:rPr lang="zh-CN" altLang="en-US" sz="3200">
                <a:latin typeface="宋体" charset="-122"/>
                <a:sym typeface="+mn-ea"/>
              </a:rPr>
              <a:t>微服务各个组件功能</a:t>
            </a:r>
            <a:endParaRPr lang="zh-CN" altLang="en-US" sz="3200" b="1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</a:rPr>
              <a:t>能独立对项目的需求和并发量进行架构优化落地</a:t>
            </a:r>
          </a:p>
          <a:p>
            <a:pPr lvl="1" indent="-457200" eaLnBrk="0" hangingPunct="0">
              <a:spcBef>
                <a:spcPts val="125"/>
              </a:spcBef>
              <a:buFont typeface="Arial" charset="0"/>
              <a:buChar char="–"/>
            </a:pPr>
            <a:endParaRPr lang="zh-CN" altLang="en-US" sz="2800" b="1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2800">
                <a:latin typeface="宋体" charset="-122"/>
              </a:rPr>
              <a:t>学员基础要求：</a:t>
            </a:r>
          </a:p>
          <a:p>
            <a:pPr lvl="1" indent="-4572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</a:rPr>
              <a:t>要求有</a:t>
            </a:r>
            <a:r>
              <a:rPr lang="en-US" altLang="zh-CN" sz="2000" b="1">
                <a:latin typeface="宋体" charset="-122"/>
              </a:rPr>
              <a:t>Spring Cloud</a:t>
            </a:r>
            <a:r>
              <a:rPr lang="zh-CN" altLang="en-US" sz="2000" b="1">
                <a:latin typeface="宋体" charset="-122"/>
              </a:rPr>
              <a:t>的使用基础</a:t>
            </a:r>
          </a:p>
          <a:p>
            <a:pPr lvl="1" indent="-4572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</a:rPr>
              <a:t>具有一定</a:t>
            </a:r>
            <a:r>
              <a:rPr lang="en-US" altLang="zh-CN" sz="2000" b="1">
                <a:latin typeface="宋体" charset="-122"/>
              </a:rPr>
              <a:t>2-3</a:t>
            </a:r>
            <a:r>
              <a:rPr lang="zh-CN" altLang="en-US" sz="2000" b="1">
                <a:latin typeface="宋体" charset="-122"/>
              </a:rPr>
              <a:t>年实际编程经验</a:t>
            </a:r>
            <a:endParaRPr lang="zh-CN" altLang="en-US" sz="2400" b="1">
              <a:latin typeface="宋体" charset="-122"/>
            </a:endParaRPr>
          </a:p>
          <a:p>
            <a:pPr marL="1524000" lvl="2" indent="-304800" eaLnBrk="0" hangingPunct="0">
              <a:spcBef>
                <a:spcPts val="125"/>
              </a:spcBef>
              <a:buFont typeface="Arial" charset="0"/>
              <a:buChar char="•"/>
            </a:pPr>
            <a:endParaRPr lang="zh-CN" altLang="en-US" sz="1200" b="1">
              <a:latin typeface="宋体" charset="-122"/>
            </a:endParaRPr>
          </a:p>
          <a:p>
            <a:pPr lvl="1" indent="-457200" eaLnBrk="0" hangingPunct="0">
              <a:spcBef>
                <a:spcPts val="125"/>
              </a:spcBef>
              <a:buFont typeface="Arial" charset="0"/>
              <a:buChar char="–"/>
            </a:pPr>
            <a:endParaRPr lang="zh-CN" altLang="en-US" sz="2800" b="1">
              <a:latin typeface="宋体" charset="-122"/>
            </a:endParaRPr>
          </a:p>
          <a:p>
            <a:pPr lvl="1" indent="-457200" eaLnBrk="0" hangingPunct="0">
              <a:spcBef>
                <a:spcPts val="125"/>
              </a:spcBef>
              <a:buFont typeface="Arial" charset="0"/>
              <a:buNone/>
            </a:pPr>
            <a:endParaRPr lang="zh-CN" altLang="en-US" sz="2800" b="1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7"/>
          <p:cNvSpPr txBox="1">
            <a:spLocks noChangeArrowheads="1"/>
          </p:cNvSpPr>
          <p:nvPr/>
        </p:nvSpPr>
        <p:spPr bwMode="auto">
          <a:xfrm>
            <a:off x="4741863" y="1344613"/>
            <a:ext cx="57594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秒杀架构实现</a:t>
            </a:r>
            <a:r>
              <a:rPr lang="en-US" altLang="zh-CN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微服务架构解决相关问题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微服务架构需要功能模块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主流微服务框架</a:t>
            </a:r>
            <a:endParaRPr lang="en-US" altLang="zh-CN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架构设计图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常用组件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itchFamily="2" charset="2"/>
              <a:buChar char="u"/>
            </a:pP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架构示例代码说明讲解</a:t>
            </a:r>
          </a:p>
        </p:txBody>
      </p:sp>
      <p:sp>
        <p:nvSpPr>
          <p:cNvPr id="9219" name="标题占位符 1"/>
          <p:cNvSpPr txBox="1"/>
          <p:nvPr/>
        </p:nvSpPr>
        <p:spPr>
          <a:xfrm>
            <a:off x="1390650" y="2565400"/>
            <a:ext cx="2293938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TW" altLang="zh-CN" sz="4265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标题占位符 1"/>
          <p:cNvSpPr txBox="1">
            <a:spLocks noChangeArrowheads="1"/>
          </p:cNvSpPr>
          <p:nvPr/>
        </p:nvSpPr>
        <p:spPr bwMode="auto">
          <a:xfrm>
            <a:off x="1257300" y="3430588"/>
            <a:ext cx="282098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157CE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DIRECTORY</a:t>
            </a:r>
            <a:endParaRPr lang="zh-TW" altLang="zh-CN" sz="3200" b="1" kern="0" dirty="0">
              <a:solidFill>
                <a:srgbClr val="157CE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64050" y="1604963"/>
            <a:ext cx="0" cy="36004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414838" y="1604963"/>
            <a:ext cx="98425" cy="95250"/>
          </a:xfrm>
          <a:prstGeom prst="ellipse">
            <a:avLst/>
          </a:pr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4414838" y="5205413"/>
            <a:ext cx="98425" cy="95250"/>
          </a:xfrm>
          <a:prstGeom prst="ellipse">
            <a:avLst/>
          </a:pr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838200" y="184150"/>
            <a:ext cx="5275263" cy="822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秒杀架构实现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smtClean="0">
                <a:latin typeface="宋体" charset="-122"/>
                <a:ea typeface="宋体" charset="-122"/>
              </a:rPr>
              <a:t>为应对高并发场景下请求需要处理以下问题</a:t>
            </a:r>
            <a:endParaRPr lang="zh-CN" altLang="en-US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z="2000" smtClean="0">
                <a:latin typeface="宋体" charset="-122"/>
                <a:ea typeface="宋体" charset="-122"/>
              </a:rPr>
              <a:t>前端页面防重复刷处理</a:t>
            </a:r>
          </a:p>
          <a:p>
            <a:pPr lvl="1"/>
            <a:r>
              <a:rPr lang="zh-CN" altLang="en-US" sz="2000" smtClean="0">
                <a:latin typeface="宋体" charset="-122"/>
                <a:ea typeface="宋体" charset="-122"/>
              </a:rPr>
              <a:t>控制网络流量（前端页面流量控制和后端网关流量）控制</a:t>
            </a:r>
            <a:endParaRPr lang="en-US" altLang="zh-CN" sz="2000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z="2000" smtClean="0">
                <a:latin typeface="宋体" charset="-122"/>
                <a:ea typeface="宋体" charset="-122"/>
              </a:rPr>
              <a:t>后端应用服务处理（异步处理，缓存分布式锁处理，数据库系统处理）</a:t>
            </a:r>
          </a:p>
          <a:p>
            <a:pPr lvl="1"/>
            <a:endParaRPr lang="zh-CN" altLang="en-US" sz="200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/>
        </p:nvSpPr>
        <p:spPr bwMode="auto">
          <a:xfrm>
            <a:off x="838200" y="184150"/>
            <a:ext cx="5275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微服务高可用架构解决问题</a:t>
            </a:r>
          </a:p>
          <a:p>
            <a:pPr eaLnBrk="0" hangingPunct="0"/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/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endParaRPr lang="en-US" altLang="zh-CN" sz="3200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</a:rPr>
              <a:t>针对单体应用主要解决的问题</a:t>
            </a:r>
            <a:endParaRPr lang="zh-CN" altLang="en-US" sz="4200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针对应用单节点故障进行集群化部署保证高可用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降低服务间耦合度</a:t>
            </a:r>
            <a:endParaRPr lang="zh-CN" altLang="en-US" sz="2000" b="1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/>
        </p:nvSpPr>
        <p:spPr bwMode="auto">
          <a:xfrm>
            <a:off x="838200" y="184150"/>
            <a:ext cx="5275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微服务架构需要的功能模块</a:t>
            </a:r>
          </a:p>
          <a:p>
            <a:pPr eaLnBrk="0" hangingPunct="0"/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/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endParaRPr lang="en-US" altLang="zh-CN" sz="3200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</a:rPr>
              <a:t>需要的功能</a:t>
            </a:r>
            <a:endParaRPr lang="zh-CN" altLang="en-US" sz="4200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负载均衡器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网关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服务注册中心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断路器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配置中心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b="1"/>
              <a:t>监控中心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/>
        </p:nvSpPr>
        <p:spPr bwMode="auto">
          <a:xfrm>
            <a:off x="838200" y="184150"/>
            <a:ext cx="5275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主流微服务框架</a:t>
            </a:r>
          </a:p>
        </p:txBody>
      </p:sp>
      <p:sp>
        <p:nvSpPr>
          <p:cNvPr id="26626" name="内容占位符 2"/>
          <p:cNvSpPr>
            <a:spLocks noGrp="1"/>
          </p:cNvSpPr>
          <p:nvPr/>
        </p:nvSpPr>
        <p:spPr bwMode="auto">
          <a:xfrm>
            <a:off x="468313" y="1092200"/>
            <a:ext cx="102457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</a:rPr>
              <a:t>主流框架</a:t>
            </a:r>
            <a:endParaRPr lang="zh-CN" altLang="en-US" sz="4200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en-US" altLang="zh-CN"/>
              <a:t>Dubbo(</a:t>
            </a:r>
            <a:r>
              <a:rPr lang="zh-CN" altLang="en-US"/>
              <a:t>阿里开源</a:t>
            </a:r>
            <a:r>
              <a:rPr lang="en-US" altLang="zh-CN"/>
              <a:t>)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en-US" altLang="zh-CN"/>
              <a:t>Spring Cloud(</a:t>
            </a:r>
            <a:r>
              <a:rPr lang="zh-CN" altLang="en-US"/>
              <a:t>一系列框架的有序集合</a:t>
            </a:r>
            <a:r>
              <a:rPr lang="en-US" altLang="zh-CN"/>
              <a:t>,</a:t>
            </a:r>
            <a:r>
              <a:rPr lang="zh-CN" altLang="en-US"/>
              <a:t>包括</a:t>
            </a:r>
            <a:r>
              <a:rPr lang="en-US" altLang="zh-CN"/>
              <a:t>Netflix </a:t>
            </a:r>
            <a:r>
              <a:rPr lang="zh-CN" altLang="en-US"/>
              <a:t>开源组件</a:t>
            </a:r>
            <a:r>
              <a:rPr lang="en-US" altLang="zh-CN"/>
              <a:t>)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en-US" altLang="zh-CN"/>
              <a:t>GRPC(</a:t>
            </a:r>
            <a:r>
              <a:rPr lang="zh-CN" altLang="en-US"/>
              <a:t>谷歌开源</a:t>
            </a:r>
            <a:r>
              <a:rPr lang="en-US" altLang="zh-CN"/>
              <a:t>)</a:t>
            </a:r>
            <a:endParaRPr lang="zh-CN" altLang="en-US" sz="2000" b="1">
              <a:latin typeface="宋体" charset="-122"/>
            </a:endParaRP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en-US" altLang="zh-CN"/>
              <a:t>Motan(</a:t>
            </a:r>
            <a:r>
              <a:rPr lang="zh-CN" altLang="en-US"/>
              <a:t>微博开源</a:t>
            </a:r>
            <a:r>
              <a:rPr lang="en-US" altLang="zh-CN"/>
              <a:t>)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endParaRPr lang="zh-CN" altLang="en-US" sz="2000" b="1">
              <a:latin typeface="宋体" charset="-122"/>
            </a:endParaRPr>
          </a:p>
          <a:p>
            <a:pPr marL="457200" indent="-457200" eaLnBrk="0" hangingPunct="0">
              <a:spcBef>
                <a:spcPts val="125"/>
              </a:spcBef>
              <a:buFont typeface="Arial" charset="0"/>
              <a:buChar char="•"/>
            </a:pPr>
            <a:r>
              <a:rPr lang="zh-CN" altLang="en-US" sz="3200">
                <a:latin typeface="宋体" charset="-122"/>
              </a:rPr>
              <a:t>各个框架区别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  <a:sym typeface="+mn-ea"/>
              </a:rPr>
              <a:t>多语言支持程度的不同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  <a:sym typeface="+mn-ea"/>
              </a:rPr>
              <a:t>各个框架性能协议不同</a:t>
            </a:r>
          </a:p>
          <a:p>
            <a:pPr marL="990600" lvl="1" indent="-381000" eaLnBrk="0" hangingPunct="0">
              <a:spcBef>
                <a:spcPts val="125"/>
              </a:spcBef>
              <a:buFont typeface="Arial" charset="0"/>
              <a:buChar char="–"/>
            </a:pPr>
            <a:r>
              <a:rPr lang="zh-CN" altLang="en-US" sz="2000" b="1">
                <a:latin typeface="宋体" charset="-122"/>
                <a:sym typeface="+mn-ea"/>
              </a:rPr>
              <a:t>各个框架社区活跃度不同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/>
        </p:nvSpPr>
        <p:spPr bwMode="auto">
          <a:xfrm>
            <a:off x="838200" y="184150"/>
            <a:ext cx="5275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Spring Cloud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架构设计图</a:t>
            </a:r>
          </a:p>
          <a:p>
            <a:pPr eaLnBrk="0" hangingPunct="0"/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7650" name="Picture 4" descr="20181230234812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784225"/>
            <a:ext cx="10621963" cy="5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632</Words>
  <Application>WPS 演示</Application>
  <PresentationFormat>自定义</PresentationFormat>
  <Paragraphs>70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Calibri</vt:lpstr>
      <vt:lpstr>黑体</vt:lpstr>
      <vt:lpstr>Segoe UI</vt:lpstr>
      <vt:lpstr>微软雅黑</vt:lpstr>
      <vt:lpstr>Times New Roman</vt:lpstr>
      <vt:lpstr>+mn-ea</vt:lpstr>
      <vt:lpstr>Wingdings</vt:lpstr>
      <vt:lpstr>1_自定义设计方案</vt:lpstr>
      <vt:lpstr>自定义设计方案</vt:lpstr>
      <vt:lpstr>3_自定义设计方案</vt:lpstr>
      <vt:lpstr>2_自定义设计方案</vt:lpstr>
      <vt:lpstr>1_自定义设计方案</vt:lpstr>
      <vt:lpstr>1_自定义设计方案</vt:lpstr>
      <vt:lpstr>1_自定义设计方案</vt:lpstr>
      <vt:lpstr>1_自定义设计方案</vt:lpstr>
      <vt:lpstr>3_自定义设计方案</vt:lpstr>
      <vt:lpstr>幻灯片 1</vt:lpstr>
      <vt:lpstr>幻灯片 2</vt:lpstr>
      <vt:lpstr>课程目标</vt:lpstr>
      <vt:lpstr>幻灯片 4</vt:lpstr>
      <vt:lpstr>秒杀架构实现</vt:lpstr>
      <vt:lpstr>幻灯片 6</vt:lpstr>
      <vt:lpstr>幻灯片 7</vt:lpstr>
      <vt:lpstr>幻灯片 8</vt:lpstr>
      <vt:lpstr>幻灯片 9</vt:lpstr>
      <vt:lpstr>幻灯片 10</vt:lpstr>
      <vt:lpstr>架构示例代码说明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AutoBVT</cp:lastModifiedBy>
  <cp:revision>141</cp:revision>
  <dcterms:created xsi:type="dcterms:W3CDTF">2019-03-08T11:29:00Z</dcterms:created>
  <dcterms:modified xsi:type="dcterms:W3CDTF">2019-05-09T09:26:05Z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