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57" r:id="rId4"/>
    <p:sldMasterId id="2147483661" r:id="rId5"/>
  </p:sldMasterIdLst>
  <p:notesMasterIdLst>
    <p:notesMasterId r:id="rId7"/>
  </p:notesMasterIdLst>
  <p:sldIdLst>
    <p:sldId id="311" r:id="rId6"/>
    <p:sldId id="262" r:id="rId8"/>
    <p:sldId id="281" r:id="rId9"/>
    <p:sldId id="336" r:id="rId10"/>
    <p:sldId id="264" r:id="rId11"/>
    <p:sldId id="258" r:id="rId12"/>
    <p:sldId id="289" r:id="rId13"/>
    <p:sldId id="290" r:id="rId14"/>
    <p:sldId id="283" r:id="rId15"/>
    <p:sldId id="287" r:id="rId16"/>
    <p:sldId id="285" r:id="rId17"/>
    <p:sldId id="286" r:id="rId18"/>
    <p:sldId id="288" r:id="rId19"/>
    <p:sldId id="291" r:id="rId20"/>
    <p:sldId id="292" r:id="rId21"/>
    <p:sldId id="293" r:id="rId22"/>
    <p:sldId id="275" r:id="rId23"/>
    <p:sldId id="295" r:id="rId24"/>
    <p:sldId id="296" r:id="rId25"/>
    <p:sldId id="297" r:id="rId26"/>
    <p:sldId id="276" r:id="rId27"/>
    <p:sldId id="277" r:id="rId28"/>
    <p:sldId id="298" r:id="rId29"/>
    <p:sldId id="308" r:id="rId30"/>
    <p:sldId id="309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03"/>
    <a:srgbClr val="80BC00"/>
    <a:srgbClr val="ADCF5E"/>
    <a:srgbClr val="ADD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marker"/>
        <c:varyColors val="0"/>
        <c:ser>
          <c:idx val="1"/>
          <c:order val="0"/>
          <c:tx>
            <c:strRef>
              <c:f>"房价预测"</c:f>
              <c:strCache>
                <c:ptCount val="1"/>
                <c:pt idx="0">
                  <c:v>房价预测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xVal>
            <c:numRef>
              <c:f>Sheet1!$A$2:$A$30</c:f>
              <c:numCache>
                <c:formatCode>General</c:formatCode>
                <c:ptCount val="29"/>
                <c:pt idx="0">
                  <c:v>100</c:v>
                </c:pt>
                <c:pt idx="1">
                  <c:v>200</c:v>
                </c:pt>
                <c:pt idx="2">
                  <c:v>100</c:v>
                </c:pt>
                <c:pt idx="3">
                  <c:v>120</c:v>
                </c:pt>
                <c:pt idx="4">
                  <c:v>100</c:v>
                </c:pt>
                <c:pt idx="5">
                  <c:v>120</c:v>
                </c:pt>
                <c:pt idx="6">
                  <c:v>150</c:v>
                </c:pt>
                <c:pt idx="7">
                  <c:v>150</c:v>
                </c:pt>
                <c:pt idx="8">
                  <c:v>130</c:v>
                </c:pt>
                <c:pt idx="9">
                  <c:v>90</c:v>
                </c:pt>
                <c:pt idx="10">
                  <c:v>80</c:v>
                </c:pt>
                <c:pt idx="11">
                  <c:v>60</c:v>
                </c:pt>
                <c:pt idx="12">
                  <c:v>50</c:v>
                </c:pt>
                <c:pt idx="13">
                  <c:v>40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300</c:v>
                </c:pt>
                <c:pt idx="1">
                  <c:v>600</c:v>
                </c:pt>
                <c:pt idx="2">
                  <c:v>350</c:v>
                </c:pt>
                <c:pt idx="3">
                  <c:v>370</c:v>
                </c:pt>
                <c:pt idx="4">
                  <c:v>310</c:v>
                </c:pt>
                <c:pt idx="5">
                  <c:v>380</c:v>
                </c:pt>
                <c:pt idx="6">
                  <c:v>500</c:v>
                </c:pt>
                <c:pt idx="7">
                  <c:v>440</c:v>
                </c:pt>
                <c:pt idx="8">
                  <c:v>390</c:v>
                </c:pt>
                <c:pt idx="9">
                  <c:v>290</c:v>
                </c:pt>
                <c:pt idx="10">
                  <c:v>260</c:v>
                </c:pt>
                <c:pt idx="11">
                  <c:v>190</c:v>
                </c:pt>
                <c:pt idx="12">
                  <c:v>160</c:v>
                </c:pt>
                <c:pt idx="13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1052"/>
        <c:axId val="105261984"/>
      </c:scatterChart>
      <c:valAx>
        <c:axId val="449210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面积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61984"/>
        <c:crosses val="autoZero"/>
        <c:crossBetween val="midCat"/>
      </c:valAx>
      <c:valAx>
        <c:axId val="10526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房价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210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思维导图需要重新画一份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思维导图需要重新画一份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19967" y="2948517"/>
            <a:ext cx="59520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5600"/>
            <a:ext cx="12192000" cy="61298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39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70417"/>
            <a:ext cx="12192000" cy="61171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>
            <a:off x="3793067" y="1126067"/>
            <a:ext cx="4605867" cy="4605867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8467" y="3141133"/>
            <a:ext cx="2681817" cy="575733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13"/>
          <p:cNvSpPr/>
          <p:nvPr/>
        </p:nvSpPr>
        <p:spPr>
          <a:xfrm rot="10800000">
            <a:off x="9531351" y="3141133"/>
            <a:ext cx="2669117" cy="57996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弧 11"/>
          <p:cNvSpPr/>
          <p:nvPr/>
        </p:nvSpPr>
        <p:spPr>
          <a:xfrm rot="2604235">
            <a:off x="4859867" y="1081617"/>
            <a:ext cx="4694767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弧 50"/>
          <p:cNvSpPr/>
          <p:nvPr/>
        </p:nvSpPr>
        <p:spPr>
          <a:xfrm rot="13351952">
            <a:off x="2647951" y="1081617"/>
            <a:ext cx="4696884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4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00" y="1509184"/>
            <a:ext cx="5020733" cy="20870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矩形 66"/>
          <p:cNvSpPr/>
          <p:nvPr/>
        </p:nvSpPr>
        <p:spPr>
          <a:xfrm>
            <a:off x="3122084" y="2851151"/>
            <a:ext cx="61425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18"/>
          <p:cNvGrpSpPr/>
          <p:nvPr/>
        </p:nvGrpSpPr>
        <p:grpSpPr>
          <a:xfrm>
            <a:off x="658284" y="292100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056" name="圆角矩形 3"/>
          <p:cNvSpPr>
            <a:spLocks noChangeArrowheads="1"/>
          </p:cNvSpPr>
          <p:nvPr/>
        </p:nvSpPr>
        <p:spPr bwMode="auto">
          <a:xfrm>
            <a:off x="9834033" y="-25400"/>
            <a:ext cx="1708151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055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17" y="0"/>
            <a:ext cx="2474383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42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圆角矩形 3"/>
          <p:cNvSpPr>
            <a:spLocks noChangeArrowheads="1"/>
          </p:cNvSpPr>
          <p:nvPr/>
        </p:nvSpPr>
        <p:spPr bwMode="auto">
          <a:xfrm>
            <a:off x="9834033" y="-25400"/>
            <a:ext cx="1708151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3078" name="组合 18"/>
          <p:cNvGrpSpPr/>
          <p:nvPr/>
        </p:nvGrpSpPr>
        <p:grpSpPr>
          <a:xfrm>
            <a:off x="658284" y="292100"/>
            <a:ext cx="122767" cy="419100"/>
            <a:chOff x="457200" y="427038"/>
            <a:chExt cx="127000" cy="431800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308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917" y="0"/>
            <a:ext cx="2474383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42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12192000" cy="61298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70417"/>
            <a:ext cx="12192000" cy="61171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椭圆 11"/>
          <p:cNvSpPr/>
          <p:nvPr/>
        </p:nvSpPr>
        <p:spPr>
          <a:xfrm>
            <a:off x="3793067" y="1126067"/>
            <a:ext cx="4605867" cy="4605867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-8467" y="3141133"/>
            <a:ext cx="2681817" cy="575733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rot="10800000">
            <a:off x="9531351" y="3141133"/>
            <a:ext cx="2669117" cy="57996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弧 11"/>
          <p:cNvSpPr/>
          <p:nvPr/>
        </p:nvSpPr>
        <p:spPr>
          <a:xfrm rot="2604235">
            <a:off x="4859867" y="1081617"/>
            <a:ext cx="4694767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弧 50"/>
          <p:cNvSpPr/>
          <p:nvPr/>
        </p:nvSpPr>
        <p:spPr>
          <a:xfrm rot="13351952">
            <a:off x="2647951" y="1081617"/>
            <a:ext cx="4696884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6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1509184"/>
            <a:ext cx="5020733" cy="20870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3122084" y="2851151"/>
            <a:ext cx="61425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Thanks</a:t>
            </a:r>
            <a:endParaRPr kumimoji="1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127.0.0.1:8080/" TargetMode="Externa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hyperlink" Target="https://elki-project.github.io/" TargetMode="External"/><Relationship Id="rId4" Type="http://schemas.openxmlformats.org/officeDocument/2006/relationships/hyperlink" Target="http://mallet.cs.umass.edu/" TargetMode="External"/><Relationship Id="rId3" Type="http://schemas.openxmlformats.org/officeDocument/2006/relationships/hyperlink" Target="http://moa.cms.waikato.ac.nz/" TargetMode="External"/><Relationship Id="rId2" Type="http://schemas.openxmlformats.org/officeDocument/2006/relationships/hyperlink" Target="https://www.cs.waikato.ac.nz/ml/" TargetMode="External"/><Relationship Id="rId1" Type="http://schemas.openxmlformats.org/officeDocument/2006/relationships/hyperlink" Target="https://deeplearning4j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-27940" y="-12700"/>
            <a:ext cx="12247880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210435" y="1377950"/>
            <a:ext cx="7336790" cy="3346450"/>
            <a:chOff x="3481" y="2170"/>
            <a:chExt cx="11554" cy="5270"/>
          </a:xfrm>
        </p:grpSpPr>
        <p:pic>
          <p:nvPicPr>
            <p:cNvPr id="49" name="图片 41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1" y="2170"/>
              <a:ext cx="11554" cy="52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1759" y="3088"/>
              <a:ext cx="2794" cy="580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输出层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684" y="4781"/>
              <a:ext cx="2794" cy="580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隐藏层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684" y="6693"/>
              <a:ext cx="2794" cy="580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输入层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838200" y="184785"/>
            <a:ext cx="7060565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人工神经网络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7815" y="4810760"/>
            <a:ext cx="9338945" cy="163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人工神经网络（ANN，Artificial Neural Network）也叫多层感知机（MLP，Multilayer Perceptron），除了输入输出层，它中间可以有多个隐层，最简单的ANN只含一个隐层。人工神经网络层与层之间是全连接的（全连接的意思就是：上一层的任何一个神经元与下一层的所有神经元都有连接）。人工神经网络最底层是输入层，中间是隐藏层，最后是输出层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184785"/>
            <a:ext cx="666877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权重、偏置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5905" y="1657350"/>
            <a:ext cx="6253980" cy="2731135"/>
            <a:chOff x="6867" y="8354"/>
            <a:chExt cx="6534" cy="2690"/>
          </a:xfrm>
        </p:grpSpPr>
        <p:sp>
          <p:nvSpPr>
            <p:cNvPr id="7" name="椭圆 6"/>
            <p:cNvSpPr/>
            <p:nvPr/>
          </p:nvSpPr>
          <p:spPr>
            <a:xfrm>
              <a:off x="9152" y="8866"/>
              <a:ext cx="1956" cy="16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800000">
              <a:off x="7144" y="8354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240000">
              <a:off x="6868" y="9339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20040000">
              <a:off x="6867" y="10508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7331" y="9875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11"/>
            <p:cNvSpPr/>
            <p:nvPr/>
          </p:nvSpPr>
          <p:spPr>
            <a:xfrm>
              <a:off x="7344" y="10126"/>
              <a:ext cx="120" cy="152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7344" y="10449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389" y="9384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输出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" name="七边形 2"/>
          <p:cNvSpPr/>
          <p:nvPr/>
        </p:nvSpPr>
        <p:spPr>
          <a:xfrm>
            <a:off x="4240530" y="1474470"/>
            <a:ext cx="74231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七边形 18"/>
          <p:cNvSpPr/>
          <p:nvPr/>
        </p:nvSpPr>
        <p:spPr>
          <a:xfrm>
            <a:off x="3122930" y="2026920"/>
            <a:ext cx="840105" cy="66738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3369310" y="3233420"/>
            <a:ext cx="81724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4610735" y="3971290"/>
            <a:ext cx="74231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67935" y="2767330"/>
            <a:ext cx="187261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∑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x*w+b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bldLvl="0" animBg="1"/>
      <p:bldP spid="20" grpId="0" bldLvl="0" animBg="1"/>
      <p:bldP spid="21" grpId="0" bldLvl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184785"/>
            <a:ext cx="666877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激活函数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51255" y="1831975"/>
            <a:ext cx="6011822" cy="2731135"/>
            <a:chOff x="6867" y="8354"/>
            <a:chExt cx="6281" cy="2690"/>
          </a:xfrm>
        </p:grpSpPr>
        <p:sp>
          <p:nvSpPr>
            <p:cNvPr id="7" name="椭圆 6"/>
            <p:cNvSpPr/>
            <p:nvPr/>
          </p:nvSpPr>
          <p:spPr>
            <a:xfrm>
              <a:off x="9053" y="8866"/>
              <a:ext cx="1956" cy="16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800000">
              <a:off x="7144" y="8354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240000">
              <a:off x="6868" y="9339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20040000">
              <a:off x="6867" y="10508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7331" y="9875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11"/>
            <p:cNvSpPr/>
            <p:nvPr/>
          </p:nvSpPr>
          <p:spPr>
            <a:xfrm>
              <a:off x="7344" y="10126"/>
              <a:ext cx="120" cy="152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7344" y="10449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136" y="9379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输出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" name="七边形 2"/>
          <p:cNvSpPr/>
          <p:nvPr/>
        </p:nvSpPr>
        <p:spPr>
          <a:xfrm>
            <a:off x="2621280" y="1657985"/>
            <a:ext cx="74231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七边形 18"/>
          <p:cNvSpPr/>
          <p:nvPr/>
        </p:nvSpPr>
        <p:spPr>
          <a:xfrm>
            <a:off x="1503680" y="2210435"/>
            <a:ext cx="840105" cy="66738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1750060" y="3416935"/>
            <a:ext cx="81724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2991485" y="4154805"/>
            <a:ext cx="742315" cy="598805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29940" y="2917825"/>
            <a:ext cx="187261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∑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x*w+b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9070" y="3416935"/>
            <a:ext cx="1709420" cy="46037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f(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∑X*W+b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7" name="图片 3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125" y="835660"/>
            <a:ext cx="3692525" cy="246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" name="图片 38" descr="IMG_256"/>
          <p:cNvPicPr>
            <a:picLocks noChangeAspect="1"/>
          </p:cNvPicPr>
          <p:nvPr/>
        </p:nvPicPr>
        <p:blipFill>
          <a:blip r:embed="rId2"/>
          <a:srcRect b="12598"/>
          <a:stretch>
            <a:fillRect/>
          </a:stretch>
        </p:blipFill>
        <p:spPr>
          <a:xfrm>
            <a:off x="8154670" y="3376295"/>
            <a:ext cx="3354070" cy="248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69010" y="4946015"/>
            <a:ext cx="7066915" cy="13220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如果不用激活函数（其实相当于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激活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函数是f(x) = x），在这种情况下你每一层节点的输入都是上层输出的线性函数，很容易验证，无论你神经网络有多少层，输出都是输入的线性组合，那么网络的逼近能力就相当有限。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151255" y="1657985"/>
            <a:ext cx="6010910" cy="3094990"/>
            <a:chOff x="1813" y="2611"/>
            <a:chExt cx="9466" cy="4874"/>
          </a:xfrm>
        </p:grpSpPr>
        <p:grpSp>
          <p:nvGrpSpPr>
            <p:cNvPr id="18" name="组合 17"/>
            <p:cNvGrpSpPr/>
            <p:nvPr/>
          </p:nvGrpSpPr>
          <p:grpSpPr>
            <a:xfrm>
              <a:off x="1813" y="2885"/>
              <a:ext cx="9467" cy="4301"/>
              <a:chOff x="6867" y="8354"/>
              <a:chExt cx="6281" cy="269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053" y="8866"/>
                <a:ext cx="1956" cy="167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右箭头 7"/>
              <p:cNvSpPr/>
              <p:nvPr/>
            </p:nvSpPr>
            <p:spPr>
              <a:xfrm rot="1800000">
                <a:off x="7144" y="8354"/>
                <a:ext cx="2012" cy="536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</a:t>
                </a:r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右箭头 8"/>
              <p:cNvSpPr/>
              <p:nvPr/>
            </p:nvSpPr>
            <p:spPr>
              <a:xfrm rot="240000">
                <a:off x="6868" y="9339"/>
                <a:ext cx="2012" cy="536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</a:t>
                </a:r>
                <a:r>
                  <a:rPr lang="en-US" altLang="zh-CN">
                    <a:solidFill>
                      <a:schemeClr val="tx1"/>
                    </a:solidFill>
                  </a:rPr>
                  <a:t>2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20040000">
                <a:off x="6867" y="10508"/>
                <a:ext cx="2012" cy="536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</a:t>
                </a:r>
                <a:r>
                  <a:rPr lang="en-US" altLang="zh-CN">
                    <a:solidFill>
                      <a:schemeClr val="tx1"/>
                    </a:solidFill>
                  </a:rPr>
                  <a:t>n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同心圆 10"/>
              <p:cNvSpPr/>
              <p:nvPr/>
            </p:nvSpPr>
            <p:spPr>
              <a:xfrm>
                <a:off x="7331" y="9875"/>
                <a:ext cx="137" cy="137"/>
              </a:xfrm>
              <a:prstGeom prst="don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同心圆 11"/>
              <p:cNvSpPr/>
              <p:nvPr/>
            </p:nvSpPr>
            <p:spPr>
              <a:xfrm>
                <a:off x="7344" y="10126"/>
                <a:ext cx="120" cy="152"/>
              </a:xfrm>
              <a:prstGeom prst="don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同心圆 12"/>
              <p:cNvSpPr/>
              <p:nvPr/>
            </p:nvSpPr>
            <p:spPr>
              <a:xfrm>
                <a:off x="7344" y="10449"/>
                <a:ext cx="137" cy="137"/>
              </a:xfrm>
              <a:prstGeom prst="don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11136" y="9379"/>
                <a:ext cx="2012" cy="536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输出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七边形 2"/>
            <p:cNvSpPr/>
            <p:nvPr/>
          </p:nvSpPr>
          <p:spPr>
            <a:xfrm>
              <a:off x="4128" y="2611"/>
              <a:ext cx="1169" cy="943"/>
            </a:xfrm>
            <a:prstGeom prst="hept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W1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9" name="七边形 18"/>
            <p:cNvSpPr/>
            <p:nvPr/>
          </p:nvSpPr>
          <p:spPr>
            <a:xfrm>
              <a:off x="2368" y="3481"/>
              <a:ext cx="1323" cy="1051"/>
            </a:xfrm>
            <a:prstGeom prst="hept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W2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七边形 19"/>
            <p:cNvSpPr/>
            <p:nvPr/>
          </p:nvSpPr>
          <p:spPr>
            <a:xfrm>
              <a:off x="2756" y="5381"/>
              <a:ext cx="1287" cy="943"/>
            </a:xfrm>
            <a:prstGeom prst="hept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Wn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七边形 20"/>
            <p:cNvSpPr/>
            <p:nvPr/>
          </p:nvSpPr>
          <p:spPr>
            <a:xfrm>
              <a:off x="4711" y="6543"/>
              <a:ext cx="1169" cy="943"/>
            </a:xfrm>
            <a:prstGeom prst="hept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44" y="4595"/>
              <a:ext cx="2949" cy="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∑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x*w+b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282" y="5381"/>
              <a:ext cx="2692" cy="725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f(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∑X*W+b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)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666877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代价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15200" y="2771140"/>
            <a:ext cx="870585" cy="7943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y‘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6630" y="1403350"/>
            <a:ext cx="882015" cy="8058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96060" y="5001260"/>
            <a:ext cx="94011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065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整个网络的目的就是将输出</a:t>
            </a:r>
            <a:r>
              <a:rPr lang="en-US" alt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y’</a:t>
            </a:r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尽可能靠近实际值</a:t>
            </a:r>
            <a:r>
              <a:rPr lang="en-US" alt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y</a:t>
            </a:r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。</a:t>
            </a:r>
            <a:endParaRPr lang="zh-CN" sz="20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266065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代价函数就是衡量输出与实际值之间的误差，从而衡量网络的准确性。</a:t>
            </a:r>
            <a:r>
              <a:rPr lang="en-US" sz="2000" b="0">
                <a:solidFill>
                  <a:srgbClr val="333333"/>
                </a:solidFill>
                <a:latin typeface="微软雅黑 Light" panose="020B0502040204020203" pitchFamily="34" charset="-122"/>
                <a:ea typeface="宋体" panose="02010600030101010101" pitchFamily="2" charset="-122"/>
              </a:rPr>
              <a:t> </a:t>
            </a:r>
            <a:endParaRPr lang="en-US" sz="2000" b="0">
              <a:solidFill>
                <a:srgbClr val="333333"/>
              </a:solidFill>
              <a:latin typeface="微软雅黑 Light" panose="020B0502040204020203" pitchFamily="34" charset="-122"/>
              <a:ea typeface="宋体" panose="02010600030101010101" pitchFamily="2" charset="-122"/>
            </a:endParaRPr>
          </a:p>
          <a:p>
            <a:pPr indent="266065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最优化的输出是那些代价函数值最小的输出。</a:t>
            </a:r>
            <a:r>
              <a:rPr lang="en-US" sz="2000" b="0">
                <a:solidFill>
                  <a:srgbClr val="333333"/>
                </a:solidFill>
                <a:latin typeface="微软雅黑 Light" panose="020B0502040204020203" pitchFamily="34" charset="-122"/>
                <a:ea typeface="宋体" panose="02010600030101010101" pitchFamily="2" charset="-122"/>
              </a:rPr>
              <a:t> </a:t>
            </a:r>
            <a:endParaRPr lang="en-US" altLang="en-US" sz="2000" b="0">
              <a:solidFill>
                <a:srgbClr val="000000"/>
              </a:solidFill>
              <a:latin typeface="Verdan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85785" y="2209165"/>
            <a:ext cx="173101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误差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y-y‘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08645" y="3699510"/>
            <a:ext cx="3048000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常用的代价函数为均方误差函数：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333333"/>
                </a:solidFill>
                <a:latin typeface="微软雅黑 Light" panose="020B0502040204020203" pitchFamily="34" charset="-122"/>
                <a:ea typeface="宋体" panose="02010600030101010101" pitchFamily="2" charset="-122"/>
                <a:sym typeface="+mn-ea"/>
              </a:rPr>
              <a:t>C= 1/m ∑(y–y‘)^2</a:t>
            </a:r>
            <a:endParaRPr lang="zh-CN" sz="2000">
              <a:solidFill>
                <a:srgbClr val="333333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666877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梯度下降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8" name="图片 4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680" y="1226820"/>
            <a:ext cx="7576185" cy="3755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138680" y="5298440"/>
            <a:ext cx="69526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梯度下降是一种最小化代价的优化算法。</a:t>
            </a:r>
            <a:endParaRPr lang="zh-CN" sz="20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分为批量梯度下降、随机梯度下降、小批量随机梯度下降。</a:t>
            </a:r>
            <a:endParaRPr lang="zh-CN" altLang="en-US" sz="20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正向传播、反向传播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9" name="图片 4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762635"/>
            <a:ext cx="7381240" cy="3169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 descr="IMG_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0" y="3458210"/>
            <a:ext cx="7013575" cy="3175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周期、批次、学习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速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率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8630" y="1092200"/>
            <a:ext cx="10245090" cy="4057015"/>
          </a:xfrm>
        </p:spPr>
        <p:txBody>
          <a:bodyPr/>
          <a:lstStyle>
            <a:lvl1pPr marL="457200" indent="-4572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2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周期</a:t>
            </a:r>
            <a:endParaRPr lang="zh-CN" altLang="en-US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28955" lvl="2" indent="0" algn="l">
              <a:buNone/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简单理解就是整个网络训练的迭代次数</a:t>
            </a:r>
            <a:endParaRPr lang="en-US" altLang="zh-CN" sz="122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批次</a:t>
            </a:r>
            <a:endParaRPr lang="zh-CN" altLang="en-US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2" indent="0" algn="l">
              <a:buNone/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做小批量随机梯度下降时，每个批量的样本大小</a:t>
            </a:r>
            <a:endParaRPr lang="en-US" alt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学习速率</a:t>
            </a:r>
            <a:endParaRPr lang="zh-CN" altLang="en-US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2" indent="0" algn="l">
              <a:buNone/>
            </a:pP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在梯度下降时，每一步的大小，也就是步幅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09600" lvl="1" indent="0">
              <a:buNone/>
            </a:pP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endParaRPr lang="zh-CN" altLang="en-US" sz="122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09600" lvl="1" indent="0">
              <a:buNone/>
            </a:pP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BP神经网络训练过程</a:t>
            </a:r>
            <a:endParaRPr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1334135"/>
            <a:ext cx="8571230" cy="4012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85" y="815340"/>
            <a:ext cx="8571230" cy="5307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852170"/>
            <a:ext cx="6459220" cy="527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BP神经网络训练过程</a:t>
            </a:r>
            <a:r>
              <a:rPr 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正向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传播</a:t>
            </a:r>
            <a:endParaRPr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9" name="图片 4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805" y="1346200"/>
            <a:ext cx="8692515" cy="3658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" name="图片 5"/>
          <p:cNvPicPr>
            <a:picLocks noChangeAspect="1"/>
          </p:cNvPicPr>
          <p:nvPr/>
        </p:nvPicPr>
        <p:blipFill>
          <a:blip r:embed="rId2"/>
          <a:srcRect t="4375" r="1445"/>
          <a:stretch>
            <a:fillRect/>
          </a:stretch>
        </p:blipFill>
        <p:spPr>
          <a:xfrm>
            <a:off x="1457960" y="1554480"/>
            <a:ext cx="8498840" cy="3449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05" y="1346200"/>
            <a:ext cx="8831580" cy="3658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378585"/>
            <a:ext cx="8991600" cy="3554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1346200"/>
            <a:ext cx="8991600" cy="3728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7" descr="IMG_2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05" y="1378585"/>
            <a:ext cx="8991600" cy="3709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BP神经网络训练过程</a:t>
            </a:r>
            <a:r>
              <a:rPr 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反向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传播</a:t>
            </a:r>
            <a:endParaRPr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0" name="图片 8" descr="IMG_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007110"/>
            <a:ext cx="9945370" cy="3734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007110"/>
            <a:ext cx="9699625" cy="4325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894080"/>
            <a:ext cx="9452610" cy="4551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932180"/>
            <a:ext cx="9499600" cy="4624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" y="894080"/>
            <a:ext cx="9742170" cy="487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1" descr="IMG_2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" y="894080"/>
            <a:ext cx="9926320" cy="487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3311208" y="2828290"/>
            <a:ext cx="5569585" cy="14046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sz="42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Java老司机福利：</a:t>
            </a:r>
            <a:endParaRPr lang="zh-CN" sz="42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sz="42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Java+人工智能来了！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184785"/>
            <a:ext cx="8442960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BP神经网络训练过程</a:t>
            </a:r>
            <a:r>
              <a:rPr 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更新权重和偏置</a:t>
            </a:r>
            <a:endParaRPr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2" descr="IMG_2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176655"/>
            <a:ext cx="8978265" cy="4779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13" descr="IMG_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76655"/>
            <a:ext cx="8977630" cy="5106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IMG_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1007110"/>
            <a:ext cx="8247380" cy="5456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5" descr="IMG_2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50" y="1007110"/>
            <a:ext cx="8036560" cy="5309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6" descr="IMG_2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30" y="1088390"/>
            <a:ext cx="8409940" cy="5227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7" descr="IMG_2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695" y="1088390"/>
            <a:ext cx="9197975" cy="4622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64235" y="210185"/>
            <a:ext cx="6010275" cy="85788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t>Java实现BP神经网络</a:t>
            </a:r>
          </a:p>
        </p:txBody>
      </p:sp>
      <p:pic>
        <p:nvPicPr>
          <p:cNvPr id="3" name="图片 3" descr="Package m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976630"/>
            <a:ext cx="8164195" cy="5055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3910" y="146685"/>
            <a:ext cx="8110855" cy="989965"/>
          </a:xfrm>
        </p:spPr>
        <p:txBody>
          <a:bodyPr/>
          <a:p>
            <a:pPr algn="l"/>
            <a:r>
              <a:rPr lang="zh-CN" altLang="en-US"/>
              <a:t>通过MNIST进行模型训练实战</a:t>
            </a:r>
            <a:r>
              <a:rPr lang="en-US" altLang="zh-CN"/>
              <a:t>--MNIST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80440" y="1517650"/>
            <a:ext cx="1062609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065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一个手写数字识别库，世界上最权威的，美国邮政系统开发的，手写内容是0-9的内容，手写内容采集于美国人口调查局的员工和高中生。</a:t>
            </a:r>
            <a:endParaRPr lang="zh-CN" sz="20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indent="266065"/>
            <a:r>
              <a:rPr lang="zh-CN" sz="2000" b="0">
                <a:solidFill>
                  <a:srgbClr val="333333"/>
                </a:solidFill>
                <a:ea typeface="宋体" panose="02010600030101010101" pitchFamily="2" charset="-122"/>
              </a:rPr>
              <a:t>MINIST实验包含了四个文件，其中train-images-idx3-ubyte是60000个图片样本，train-labels-idx1-ubyte是这60000个图片对应的数字标签，t10k-images-idx3-ubyte是用于测试的样本，t10k-labels-idx1-ubyte是测试样本对应的数字标签。</a:t>
            </a:r>
            <a:endParaRPr lang="zh-CN" sz="2000" b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975" y="973455"/>
            <a:ext cx="5270500" cy="5628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左右箭头 4"/>
          <p:cNvSpPr/>
          <p:nvPr/>
        </p:nvSpPr>
        <p:spPr>
          <a:xfrm>
            <a:off x="3332480" y="783590"/>
            <a:ext cx="5039995" cy="163195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28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6" name="左右箭头 5"/>
          <p:cNvSpPr/>
          <p:nvPr/>
        </p:nvSpPr>
        <p:spPr>
          <a:xfrm rot="5400000">
            <a:off x="149860" y="3566795"/>
            <a:ext cx="5573395" cy="3327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28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7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65" y="2969260"/>
            <a:ext cx="1932305" cy="1932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03910" y="146685"/>
            <a:ext cx="8110855" cy="98996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/>
              <a:t>通过MNIST进行模型训练实战</a:t>
            </a:r>
            <a:r>
              <a:rPr lang="en-US" altLang="zh-CN"/>
              <a:t>--WEB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4585" y="1964055"/>
            <a:ext cx="5859145" cy="138366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WEB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演示训练模型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WEB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演示识别手写数字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hlinkClick r:id="rId1"/>
              </a:rPr>
              <a:t>进入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hlinkClick r:id="rId1"/>
              </a:rPr>
              <a:t>DEMO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hlinkClick r:id="rId1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03910" y="146685"/>
            <a:ext cx="8110855" cy="98996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/>
            <a:r>
              <a:t>JAVA机器学习五大机器学习库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910" y="1455420"/>
            <a:ext cx="7790180" cy="455041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lvl="1" indent="-457200" algn="l" eaLnBrk="0" fontAlgn="base" hangingPunct="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DL4J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Deep Learn for Java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2" indent="0" algn="l" eaLnBrk="0" fontAlgn="base" hangingPunct="0">
              <a:spcBef>
                <a:spcPts val="130"/>
              </a:spcBef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file"/>
              </a:rPr>
              <a:t>https://deeplearning4j.org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-457200" algn="l" eaLnBrk="0" fontAlgn="base" hangingPunct="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WEKA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91490" lvl="1" indent="0" algn="l" eaLnBrk="0" fontAlgn="base" hangingPunct="0">
              <a:spcBef>
                <a:spcPts val="130"/>
              </a:spcBef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action="ppaction://hlinkfile"/>
              </a:rPr>
              <a:t>https://www.cs.waikato.ac.nz/ml/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-457200" algn="l" eaLnBrk="0" fontAlgn="base" hangingPunct="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MOA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1325" lvl="1" indent="0" algn="l" eaLnBrk="0" fontAlgn="base" hangingPunct="0">
              <a:spcBef>
                <a:spcPts val="130"/>
              </a:spcBef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http://moa.cms.waikato.ac.nz/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-457200" algn="l" eaLnBrk="0" fontAlgn="base" hangingPunct="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MALLET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1170" lvl="1" indent="0" algn="l" eaLnBrk="0" fontAlgn="base" hangingPunct="0">
              <a:spcBef>
                <a:spcPts val="130"/>
              </a:spcBef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http://mallet.cs.umass.edu/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-457200" algn="l" eaLnBrk="0" fontAlgn="base" hangingPunct="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ELKI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2" algn="l" eaLnBrk="0" fontAlgn="base" hangingPunct="0">
              <a:spcBef>
                <a:spcPts val="130"/>
              </a:spcBef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5" action="ppaction://hlinkfile"/>
              </a:rPr>
              <a:t>https://elki-project.github.io/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03910" y="146685"/>
            <a:ext cx="8110855" cy="98996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/>
              <a:t>总结</a:t>
            </a:r>
            <a:endParaRPr 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03910" y="1066800"/>
            <a:ext cx="1025715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常用概念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algn="l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机器学习实现人工智能的一种方法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algn="l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深度学习是一种实现机器学习的技术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algn="l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人工神经网络是深度学习领域常用的主要算法</a:t>
            </a: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人工智能项目的一般流程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选择机器学习算法（神经网络、决策树、贝叶斯等等）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编写模型、获得训练数据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训练模型、测试模型、调整模型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模型应用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endParaRPr lang="zh-CN" sz="28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JAVA在人工智能中的应用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发挥JAVAEE优势合理分工：研究人员设计训练模型、编程人员调用应用模型</a:t>
            </a:r>
            <a:endParaRPr lang="zh-CN" altLang="en-US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0" cy="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9625" y="205105"/>
            <a:ext cx="3658235" cy="606425"/>
          </a:xfrm>
        </p:spPr>
        <p:txBody>
          <a:bodyPr/>
          <a:p>
            <a:r>
              <a:rPr lang="zh-CN" altLang="zh-CN"/>
              <a:t>课程目标</a:t>
            </a:r>
            <a:endParaRPr lang="zh-CN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68630" y="1092200"/>
            <a:ext cx="10245090" cy="4949190"/>
          </a:xfrm>
        </p:spPr>
        <p:txBody>
          <a:bodyPr/>
          <a:lstStyle>
            <a:lvl1pPr marL="457200" indent="-4572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2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ts val="13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了解人工智能的概念和术语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了解人工智能应用的工作步骤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实现一个反向传播神经网络模型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使用MNIST数据集训练测试模型</a:t>
            </a:r>
            <a:endParaRPr lang="en-US" altLang="zh-CN" sz="28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-457200" algn="l">
              <a:buChar char="•"/>
            </a:pP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将模型实际应用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到</a:t>
            </a:r>
            <a:r>
              <a:rPr lang="en-US" altLang="zh-CN" sz="28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WEB项目中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学员基础要求：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最好有线性代数等数学基础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具有一定的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JAVAEE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编程经验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09600" lvl="1" indent="0">
              <a:buNone/>
            </a:pP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endParaRPr lang="zh-CN" altLang="en-US" sz="122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09600" lvl="1" indent="0">
              <a:buNone/>
            </a:pP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e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240" y="1200150"/>
            <a:ext cx="69723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7"/>
          <p:cNvSpPr txBox="1"/>
          <p:nvPr/>
        </p:nvSpPr>
        <p:spPr>
          <a:xfrm>
            <a:off x="4630844" y="1598083"/>
            <a:ext cx="5759449" cy="3542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基本概念及常用术语</a:t>
            </a:r>
            <a:endParaRPr lang="en-US" altLang="zh-CN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BP神经网络训练过程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Java实现BP神经网络</a:t>
            </a:r>
            <a:endParaRPr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通过MNIST进行模型训练实战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r>
              <a:rPr lang="zh-CN" altLang="en-US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演示</a:t>
            </a:r>
            <a:endParaRPr lang="zh-CN" altLang="en-US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65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en-US" altLang="zh-CN" sz="1865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9" name="标题占位符 1"/>
          <p:cNvSpPr txBox="1"/>
          <p:nvPr/>
        </p:nvSpPr>
        <p:spPr>
          <a:xfrm>
            <a:off x="1390651" y="2565400"/>
            <a:ext cx="2294467" cy="10795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4265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TW" altLang="zh-CN" sz="4265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标题占位符 1"/>
          <p:cNvSpPr txBox="1">
            <a:spLocks noChangeArrowheads="1"/>
          </p:cNvSpPr>
          <p:nvPr/>
        </p:nvSpPr>
        <p:spPr bwMode="auto">
          <a:xfrm>
            <a:off x="1257300" y="3431117"/>
            <a:ext cx="2821517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157CE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DIRECTORY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srgbClr val="157CE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64051" y="1604433"/>
            <a:ext cx="0" cy="36004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415367" y="1604433"/>
            <a:ext cx="97367" cy="95251"/>
          </a:xfrm>
          <a:prstGeom prst="ellipse">
            <a:avLst/>
          </a:pr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15367" y="5204884"/>
            <a:ext cx="97367" cy="95251"/>
          </a:xfrm>
          <a:prstGeom prst="ellipse">
            <a:avLst/>
          </a:pr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184785"/>
            <a:ext cx="5275580" cy="822325"/>
          </a:xfrm>
        </p:spPr>
        <p:txBody>
          <a:bodyPr/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02080" y="946785"/>
            <a:ext cx="8615045" cy="4550410"/>
            <a:chOff x="3151" y="1586"/>
            <a:chExt cx="11683" cy="6161"/>
          </a:xfrm>
        </p:grpSpPr>
        <p:pic>
          <p:nvPicPr>
            <p:cNvPr id="3" name="图片 35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59" y="1586"/>
              <a:ext cx="11675" cy="61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3408" y="1860"/>
              <a:ext cx="3096" cy="1163"/>
            </a:xfrm>
            <a:prstGeom prst="rect">
              <a:avLst/>
            </a:prstGeom>
            <a:solidFill>
              <a:srgbClr val="ADCF5E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1" y="1716"/>
              <a:ext cx="3850" cy="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人工智能</a:t>
              </a:r>
              <a:endParaRPr lang="zh-CN" altLang="en-US" sz="2400" b="1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华文行楷" panose="02010800040101010101" charset="-122"/>
                  <a:ea typeface="华文行楷" panose="02010800040101010101" charset="-122"/>
                </a:rPr>
                <a:t>早期的人工智能令人兴奋不已</a:t>
              </a: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84" y="2740"/>
              <a:ext cx="2403" cy="1304"/>
            </a:xfrm>
            <a:prstGeom prst="rect">
              <a:avLst/>
            </a:prstGeom>
            <a:solidFill>
              <a:srgbClr val="80BC0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056" y="3788"/>
              <a:ext cx="2403" cy="1304"/>
            </a:xfrm>
            <a:prstGeom prst="rect">
              <a:avLst/>
            </a:prstGeom>
            <a:solidFill>
              <a:srgbClr val="67AA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56" y="3494"/>
              <a:ext cx="3033" cy="13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深度学习</a:t>
              </a:r>
              <a:endParaRPr lang="zh-CN" altLang="en-US" sz="2400" b="1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华文行楷" panose="02010800040101010101" charset="-122"/>
                  <a:ea typeface="华文行楷" panose="02010800040101010101" charset="-122"/>
                </a:rPr>
                <a:t>深度学习取得突破</a:t>
              </a: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华文行楷" panose="02010800040101010101" charset="-122"/>
                  <a:ea typeface="华文行楷" panose="02010800040101010101" charset="-122"/>
                </a:rPr>
                <a:t>驱动人工智能蓬勃发展</a:t>
              </a: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37" y="2737"/>
              <a:ext cx="2720" cy="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机器学习</a:t>
              </a:r>
              <a:endParaRPr lang="zh-CN" altLang="en-US" sz="2400" b="1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/>
                  </a:solidFill>
                  <a:latin typeface="华文行楷" panose="02010800040101010101" charset="-122"/>
                  <a:ea typeface="华文行楷" panose="02010800040101010101" charset="-122"/>
                </a:rPr>
                <a:t>机器学习开始兴起</a:t>
              </a:r>
              <a:endParaRPr lang="zh-CN" altLang="en-US" sz="12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806450"/>
            <a:ext cx="6714490" cy="4229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136015" y="5131435"/>
            <a:ext cx="1009078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深度学习</a:t>
            </a:r>
            <a:r>
              <a:rPr 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Deep Learning</a:t>
            </a:r>
            <a:r>
              <a:rPr 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是机器学习</a:t>
            </a:r>
            <a:r>
              <a:rPr 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Machine Learning</a:t>
            </a:r>
            <a:r>
              <a:rPr lang="zh-CN" sz="20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的一种实现方式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机器学习和深度学习属于人工智能（</a:t>
            </a:r>
            <a:r>
              <a:rPr lang="en-US" alt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Artificial Intelligence</a:t>
            </a:r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）的子集</a:t>
            </a:r>
            <a:endParaRPr lang="zh-CN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人工神经网络（Artificial Neural Network）是驱动机器学习和深度学习的主要算法。</a:t>
            </a:r>
            <a:endParaRPr lang="zh-CN" altLang="en-US" sz="2000" b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184785"/>
            <a:ext cx="6179185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简单例子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78180" y="1162050"/>
          <a:ext cx="2681605" cy="19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  <a:gridCol w="1253490"/>
              </a:tblGrid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面积</a:t>
                      </a:r>
                      <a:r>
                        <a:rPr lang="en-US" altLang="zh-CN" sz="2000"/>
                        <a:t>x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房价</a:t>
                      </a:r>
                      <a:r>
                        <a:rPr lang="en-US" altLang="zh-CN" sz="2000"/>
                        <a:t>y</a:t>
                      </a:r>
                      <a:endParaRPr lang="en-US" altLang="zh-CN" sz="2000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100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300w</a:t>
                      </a:r>
                      <a:endParaRPr lang="en-US" altLang="zh-CN" sz="2000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200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600w</a:t>
                      </a:r>
                      <a:endParaRPr lang="en-US" altLang="zh-CN" sz="2000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 b="1"/>
                        <a:t>输入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 b="1"/>
                        <a:t>实际值</a:t>
                      </a:r>
                      <a:endParaRPr lang="zh-CN" altLang="en-US" sz="2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995420" y="2012950"/>
            <a:ext cx="1480185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/>
          <p:nvPr/>
        </p:nvGraphicFramePr>
        <p:xfrm>
          <a:off x="5870575" y="1804670"/>
          <a:ext cx="3075305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50900" imgH="203200" progId="Equation.KSEE3">
                  <p:embed/>
                </p:oleObj>
              </mc:Choice>
              <mc:Fallback>
                <p:oleObj name="" r:id="rId1" imgW="850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870575" y="1804670"/>
                        <a:ext cx="3075305" cy="72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35000" y="3553460"/>
          <a:ext cx="3813175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45"/>
                <a:gridCol w="1324610"/>
                <a:gridCol w="1163320"/>
              </a:tblGrid>
              <a:tr h="622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面积</a:t>
                      </a:r>
                      <a:r>
                        <a:rPr lang="en-US" altLang="zh-CN" sz="2000"/>
                        <a:t>x1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卧室</a:t>
                      </a:r>
                      <a:r>
                        <a:rPr lang="en-US" altLang="zh-CN" sz="2000"/>
                        <a:t>x2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房价</a:t>
                      </a:r>
                      <a:r>
                        <a:rPr lang="en-US" altLang="zh-CN" sz="2000"/>
                        <a:t>y</a:t>
                      </a:r>
                      <a:endParaRPr lang="en-US" altLang="zh-CN" sz="2000"/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100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300w</a:t>
                      </a:r>
                      <a:endParaRPr lang="en-US" altLang="zh-CN" sz="2000"/>
                    </a:p>
                  </a:txBody>
                  <a:tcPr/>
                </a:tc>
              </a:tr>
              <a:tr h="46545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100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350w</a:t>
                      </a:r>
                      <a:endParaRPr lang="en-US" altLang="zh-CN" sz="2000"/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200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000"/>
                        <a:t>600w</a:t>
                      </a:r>
                      <a:endParaRPr lang="en-US" altLang="zh-CN" sz="2000"/>
                    </a:p>
                  </a:txBody>
                  <a:tcPr/>
                </a:tc>
              </a:tr>
              <a:tr h="62293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 b="1"/>
                        <a:t>输入</a:t>
                      </a:r>
                      <a:r>
                        <a:rPr lang="en-US" altLang="zh-CN" sz="2000" b="1"/>
                        <a:t>1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 b="1"/>
                        <a:t>输入</a:t>
                      </a:r>
                      <a:r>
                        <a:rPr lang="en-US" altLang="zh-CN" sz="2000" b="1"/>
                        <a:t>2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000" b="1"/>
                        <a:t>实际值</a:t>
                      </a:r>
                      <a:endParaRPr lang="zh-CN" altLang="en-US" sz="2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4525010" y="4524375"/>
            <a:ext cx="1159510" cy="2724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/>
          <p:nvPr/>
        </p:nvGraphicFramePr>
        <p:xfrm>
          <a:off x="5934710" y="4457383"/>
          <a:ext cx="554291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540000" imgH="203200" progId="Equation.KSEE3">
                  <p:embed/>
                </p:oleObj>
              </mc:Choice>
              <mc:Fallback>
                <p:oleObj name="" r:id="rId3" imgW="2540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934710" y="4457383"/>
                        <a:ext cx="554291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657090" y="2695575"/>
            <a:ext cx="6951980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数据量少时相当于解线性方程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数量量增多相当于找一个近似的线性方程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y=a1*x1+a2*x2+.....+an*xn+b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/>
          <p:nvPr/>
        </p:nvGraphicFramePr>
        <p:xfrm>
          <a:off x="4448175" y="2447290"/>
          <a:ext cx="6786245" cy="350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438400" imgH="1828800" progId="Equation.KSEE3">
                  <p:embed/>
                </p:oleObj>
              </mc:Choice>
              <mc:Fallback>
                <p:oleObj name="" r:id="rId5" imgW="2438400" imgH="182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8175" y="2447290"/>
                        <a:ext cx="6786245" cy="350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184785"/>
            <a:ext cx="6179185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简单例子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3538220" y="1131570"/>
            <a:ext cx="4332605" cy="409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10" y="965835"/>
            <a:ext cx="6956425" cy="492569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28585" y="3362325"/>
          <a:ext cx="365823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016000" imgH="431800" progId="Equation.KSEE3">
                  <p:embed/>
                </p:oleObj>
              </mc:Choice>
              <mc:Fallback>
                <p:oleObj name="" r:id="rId3" imgW="1016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8585" y="3362325"/>
                        <a:ext cx="3658235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95" y="657860"/>
            <a:ext cx="8258175" cy="574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725" y="1443990"/>
            <a:ext cx="7632065" cy="396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909320"/>
            <a:ext cx="8862060" cy="4987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838200" y="184785"/>
            <a:ext cx="6179185" cy="822325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基本概念及常用术语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神经元</a:t>
            </a:r>
            <a:endParaRPr lang="zh-CN" altLang="en-US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788035"/>
            <a:ext cx="9147175" cy="4919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157605"/>
            <a:ext cx="3566160" cy="36017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979545" y="4262755"/>
            <a:ext cx="5339715" cy="1708150"/>
            <a:chOff x="6867" y="8354"/>
            <a:chExt cx="8409" cy="2690"/>
          </a:xfrm>
        </p:grpSpPr>
        <p:sp>
          <p:nvSpPr>
            <p:cNvPr id="7" name="椭圆 6"/>
            <p:cNvSpPr/>
            <p:nvPr/>
          </p:nvSpPr>
          <p:spPr>
            <a:xfrm>
              <a:off x="9155" y="8717"/>
              <a:ext cx="2091" cy="18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 rot="1800000">
              <a:off x="7144" y="8354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6868" y="9339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20040000">
              <a:off x="6867" y="10508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</a:t>
              </a:r>
              <a:r>
                <a:rPr lang="en-US" altLang="zh-CN">
                  <a:solidFill>
                    <a:schemeClr val="tx1"/>
                  </a:solidFill>
                </a:rPr>
                <a:t>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7331" y="9875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同心圆 11"/>
            <p:cNvSpPr/>
            <p:nvPr/>
          </p:nvSpPr>
          <p:spPr>
            <a:xfrm>
              <a:off x="7344" y="10126"/>
              <a:ext cx="120" cy="152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7344" y="10449"/>
              <a:ext cx="137" cy="137"/>
            </a:xfrm>
            <a:prstGeom prst="don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389" y="9384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输出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20220000">
              <a:off x="13064" y="8998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13264" y="9436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980000">
              <a:off x="12937" y="9959"/>
              <a:ext cx="2012" cy="53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ANIMATION_ID" val="311059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WPS 演示</Application>
  <PresentationFormat>宽屏</PresentationFormat>
  <Paragraphs>298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Times New Roman</vt:lpstr>
      <vt:lpstr>Segoe UI Light</vt:lpstr>
      <vt:lpstr>微软雅黑 Light</vt:lpstr>
      <vt:lpstr>华文行楷</vt:lpstr>
      <vt:lpstr>Arial Unicode MS</vt:lpstr>
      <vt:lpstr>Verdana</vt:lpstr>
      <vt:lpstr>Wingdings</vt:lpstr>
      <vt:lpstr>1_自定义设计方案</vt:lpstr>
      <vt:lpstr>自定义设计方案</vt:lpstr>
      <vt:lpstr>3_自定义设计方案</vt:lpstr>
      <vt:lpstr>2_自定义设计方案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课程目标</vt:lpstr>
      <vt:lpstr>PowerPoint 演示文稿</vt:lpstr>
      <vt:lpstr>PowerPoint 演示文稿</vt:lpstr>
      <vt:lpstr> 基本概念及常用术语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通过MNIST进行模型训练实战--MNIST简介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kongyu</cp:lastModifiedBy>
  <cp:revision>313</cp:revision>
  <dcterms:created xsi:type="dcterms:W3CDTF">2019-03-08T11:29:00Z</dcterms:created>
  <dcterms:modified xsi:type="dcterms:W3CDTF">2019-04-03T08:01:26Z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