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8"/>
  </p:notesMasterIdLst>
  <p:handoutMasterIdLst>
    <p:handoutMasterId r:id="rId19"/>
  </p:handoutMasterIdLst>
  <p:sldIdLst>
    <p:sldId id="462" r:id="rId8"/>
    <p:sldId id="973" r:id="rId9"/>
    <p:sldId id="974" r:id="rId10"/>
    <p:sldId id="978" r:id="rId11"/>
    <p:sldId id="979" r:id="rId12"/>
    <p:sldId id="981" r:id="rId13"/>
    <p:sldId id="983" r:id="rId14"/>
    <p:sldId id="980" r:id="rId15"/>
    <p:sldId id="982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AD2B26"/>
    <a:srgbClr val="919191"/>
    <a:srgbClr val="B60206"/>
    <a:srgbClr val="49504F"/>
    <a:srgbClr val="B70006"/>
    <a:srgbClr val="FFFFE4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244" autoAdjust="0"/>
  </p:normalViewPr>
  <p:slideViewPr>
    <p:cSldViewPr snapToGrid="0">
      <p:cViewPr varScale="1">
        <p:scale>
          <a:sx n="115" d="100"/>
          <a:sy n="115" d="100"/>
        </p:scale>
        <p:origin x="62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2021/08/30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2021/08/30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ivide-and-conquer_algorithm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4000" dirty="0"/>
              <a:t>面试题：排序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E9F50E-2D71-461D-BEBC-8512DE5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排序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ADD277D-BB93-4092-BF7E-87A892EEA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20A3D8B7-80C0-4113-983C-318FDC44E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1200" y="1646239"/>
            <a:ext cx="10827208" cy="1530594"/>
          </a:xfrm>
        </p:spPr>
        <p:txBody>
          <a:bodyPr/>
          <a:lstStyle/>
          <a:p>
            <a:r>
              <a:rPr lang="zh-CN" altLang="en-US" dirty="0"/>
              <a:t>掌握常见排序算法（快排、冒泡、选择、插入等）的实现思路</a:t>
            </a:r>
            <a:endParaRPr lang="en-US" altLang="zh-CN" dirty="0"/>
          </a:p>
          <a:p>
            <a:r>
              <a:rPr lang="zh-CN" altLang="en-US" dirty="0"/>
              <a:t>手写冒泡、快排的代码</a:t>
            </a:r>
            <a:endParaRPr lang="en-US" altLang="zh-CN" dirty="0"/>
          </a:p>
          <a:p>
            <a:r>
              <a:rPr lang="zh-CN" altLang="en-US" dirty="0"/>
              <a:t>了解各个排序算法的特性，如时间复杂度、是否稳定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1A0CA-0FF4-459A-B0E4-62879807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63923-7F53-4110-A4CA-9A9A871E1F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4162779" cy="4683442"/>
          </a:xfrm>
        </p:spPr>
        <p:txBody>
          <a:bodyPr/>
          <a:lstStyle/>
          <a:p>
            <a:r>
              <a:rPr lang="zh-CN" altLang="en-US" dirty="0"/>
              <a:t>何为冒泡排序 </a:t>
            </a:r>
            <a:r>
              <a:rPr lang="en-US" altLang="zh-CN" dirty="0"/>
              <a:t>– </a:t>
            </a:r>
            <a:r>
              <a:rPr lang="zh-CN" altLang="en-US" dirty="0"/>
              <a:t>效果演示</a:t>
            </a:r>
            <a:endParaRPr lang="en-US" altLang="zh-CN" dirty="0"/>
          </a:p>
          <a:p>
            <a:r>
              <a:rPr lang="zh-CN" altLang="en-US" dirty="0"/>
              <a:t>文字描述（以升序为例）</a:t>
            </a:r>
            <a:endParaRPr lang="en-US" altLang="zh-CN" dirty="0"/>
          </a:p>
          <a:p>
            <a:pPr lvl="1"/>
            <a:r>
              <a:rPr lang="zh-CN" altLang="en-US" dirty="0"/>
              <a:t>依次比较数组中相邻两个元素大小，若 </a:t>
            </a:r>
            <a:r>
              <a:rPr lang="en-US" altLang="zh-CN" dirty="0"/>
              <a:t>a[j] &gt; a[j+1]</a:t>
            </a:r>
            <a:r>
              <a:rPr lang="zh-CN" altLang="en-US" dirty="0"/>
              <a:t>，则交换两个元素，两两都比较一遍称为一轮冒泡，结果是让最大的元素排至最后</a:t>
            </a:r>
            <a:endParaRPr lang="en-US" altLang="zh-CN" dirty="0"/>
          </a:p>
          <a:p>
            <a:pPr lvl="1"/>
            <a:r>
              <a:rPr lang="zh-CN" altLang="en-US" dirty="0"/>
              <a:t>重复以上步骤，直到整个数组有序</a:t>
            </a:r>
            <a:endParaRPr lang="en-US" altLang="zh-CN" dirty="0"/>
          </a:p>
          <a:p>
            <a:r>
              <a:rPr lang="zh-CN" altLang="en-US" dirty="0"/>
              <a:t>优化方式：</a:t>
            </a:r>
            <a:endParaRPr lang="en-US" altLang="zh-CN" dirty="0"/>
          </a:p>
          <a:p>
            <a:pPr lvl="1"/>
            <a:r>
              <a:rPr lang="zh-CN" altLang="en-US" dirty="0"/>
              <a:t>每轮冒泡时，最后一次交换索引可以作为下一轮冒泡的比较次数，如果这个值为零，表示整个数组有序，直接退出外层循环即可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589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1A0CA-0FF4-459A-B0E4-62879807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4">
                <a:extLst>
                  <a:ext uri="{FF2B5EF4-FFF2-40B4-BE49-F238E27FC236}">
                    <a16:creationId xmlns:a16="http://schemas.microsoft.com/office/drawing/2014/main" id="{79F63923-7F53-4110-A4CA-9A9A871E1FD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10879" y="934933"/>
                <a:ext cx="4643546" cy="5145356"/>
              </a:xfrm>
            </p:spPr>
            <p:txBody>
              <a:bodyPr/>
              <a:lstStyle/>
              <a:p>
                <a:r>
                  <a:rPr lang="zh-CN" altLang="en-US" dirty="0"/>
                  <a:t>何为选择排序 </a:t>
                </a:r>
                <a:r>
                  <a:rPr lang="en-US" altLang="zh-CN" dirty="0"/>
                  <a:t>– </a:t>
                </a:r>
                <a:r>
                  <a:rPr lang="zh-CN" altLang="en-US" dirty="0"/>
                  <a:t>效果演示</a:t>
                </a:r>
                <a:endParaRPr lang="en-US" altLang="zh-CN" dirty="0"/>
              </a:p>
              <a:p>
                <a:r>
                  <a:rPr lang="zh-CN" altLang="en-US" dirty="0"/>
                  <a:t>文字描述（以升序为例）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将数组分为两个子集，排序的和未排序的，每一轮从未排序的子集中选出最小的元素，放入排序子集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重复以上步骤，直到整个数组有序</a:t>
                </a:r>
                <a:endParaRPr lang="en-US" altLang="zh-CN" dirty="0"/>
              </a:p>
              <a:p>
                <a:r>
                  <a:rPr lang="zh-CN" altLang="en-US" dirty="0"/>
                  <a:t>优化方式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为减少交换次数，每一轮可以先找最小的索引，在每轮最后再交换元素</a:t>
                </a:r>
                <a:endParaRPr lang="en-US" altLang="zh-CN" dirty="0"/>
              </a:p>
              <a:p>
                <a:r>
                  <a:rPr lang="zh-CN" altLang="en-US" dirty="0"/>
                  <a:t>与冒泡排序比较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二者平均时间复杂度都是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选择排序一般要快于冒泡，因为其交换次数少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但如果集合有序度高，冒泡优于选择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冒泡属于稳定排序算法，而选择属于不稳定排序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文本占位符 4">
                <a:extLst>
                  <a:ext uri="{FF2B5EF4-FFF2-40B4-BE49-F238E27FC236}">
                    <a16:creationId xmlns:a16="http://schemas.microsoft.com/office/drawing/2014/main" id="{79F63923-7F53-4110-A4CA-9A9A871E1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10879" y="934933"/>
                <a:ext cx="4643546" cy="5145356"/>
              </a:xfrm>
              <a:blipFill>
                <a:blip r:embed="rId2"/>
                <a:stretch>
                  <a:fillRect l="-526" b="-2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23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1A0CA-0FF4-459A-B0E4-62879807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4">
                <a:extLst>
                  <a:ext uri="{FF2B5EF4-FFF2-40B4-BE49-F238E27FC236}">
                    <a16:creationId xmlns:a16="http://schemas.microsoft.com/office/drawing/2014/main" id="{79F63923-7F53-4110-A4CA-9A9A871E1FD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10879" y="934933"/>
                <a:ext cx="4643546" cy="5145356"/>
              </a:xfrm>
            </p:spPr>
            <p:txBody>
              <a:bodyPr/>
              <a:lstStyle/>
              <a:p>
                <a:r>
                  <a:rPr lang="zh-CN" altLang="en-US" dirty="0"/>
                  <a:t>何为插入排序 </a:t>
                </a:r>
                <a:r>
                  <a:rPr lang="en-US" altLang="zh-CN" dirty="0"/>
                  <a:t>– </a:t>
                </a:r>
                <a:r>
                  <a:rPr lang="zh-CN" altLang="en-US" dirty="0"/>
                  <a:t>效果演示</a:t>
                </a:r>
                <a:endParaRPr lang="en-US" altLang="zh-CN" dirty="0"/>
              </a:p>
              <a:p>
                <a:r>
                  <a:rPr lang="zh-CN" altLang="en-US" dirty="0"/>
                  <a:t>文字描述（以升序为例）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将数组分为两个区域，排序区域和未排序区域，每一轮从未排序区域中取出第一个元素，插入到排序区域（需保证顺序）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重复以上步骤，直到整个数组有序</a:t>
                </a:r>
                <a:endParaRPr lang="en-US" altLang="zh-CN" dirty="0"/>
              </a:p>
              <a:p>
                <a:r>
                  <a:rPr lang="zh-CN" altLang="en-US" dirty="0"/>
                  <a:t>优化方式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插入时可以直接移动元素，而不是交换元素</a:t>
                </a:r>
                <a:endParaRPr lang="en-US" altLang="zh-CN" dirty="0"/>
              </a:p>
              <a:p>
                <a:r>
                  <a:rPr lang="zh-CN" altLang="en-US" dirty="0"/>
                  <a:t>与选择排序比较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二者平均时间复杂度都是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大部分情况下，插入都略优于选择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有序集合插入的时间复杂度为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插入属于稳定排序算法，而选择属于不稳定排序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文本占位符 4">
                <a:extLst>
                  <a:ext uri="{FF2B5EF4-FFF2-40B4-BE49-F238E27FC236}">
                    <a16:creationId xmlns:a16="http://schemas.microsoft.com/office/drawing/2014/main" id="{79F63923-7F53-4110-A4CA-9A9A871E1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10879" y="934933"/>
                <a:ext cx="4643546" cy="5145356"/>
              </a:xfrm>
              <a:blipFill>
                <a:blip r:embed="rId2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46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7701D-57D9-4322-924C-1FEF975C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希尔排序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C273F-0780-43F3-A7EC-E349DD0592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希尔排序是一种改进的插入排序算法</a:t>
            </a:r>
            <a:endParaRPr lang="en-US" altLang="zh-CN" dirty="0"/>
          </a:p>
          <a:p>
            <a:pPr lvl="1"/>
            <a:r>
              <a:rPr lang="zh-CN" altLang="en-US" dirty="0"/>
              <a:t>首先选取一个间隙序列，如 </a:t>
            </a:r>
            <a:r>
              <a:rPr lang="en-US" altLang="zh-CN" dirty="0"/>
              <a:t>( n/2</a:t>
            </a:r>
            <a:r>
              <a:rPr lang="zh-CN" altLang="en-US" dirty="0"/>
              <a:t>，</a:t>
            </a:r>
            <a:r>
              <a:rPr lang="en-US" altLang="zh-CN" dirty="0"/>
              <a:t>n/4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），</a:t>
            </a:r>
            <a:r>
              <a:rPr lang="en-US" altLang="zh-CN" dirty="0"/>
              <a:t>n</a:t>
            </a:r>
            <a:r>
              <a:rPr lang="zh-CN" altLang="en-US" dirty="0"/>
              <a:t> 为数组长度</a:t>
            </a:r>
            <a:endParaRPr lang="en-US" altLang="zh-CN" dirty="0"/>
          </a:p>
          <a:p>
            <a:pPr lvl="1"/>
            <a:r>
              <a:rPr lang="zh-CN" altLang="en-US" dirty="0"/>
              <a:t>每一轮将间隙相等的元素视为一组，对组内元素进行插入排序，目的有二</a:t>
            </a:r>
            <a:endParaRPr lang="en-US" altLang="zh-CN" dirty="0"/>
          </a:p>
          <a:p>
            <a:pPr lvl="2"/>
            <a:r>
              <a:rPr lang="zh-CN" altLang="en-US" dirty="0"/>
              <a:t>少量元素插入排序速度很快</a:t>
            </a:r>
            <a:endParaRPr lang="en-US" altLang="zh-CN" dirty="0"/>
          </a:p>
          <a:p>
            <a:pPr lvl="2"/>
            <a:r>
              <a:rPr lang="zh-CN" altLang="en-US" dirty="0"/>
              <a:t>让组内值较大的元素更快地移动到后方</a:t>
            </a:r>
            <a:endParaRPr lang="en-US" altLang="zh-CN" dirty="0"/>
          </a:p>
          <a:p>
            <a:pPr lvl="1"/>
            <a:r>
              <a:rPr lang="zh-CN" altLang="en-US" dirty="0"/>
              <a:t>当间隙逐渐减少，直至为 </a:t>
            </a:r>
            <a:r>
              <a:rPr lang="en-US" altLang="zh-CN" dirty="0"/>
              <a:t>1 </a:t>
            </a:r>
            <a:r>
              <a:rPr lang="zh-CN" altLang="en-US" dirty="0"/>
              <a:t>时，即可完成排序</a:t>
            </a:r>
            <a:endParaRPr lang="en-US" altLang="zh-CN" dirty="0"/>
          </a:p>
          <a:p>
            <a:r>
              <a:rPr lang="zh-CN" altLang="en-US" dirty="0"/>
              <a:t>参考资料</a:t>
            </a:r>
            <a:endParaRPr lang="en-US" altLang="zh-CN" dirty="0"/>
          </a:p>
          <a:p>
            <a:pPr lvl="1"/>
            <a:r>
              <a:rPr lang="en-US" altLang="zh-CN" dirty="0"/>
              <a:t>https://en.wikipedia.org/wiki/Shellsort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61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1A0CA-0FF4-459A-B0E4-62879807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 </a:t>
            </a:r>
            <a:r>
              <a:rPr lang="en-US" altLang="zh-CN" dirty="0"/>
              <a:t>-</a:t>
            </a:r>
            <a:r>
              <a:rPr lang="zh-CN" altLang="en-US" dirty="0"/>
              <a:t>文字描述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63923-7F53-4110-A4CA-9A9A871E1F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5105459" cy="5689038"/>
          </a:xfrm>
        </p:spPr>
        <p:txBody>
          <a:bodyPr/>
          <a:lstStyle/>
          <a:p>
            <a:r>
              <a:rPr lang="zh-CN" altLang="en-US" dirty="0"/>
              <a:t>每一轮排序选择一个基准点（</a:t>
            </a:r>
            <a:r>
              <a:rPr lang="en-US" altLang="zh-CN" dirty="0"/>
              <a:t>pivot</a:t>
            </a:r>
            <a:r>
              <a:rPr lang="zh-CN" altLang="en-US" dirty="0"/>
              <a:t>）进行分区</a:t>
            </a:r>
            <a:endParaRPr lang="en-US" altLang="zh-CN" dirty="0"/>
          </a:p>
          <a:p>
            <a:pPr lvl="1"/>
            <a:r>
              <a:rPr lang="zh-CN" altLang="en-US" dirty="0"/>
              <a:t>让小于基准点的元素的进入一个分区，大于基准点的元素的进入另一个分区</a:t>
            </a:r>
            <a:endParaRPr lang="en-US" altLang="zh-CN" dirty="0"/>
          </a:p>
          <a:p>
            <a:pPr lvl="1"/>
            <a:r>
              <a:rPr lang="zh-CN" altLang="en-US" dirty="0"/>
              <a:t>当分区完成时，基准点元素的位置就是其最终位置</a:t>
            </a:r>
            <a:endParaRPr lang="en-US" altLang="zh-CN" dirty="0"/>
          </a:p>
          <a:p>
            <a:r>
              <a:rPr lang="zh-CN" altLang="en-US" dirty="0"/>
              <a:t>在子分区内重复以上过程，直至子分区元素个数少于等于</a:t>
            </a:r>
            <a:r>
              <a:rPr lang="en-US" altLang="zh-CN" dirty="0"/>
              <a:t> 1</a:t>
            </a:r>
            <a:r>
              <a:rPr lang="zh-CN" altLang="en-US" dirty="0"/>
              <a:t>，这体现的是分而治之的思想 （</a:t>
            </a:r>
            <a:r>
              <a:rPr lang="en-US" altLang="zh-CN" dirty="0">
                <a:hlinkClick r:id="rId2" tooltip="Divide-and-conquer algorithm"/>
              </a:rPr>
              <a:t>divide-and-conquer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060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1A0CA-0FF4-459A-B0E4-62879807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 </a:t>
            </a:r>
            <a:r>
              <a:rPr lang="en-US" altLang="zh-CN" dirty="0"/>
              <a:t>–</a:t>
            </a:r>
            <a:r>
              <a:rPr lang="zh-CN" altLang="en-US" dirty="0"/>
              <a:t> 实现方式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63923-7F53-4110-A4CA-9A9A871E1F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5652214" cy="5689038"/>
          </a:xfrm>
        </p:spPr>
        <p:txBody>
          <a:bodyPr/>
          <a:lstStyle/>
          <a:p>
            <a:r>
              <a:rPr lang="zh-CN" altLang="en-US" dirty="0"/>
              <a:t>单边循环快排（</a:t>
            </a:r>
            <a:r>
              <a:rPr lang="en-US" altLang="zh-CN" dirty="0" err="1"/>
              <a:t>lomuto</a:t>
            </a:r>
            <a:r>
              <a:rPr lang="en-US" altLang="zh-CN" dirty="0"/>
              <a:t> </a:t>
            </a:r>
            <a:r>
              <a:rPr lang="zh-CN" altLang="en-US" dirty="0"/>
              <a:t>洛穆托分区方案）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选择最右元素作为基准点元素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en-US" altLang="zh-CN" dirty="0"/>
              <a:t>j </a:t>
            </a:r>
            <a:r>
              <a:rPr lang="zh-CN" altLang="en-US" dirty="0"/>
              <a:t>指针负责找到比基准点小的元素，一旦找到则与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进行交换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指针维护小于基准点元素的边界，也是每次交换的目标索引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最后基准点与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交换，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即为分区位置</a:t>
            </a:r>
            <a:endParaRPr lang="en-US" altLang="zh-CN" dirty="0"/>
          </a:p>
          <a:p>
            <a:r>
              <a:rPr lang="zh-CN" altLang="en-US" dirty="0"/>
              <a:t>双边循环快排（并不完全等价于 </a:t>
            </a:r>
            <a:r>
              <a:rPr lang="en-US" altLang="zh-CN" dirty="0" err="1"/>
              <a:t>hoare</a:t>
            </a:r>
            <a:r>
              <a:rPr lang="en-US" altLang="zh-CN" dirty="0"/>
              <a:t> </a:t>
            </a:r>
            <a:r>
              <a:rPr lang="zh-CN" altLang="en-US" dirty="0"/>
              <a:t>霍尔分区方案）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选择最左元素作为基准点元素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en-US" altLang="zh-CN" dirty="0"/>
              <a:t>j </a:t>
            </a:r>
            <a:r>
              <a:rPr lang="zh-CN" altLang="en-US" dirty="0"/>
              <a:t>指针负责从右向左找比基准点小的元素，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指针负责从左向右找比基准点大</a:t>
            </a:r>
            <a:r>
              <a:rPr lang="zh-CN" altLang="en-US"/>
              <a:t>的元素，</a:t>
            </a:r>
            <a:r>
              <a:rPr lang="zh-CN" altLang="en-US" dirty="0"/>
              <a:t>一旦找到二者交换，直至 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 </a:t>
            </a:r>
            <a:r>
              <a:rPr lang="zh-CN" altLang="en-US" dirty="0"/>
              <a:t>相交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最后基准点与 </a:t>
            </a:r>
            <a:r>
              <a:rPr lang="en-US" altLang="zh-CN" dirty="0" err="1"/>
              <a:t>i</a:t>
            </a:r>
            <a:r>
              <a:rPr lang="zh-CN" altLang="en-US" dirty="0"/>
              <a:t>（此时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j </a:t>
            </a:r>
            <a:r>
              <a:rPr lang="zh-CN" altLang="en-US" dirty="0"/>
              <a:t>相等）交换，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即为分区位置</a:t>
            </a:r>
            <a:endParaRPr lang="en-US" altLang="zh-CN" dirty="0"/>
          </a:p>
          <a:p>
            <a:pPr>
              <a:buFont typeface="+mj-ea"/>
              <a:buAutoNum type="arabicPeriod"/>
            </a:pPr>
            <a:r>
              <a:rPr lang="zh-CN" altLang="en-US" dirty="0"/>
              <a:t>双边循环几个要点</a:t>
            </a:r>
            <a:endParaRPr lang="en-US" altLang="zh-CN" dirty="0"/>
          </a:p>
          <a:p>
            <a:pPr lvl="1">
              <a:buFont typeface="+mj-ea"/>
              <a:buAutoNum type="arabicPeriod"/>
            </a:pPr>
            <a:r>
              <a:rPr lang="zh-CN" altLang="en-US" dirty="0"/>
              <a:t>基准点在左边，并且要先 </a:t>
            </a:r>
            <a:r>
              <a:rPr lang="en-US" altLang="zh-CN" dirty="0"/>
              <a:t>j </a:t>
            </a:r>
            <a:r>
              <a:rPr lang="zh-CN" altLang="en-US" dirty="0"/>
              <a:t>后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vl="1">
              <a:buFont typeface="+mj-ea"/>
              <a:buAutoNum type="arabicPeriod"/>
            </a:pPr>
            <a:r>
              <a:rPr lang="en-US" altLang="zh-CN" dirty="0"/>
              <a:t>while(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highlight>
                  <a:srgbClr val="FFFF00"/>
                </a:highlight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 &lt; j</a:t>
            </a: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/>
              <a:t>&amp;&amp; a[j] &gt; </a:t>
            </a:r>
            <a:r>
              <a:rPr lang="en-US" altLang="zh-CN" dirty="0" err="1"/>
              <a:t>pv</a:t>
            </a:r>
            <a:r>
              <a:rPr lang="en-US" altLang="zh-CN" dirty="0"/>
              <a:t> ) j-- </a:t>
            </a:r>
          </a:p>
          <a:p>
            <a:pPr lvl="1">
              <a:buFont typeface="+mj-ea"/>
              <a:buAutoNum type="arabicPeriod"/>
            </a:pPr>
            <a:r>
              <a:rPr lang="en-US" altLang="zh-CN" dirty="0"/>
              <a:t>while ( </a:t>
            </a:r>
            <a:r>
              <a:rPr lang="en-US" altLang="zh-CN" b="1" dirty="0" err="1">
                <a:solidFill>
                  <a:srgbClr val="C00000"/>
                </a:solidFill>
                <a:highlight>
                  <a:srgbClr val="FFFF00"/>
                </a:highlight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 &lt; j</a:t>
            </a: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dirty="0"/>
              <a:t>&amp;&amp; a[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&lt;=</a:t>
            </a:r>
            <a:r>
              <a:rPr lang="en-US" altLang="zh-CN" dirty="0"/>
              <a:t>  </a:t>
            </a:r>
            <a:r>
              <a:rPr lang="en-US" altLang="zh-CN" dirty="0" err="1"/>
              <a:t>pv</a:t>
            </a:r>
            <a:r>
              <a:rPr lang="en-US" altLang="zh-CN" dirty="0"/>
              <a:t> ) </a:t>
            </a:r>
            <a:r>
              <a:rPr lang="en-US" altLang="zh-CN" dirty="0" err="1"/>
              <a:t>i</a:t>
            </a:r>
            <a:r>
              <a:rPr lang="en-US" altLang="zh-CN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02228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1A0CA-0FF4-459A-B0E4-62879807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 </a:t>
            </a:r>
            <a:r>
              <a:rPr lang="en-US" altLang="zh-CN" dirty="0"/>
              <a:t>– </a:t>
            </a:r>
            <a:r>
              <a:rPr lang="zh-CN" altLang="en-US" dirty="0"/>
              <a:t>特点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4">
                <a:extLst>
                  <a:ext uri="{FF2B5EF4-FFF2-40B4-BE49-F238E27FC236}">
                    <a16:creationId xmlns:a16="http://schemas.microsoft.com/office/drawing/2014/main" id="{79F63923-7F53-4110-A4CA-9A9A871E1FD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10879" y="934933"/>
                <a:ext cx="10938196" cy="5689038"/>
              </a:xfrm>
            </p:spPr>
            <p:txBody>
              <a:bodyPr/>
              <a:lstStyle/>
              <a:p>
                <a:r>
                  <a:rPr lang="zh-CN" altLang="en-US"/>
                  <a:t>平均</a:t>
                </a:r>
                <a:r>
                  <a:rPr lang="zh-CN" altLang="en-US" dirty="0"/>
                  <a:t>时间复杂度是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，最坏时间复杂度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数据量较大时，优势非常明显</a:t>
                </a:r>
                <a:endParaRPr lang="en-US" altLang="zh-CN" dirty="0"/>
              </a:p>
              <a:p>
                <a:r>
                  <a:rPr lang="zh-CN" altLang="en-US" dirty="0"/>
                  <a:t>属于不稳定排序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附录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洛穆托 </a:t>
                </a:r>
                <a:r>
                  <a:rPr lang="en-US" altLang="zh-CN" dirty="0"/>
                  <a:t>vs </a:t>
                </a:r>
                <a:r>
                  <a:rPr lang="zh-CN" altLang="en-US" dirty="0"/>
                  <a:t>霍尔 </a:t>
                </a:r>
                <a:r>
                  <a:rPr lang="en-US" altLang="zh-CN" dirty="0"/>
                  <a:t>https://qastack.cn/cs/11458/quicksort-partitioning-hoare-vs-lomuto</a:t>
                </a:r>
              </a:p>
            </p:txBody>
          </p:sp>
        </mc:Choice>
        <mc:Fallback xmlns="">
          <p:sp>
            <p:nvSpPr>
              <p:cNvPr id="5" name="文本占位符 4">
                <a:extLst>
                  <a:ext uri="{FF2B5EF4-FFF2-40B4-BE49-F238E27FC236}">
                    <a16:creationId xmlns:a16="http://schemas.microsoft.com/office/drawing/2014/main" id="{79F63923-7F53-4110-A4CA-9A9A871E1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10879" y="934933"/>
                <a:ext cx="10938196" cy="5689038"/>
              </a:xfrm>
              <a:blipFill>
                <a:blip r:embed="rId2"/>
                <a:stretch>
                  <a:fillRect l="-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426725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68537</TotalTime>
  <Words>813</Words>
  <Application>Microsoft Office PowerPoint</Application>
  <PresentationFormat>宽屏</PresentationFormat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Cambria Math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面试题：排序</vt:lpstr>
      <vt:lpstr>面试题： 排序</vt:lpstr>
      <vt:lpstr>冒泡排序</vt:lpstr>
      <vt:lpstr>选择排序</vt:lpstr>
      <vt:lpstr>插入排序</vt:lpstr>
      <vt:lpstr>希尔排序</vt:lpstr>
      <vt:lpstr>快速排序 -文字描述</vt:lpstr>
      <vt:lpstr>快速排序 – 实现方式</vt:lpstr>
      <vt:lpstr>快速排序 – 特点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1593</cp:revision>
  <dcterms:created xsi:type="dcterms:W3CDTF">2020-03-31T02:23:27Z</dcterms:created>
  <dcterms:modified xsi:type="dcterms:W3CDTF">2021-08-30T11:54:49Z</dcterms:modified>
</cp:coreProperties>
</file>