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6"/>
  </p:notesMasterIdLst>
  <p:handoutMasterIdLst>
    <p:handoutMasterId r:id="rId17"/>
  </p:handoutMasterIdLst>
  <p:sldIdLst>
    <p:sldId id="462" r:id="rId8"/>
    <p:sldId id="973" r:id="rId9"/>
    <p:sldId id="974" r:id="rId10"/>
    <p:sldId id="976" r:id="rId11"/>
    <p:sldId id="977" r:id="rId12"/>
    <p:sldId id="978" r:id="rId13"/>
    <p:sldId id="979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AD2B26"/>
    <a:srgbClr val="919191"/>
    <a:srgbClr val="B60206"/>
    <a:srgbClr val="49504F"/>
    <a:srgbClr val="B70006"/>
    <a:srgbClr val="FFFFE4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244" autoAdjust="0"/>
  </p:normalViewPr>
  <p:slideViewPr>
    <p:cSldViewPr snapToGrid="0">
      <p:cViewPr varScale="1">
        <p:scale>
          <a:sx n="115" d="100"/>
          <a:sy n="115" d="100"/>
        </p:scale>
        <p:origin x="62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2021/08/30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2021/08/30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4000" dirty="0"/>
              <a:t>面试题：集合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E9F50E-2D71-461D-BEBC-8512DE5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</a:t>
            </a:r>
            <a:r>
              <a:rPr kumimoji="1" lang="en-US" altLang="zh-CN" dirty="0" err="1"/>
              <a:t>ArrayList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ADD277D-BB93-4092-BF7E-87A892EEA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1972" y="814058"/>
            <a:ext cx="10748056" cy="517190"/>
          </a:xfrm>
        </p:spPr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20A3D8B7-80C0-4113-983C-318FDC44E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257074"/>
            <a:ext cx="10827208" cy="1013404"/>
          </a:xfrm>
        </p:spPr>
        <p:txBody>
          <a:bodyPr/>
          <a:lstStyle/>
          <a:p>
            <a:r>
              <a:rPr lang="zh-CN" altLang="en-US" dirty="0"/>
              <a:t>掌握 </a:t>
            </a:r>
            <a:r>
              <a:rPr lang="en-US" altLang="zh-CN" dirty="0" err="1"/>
              <a:t>ArrayList</a:t>
            </a:r>
            <a:r>
              <a:rPr lang="en-US" altLang="zh-CN" dirty="0"/>
              <a:t> </a:t>
            </a:r>
            <a:r>
              <a:rPr lang="zh-CN" altLang="en-US" dirty="0"/>
              <a:t>的扩容机制</a:t>
            </a:r>
            <a:endParaRPr lang="en-US" altLang="zh-CN" dirty="0"/>
          </a:p>
          <a:p>
            <a:r>
              <a:rPr lang="zh-CN" altLang="en-US" dirty="0"/>
              <a:t>掌握 </a:t>
            </a:r>
            <a:r>
              <a:rPr lang="en-US" altLang="zh-CN" dirty="0"/>
              <a:t>Iterator </a:t>
            </a:r>
            <a:r>
              <a:rPr lang="zh-CN" altLang="en-US" dirty="0"/>
              <a:t>的 </a:t>
            </a:r>
            <a:r>
              <a:rPr lang="en-US" altLang="zh-CN" dirty="0"/>
              <a:t>fail-fast </a:t>
            </a:r>
            <a:r>
              <a:rPr lang="zh-CN" altLang="en-US" dirty="0"/>
              <a:t>、</a:t>
            </a:r>
            <a:r>
              <a:rPr lang="en-US" altLang="zh-CN" dirty="0"/>
              <a:t>fail-safe </a:t>
            </a:r>
            <a:r>
              <a:rPr lang="zh-CN" altLang="en-US" dirty="0"/>
              <a:t>机制</a:t>
            </a:r>
            <a:endParaRPr lang="en-US" altLang="zh-CN" dirty="0"/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EC383149-CA3E-4878-8D71-CC06B6A743EF}"/>
              </a:ext>
            </a:extLst>
          </p:cNvPr>
          <p:cNvSpPr txBox="1">
            <a:spLocks/>
          </p:cNvSpPr>
          <p:nvPr/>
        </p:nvSpPr>
        <p:spPr>
          <a:xfrm>
            <a:off x="710880" y="2259967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扩容机制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2A69134D-6157-4797-90CE-D863180A7354}"/>
              </a:ext>
            </a:extLst>
          </p:cNvPr>
          <p:cNvSpPr txBox="1">
            <a:spLocks/>
          </p:cNvSpPr>
          <p:nvPr/>
        </p:nvSpPr>
        <p:spPr>
          <a:xfrm>
            <a:off x="710880" y="2654910"/>
            <a:ext cx="10827208" cy="264295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ArrayList</a:t>
            </a:r>
            <a:r>
              <a:rPr lang="en-US" altLang="zh-CN" dirty="0"/>
              <a:t>()</a:t>
            </a:r>
            <a:r>
              <a:rPr lang="zh-CN" altLang="en-US" dirty="0"/>
              <a:t> 会使用长度为零的数组</a:t>
            </a:r>
            <a:endParaRPr lang="en-US" altLang="zh-CN" dirty="0"/>
          </a:p>
          <a:p>
            <a:r>
              <a:rPr lang="en-US" altLang="zh-CN" dirty="0" err="1"/>
              <a:t>ArrayList</a:t>
            </a:r>
            <a:r>
              <a:rPr lang="en-US" altLang="zh-CN" dirty="0"/>
              <a:t>(int </a:t>
            </a:r>
            <a:r>
              <a:rPr lang="en-US" altLang="zh-CN" dirty="0" err="1"/>
              <a:t>initialCapacity</a:t>
            </a:r>
            <a:r>
              <a:rPr lang="en-US" altLang="zh-CN" dirty="0"/>
              <a:t>) </a:t>
            </a:r>
            <a:r>
              <a:rPr lang="zh-CN" altLang="en-US" dirty="0"/>
              <a:t>会使用指定容量的数组</a:t>
            </a:r>
            <a:endParaRPr lang="en-US" altLang="zh-CN" dirty="0"/>
          </a:p>
          <a:p>
            <a:r>
              <a:rPr lang="en-US" altLang="zh-CN" dirty="0"/>
              <a:t>public </a:t>
            </a:r>
            <a:r>
              <a:rPr lang="en-US" altLang="zh-CN" dirty="0" err="1"/>
              <a:t>ArrayList</a:t>
            </a:r>
            <a:r>
              <a:rPr lang="en-US" altLang="zh-CN" dirty="0"/>
              <a:t>(Collection&lt;? extends E&gt; c) </a:t>
            </a:r>
            <a:r>
              <a:rPr lang="zh-CN" altLang="en-US" dirty="0"/>
              <a:t>会使用 </a:t>
            </a:r>
            <a:r>
              <a:rPr lang="en-US" altLang="zh-CN" dirty="0"/>
              <a:t>c </a:t>
            </a:r>
            <a:r>
              <a:rPr lang="zh-CN" altLang="en-US" dirty="0"/>
              <a:t>的大小作为数组容量</a:t>
            </a:r>
            <a:endParaRPr lang="en-US" altLang="zh-CN" dirty="0"/>
          </a:p>
          <a:p>
            <a:r>
              <a:rPr lang="en-US" altLang="zh-CN" dirty="0"/>
              <a:t>add(Object o) </a:t>
            </a:r>
            <a:r>
              <a:rPr lang="zh-CN" altLang="en-US" dirty="0"/>
              <a:t>首次扩容为 </a:t>
            </a:r>
            <a:r>
              <a:rPr lang="en-US" altLang="zh-CN" dirty="0"/>
              <a:t>10</a:t>
            </a:r>
            <a:r>
              <a:rPr lang="zh-CN" altLang="en-US" dirty="0"/>
              <a:t>，再次扩容为上次容量的 </a:t>
            </a:r>
            <a:r>
              <a:rPr lang="en-US" altLang="zh-CN" dirty="0"/>
              <a:t>1.5 </a:t>
            </a:r>
            <a:r>
              <a:rPr lang="zh-CN" altLang="en-US" dirty="0"/>
              <a:t>倍</a:t>
            </a:r>
            <a:endParaRPr lang="en-US" altLang="zh-CN" dirty="0"/>
          </a:p>
          <a:p>
            <a:r>
              <a:rPr lang="en-US" altLang="zh-CN" dirty="0" err="1"/>
              <a:t>addAll</a:t>
            </a:r>
            <a:r>
              <a:rPr lang="en-US" altLang="zh-CN" dirty="0"/>
              <a:t>(Collection c) </a:t>
            </a:r>
            <a:r>
              <a:rPr lang="zh-CN" altLang="en-US" dirty="0"/>
              <a:t>没有元素时，扩容为 </a:t>
            </a:r>
            <a:r>
              <a:rPr lang="en-US" altLang="zh-CN" dirty="0" err="1"/>
              <a:t>Math.max</a:t>
            </a:r>
            <a:r>
              <a:rPr lang="en-US" altLang="zh-CN" dirty="0"/>
              <a:t>(10, </a:t>
            </a:r>
            <a:r>
              <a:rPr lang="zh-CN" altLang="en-US" dirty="0"/>
              <a:t>实际元素个数</a:t>
            </a:r>
            <a:r>
              <a:rPr lang="en-US" altLang="zh-CN" dirty="0"/>
              <a:t>)</a:t>
            </a:r>
            <a:r>
              <a:rPr lang="zh-CN" altLang="en-US" dirty="0"/>
              <a:t>，有元素时为 </a:t>
            </a:r>
            <a:r>
              <a:rPr lang="en-US" altLang="zh-CN" dirty="0" err="1"/>
              <a:t>Math.max</a:t>
            </a:r>
            <a:r>
              <a:rPr lang="en-US" altLang="zh-CN" dirty="0"/>
              <a:t>(</a:t>
            </a:r>
            <a:r>
              <a:rPr lang="zh-CN" altLang="en-US" dirty="0"/>
              <a:t>原容量 </a:t>
            </a:r>
            <a:r>
              <a:rPr lang="en-US" altLang="zh-CN" dirty="0"/>
              <a:t>1.5 </a:t>
            </a:r>
            <a:r>
              <a:rPr lang="zh-CN" altLang="en-US" dirty="0"/>
              <a:t>倍</a:t>
            </a:r>
            <a:r>
              <a:rPr lang="en-US" altLang="zh-CN" dirty="0"/>
              <a:t>, </a:t>
            </a:r>
            <a:r>
              <a:rPr lang="zh-CN" altLang="en-US" dirty="0"/>
              <a:t>实际元素个数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A1453CA7-AF99-4105-A928-4D00AE5C147A}"/>
              </a:ext>
            </a:extLst>
          </p:cNvPr>
          <p:cNvSpPr txBox="1">
            <a:spLocks/>
          </p:cNvSpPr>
          <p:nvPr/>
        </p:nvSpPr>
        <p:spPr>
          <a:xfrm>
            <a:off x="710880" y="522008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fail-fast</a:t>
            </a:r>
            <a:r>
              <a:rPr lang="zh-CN" altLang="en-US" dirty="0"/>
              <a:t> 与 </a:t>
            </a:r>
            <a:r>
              <a:rPr lang="en-US" altLang="zh-CN" dirty="0"/>
              <a:t>fail-safe</a:t>
            </a:r>
            <a:endParaRPr lang="zh-CN" altLang="en-US" dirty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23189A5B-3890-4B94-B9F8-4F92809FE8D1}"/>
              </a:ext>
            </a:extLst>
          </p:cNvPr>
          <p:cNvSpPr txBox="1">
            <a:spLocks/>
          </p:cNvSpPr>
          <p:nvPr/>
        </p:nvSpPr>
        <p:spPr>
          <a:xfrm>
            <a:off x="710880" y="5604515"/>
            <a:ext cx="10827208" cy="142581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ArrayList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fail-fast </a:t>
            </a:r>
            <a:r>
              <a:rPr lang="zh-CN" altLang="en-US" dirty="0"/>
              <a:t>的典型代表，遍历的同时不能修改，尽快失败</a:t>
            </a:r>
            <a:endParaRPr lang="en-US" altLang="zh-CN" dirty="0"/>
          </a:p>
          <a:p>
            <a:r>
              <a:rPr lang="en-US" altLang="zh-CN" dirty="0" err="1"/>
              <a:t>CopyOnWriteArrayList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fail-safe </a:t>
            </a:r>
            <a:r>
              <a:rPr lang="zh-CN" altLang="en-US" dirty="0"/>
              <a:t>的典型代表，遍历的同时可以修改，原理是读写分离</a:t>
            </a:r>
          </a:p>
        </p:txBody>
      </p:sp>
    </p:spTree>
    <p:extLst>
      <p:ext uri="{BB962C8B-B14F-4D97-AF65-F5344CB8AC3E}">
        <p14:creationId xmlns:p14="http://schemas.microsoft.com/office/powerpoint/2010/main" val="353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E9F50E-2D71-461D-BEBC-8512DE5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LinkedList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ADD277D-BB93-4092-BF7E-87A892EEA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20A3D8B7-80C0-4113-983C-318FDC44E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827208" cy="608596"/>
          </a:xfrm>
        </p:spPr>
        <p:txBody>
          <a:bodyPr/>
          <a:lstStyle/>
          <a:p>
            <a:r>
              <a:rPr lang="zh-CN" altLang="en-US" dirty="0"/>
              <a:t>掌握 </a:t>
            </a:r>
            <a:r>
              <a:rPr lang="en-US" altLang="zh-CN" dirty="0" err="1"/>
              <a:t>ArrayList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LinkedList </a:t>
            </a:r>
            <a:r>
              <a:rPr lang="zh-CN" altLang="en-US" dirty="0"/>
              <a:t>的比较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689A8E61-322A-46BE-A245-4B3611FAD24A}"/>
              </a:ext>
            </a:extLst>
          </p:cNvPr>
          <p:cNvSpPr txBox="1">
            <a:spLocks/>
          </p:cNvSpPr>
          <p:nvPr/>
        </p:nvSpPr>
        <p:spPr>
          <a:xfrm>
            <a:off x="710880" y="2084528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ArrayList</a:t>
            </a:r>
            <a:r>
              <a:rPr lang="en-US" altLang="zh-CN" dirty="0"/>
              <a:t> vs LinkedList</a:t>
            </a:r>
            <a:endParaRPr lang="zh-CN" altLang="en-US" dirty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8782F515-8C6E-49A0-B692-777BE4AAE618}"/>
              </a:ext>
            </a:extLst>
          </p:cNvPr>
          <p:cNvSpPr txBox="1">
            <a:spLocks/>
          </p:cNvSpPr>
          <p:nvPr/>
        </p:nvSpPr>
        <p:spPr>
          <a:xfrm>
            <a:off x="710880" y="2622830"/>
            <a:ext cx="10827208" cy="295670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ArrayList 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基于数组，需要连续内存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随机访问快（指根据下标访问）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尾部插入、删除性能可以，其它部分插入、删除都会移动数据，因此性能会低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可以利用 </a:t>
            </a:r>
            <a:r>
              <a:rPr lang="en-US" altLang="zh-CN" dirty="0" err="1"/>
              <a:t>cpu</a:t>
            </a:r>
            <a:r>
              <a:rPr lang="en-US" altLang="zh-CN" dirty="0"/>
              <a:t> </a:t>
            </a:r>
            <a:r>
              <a:rPr lang="zh-CN" altLang="en-US" dirty="0"/>
              <a:t>缓存，局部性原理</a:t>
            </a:r>
            <a:endParaRPr lang="en-US" altLang="zh-CN" dirty="0"/>
          </a:p>
          <a:p>
            <a:r>
              <a:rPr lang="zh-CN" altLang="en-US" dirty="0"/>
              <a:t>LinkedList 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基于双向链表，无需连续内存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随机访问慢（要沿着链表遍历）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头尾插入删除性能高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占用内存多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979559-6B0E-4B86-8219-7332B40ACD57}"/>
              </a:ext>
            </a:extLst>
          </p:cNvPr>
          <p:cNvSpPr/>
          <p:nvPr/>
        </p:nvSpPr>
        <p:spPr>
          <a:xfrm>
            <a:off x="2667786" y="1761569"/>
            <a:ext cx="1185859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ArrayList</a:t>
            </a:r>
            <a:r>
              <a:rPr lang="en-US" altLang="zh-CN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zh-CN" alt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增删慢、查询快</a:t>
            </a:r>
            <a:endParaRPr lang="en-US" altLang="zh-CN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LinkedList </a:t>
            </a:r>
            <a:r>
              <a:rPr lang="zh-CN" alt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增删快、查询慢</a:t>
            </a:r>
            <a:endParaRPr lang="zh-CN" alt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形 3" descr="禁止标志">
            <a:extLst>
              <a:ext uri="{FF2B5EF4-FFF2-40B4-BE49-F238E27FC236}">
                <a16:creationId xmlns:a16="http://schemas.microsoft.com/office/drawing/2014/main" id="{A24ED6DB-67CF-483B-8079-6519BAB2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4565" y="2384135"/>
            <a:ext cx="1189222" cy="118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E9F50E-2D71-461D-BEBC-8512DE5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HashMap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ADD277D-BB93-4092-BF7E-87A892EEA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20A3D8B7-80C0-4113-983C-318FDC44E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827208" cy="4460648"/>
          </a:xfrm>
        </p:spPr>
        <p:txBody>
          <a:bodyPr/>
          <a:lstStyle/>
          <a:p>
            <a:r>
              <a:rPr lang="zh-CN" altLang="en-US" dirty="0"/>
              <a:t>底层存储结构，</a:t>
            </a:r>
            <a:r>
              <a:rPr lang="en-US" altLang="zh-CN" dirty="0"/>
              <a:t>1.7 </a:t>
            </a:r>
            <a:r>
              <a:rPr lang="zh-CN" altLang="en-US" dirty="0"/>
              <a:t>与 </a:t>
            </a:r>
            <a:r>
              <a:rPr lang="en-US" altLang="zh-CN" dirty="0"/>
              <a:t>1.8 </a:t>
            </a:r>
            <a:r>
              <a:rPr lang="zh-CN" altLang="en-US" dirty="0"/>
              <a:t>有何不同？</a:t>
            </a:r>
            <a:endParaRPr lang="en-US" altLang="zh-CN" dirty="0"/>
          </a:p>
          <a:p>
            <a:r>
              <a:rPr lang="zh-CN" altLang="en-US" dirty="0"/>
              <a:t>为何要用红黑树，何时会树化，为何一上来不树化，树化阈值为何是 </a:t>
            </a:r>
            <a:r>
              <a:rPr lang="en-US" altLang="zh-CN" dirty="0"/>
              <a:t>8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索引如何计算，</a:t>
            </a:r>
            <a:r>
              <a:rPr lang="en-US" altLang="zh-CN" dirty="0" err="1"/>
              <a:t>hashCode</a:t>
            </a:r>
            <a:r>
              <a:rPr lang="en-US" altLang="zh-CN" dirty="0"/>
              <a:t> </a:t>
            </a:r>
            <a:r>
              <a:rPr lang="zh-CN" altLang="en-US" dirty="0"/>
              <a:t>都有了，为何还要提供 </a:t>
            </a:r>
            <a:r>
              <a:rPr lang="en-US" altLang="zh-CN" dirty="0"/>
              <a:t>hash() </a:t>
            </a:r>
            <a:r>
              <a:rPr lang="zh-CN" altLang="en-US" dirty="0"/>
              <a:t>方法？数组容量为何是 </a:t>
            </a:r>
            <a:r>
              <a:rPr lang="en-US" altLang="zh-CN" dirty="0"/>
              <a:t>2 </a:t>
            </a:r>
            <a:r>
              <a:rPr lang="zh-CN" altLang="en-US" dirty="0"/>
              <a:t>的</a:t>
            </a:r>
            <a:r>
              <a:rPr lang="en-US" altLang="zh-CN" dirty="0"/>
              <a:t> n </a:t>
            </a:r>
            <a:r>
              <a:rPr lang="zh-CN" altLang="en-US" dirty="0"/>
              <a:t>次幂？</a:t>
            </a:r>
            <a:endParaRPr lang="en-US" altLang="zh-CN" dirty="0"/>
          </a:p>
          <a:p>
            <a:r>
              <a:rPr lang="zh-CN" altLang="en-US" dirty="0"/>
              <a:t>介绍一下 </a:t>
            </a:r>
            <a:r>
              <a:rPr lang="en-US" altLang="zh-CN" dirty="0"/>
              <a:t>put </a:t>
            </a:r>
            <a:r>
              <a:rPr lang="zh-CN" altLang="en-US" dirty="0"/>
              <a:t>方法流程，</a:t>
            </a:r>
            <a:r>
              <a:rPr lang="en-US" altLang="zh-CN" dirty="0"/>
              <a:t>1.7 </a:t>
            </a:r>
            <a:r>
              <a:rPr lang="zh-CN" altLang="en-US" dirty="0"/>
              <a:t>与 </a:t>
            </a:r>
            <a:r>
              <a:rPr lang="en-US" altLang="zh-CN" dirty="0"/>
              <a:t>1.8 </a:t>
            </a:r>
            <a:r>
              <a:rPr lang="zh-CN" altLang="en-US" dirty="0"/>
              <a:t>有何不同？</a:t>
            </a:r>
            <a:endParaRPr lang="en-US" altLang="zh-CN" dirty="0"/>
          </a:p>
          <a:p>
            <a:r>
              <a:rPr lang="zh-CN" altLang="en-US" dirty="0"/>
              <a:t>何时会扩容，加载因子为何默认是 </a:t>
            </a:r>
            <a:r>
              <a:rPr lang="en-US" altLang="zh-CN" dirty="0"/>
              <a:t>0.75f</a:t>
            </a:r>
          </a:p>
          <a:p>
            <a:r>
              <a:rPr lang="zh-CN" altLang="en-US" dirty="0"/>
              <a:t>多线程下会有啥问题？</a:t>
            </a:r>
            <a:endParaRPr lang="en-US" altLang="zh-CN" dirty="0"/>
          </a:p>
          <a:p>
            <a:r>
              <a:rPr lang="en-US" altLang="zh-CN" dirty="0"/>
              <a:t>key </a:t>
            </a:r>
            <a:r>
              <a:rPr lang="zh-CN" altLang="en-US" dirty="0"/>
              <a:t>能否为 </a:t>
            </a:r>
            <a:r>
              <a:rPr lang="en-US" altLang="zh-CN" dirty="0"/>
              <a:t>null</a:t>
            </a:r>
            <a:r>
              <a:rPr lang="zh-CN" altLang="en-US" dirty="0"/>
              <a:t>，作为 </a:t>
            </a:r>
            <a:r>
              <a:rPr lang="en-US" altLang="zh-CN" dirty="0"/>
              <a:t>key </a:t>
            </a:r>
            <a:r>
              <a:rPr lang="zh-CN" altLang="en-US" dirty="0"/>
              <a:t>的对象有什么要求？</a:t>
            </a:r>
            <a:endParaRPr lang="en-US" altLang="zh-CN" dirty="0"/>
          </a:p>
          <a:p>
            <a:r>
              <a:rPr lang="en-US" altLang="zh-CN" dirty="0"/>
              <a:t>String </a:t>
            </a:r>
            <a:r>
              <a:rPr lang="zh-CN" altLang="en-US" dirty="0"/>
              <a:t>对象的 </a:t>
            </a:r>
            <a:r>
              <a:rPr lang="en-US" altLang="zh-CN" dirty="0" err="1"/>
              <a:t>hashCode</a:t>
            </a:r>
            <a:r>
              <a:rPr lang="en-US" altLang="zh-CN" dirty="0"/>
              <a:t> </a:t>
            </a:r>
            <a:r>
              <a:rPr lang="zh-CN" altLang="en-US" dirty="0"/>
              <a:t>如何设计的，为啥每次要乘 </a:t>
            </a:r>
            <a:r>
              <a:rPr lang="en-US" altLang="zh-CN" dirty="0"/>
              <a:t>31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157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E9F50E-2D71-461D-BEBC-8512DE5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HashMap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占位符 16">
                <a:extLst>
                  <a:ext uri="{FF2B5EF4-FFF2-40B4-BE49-F238E27FC236}">
                    <a16:creationId xmlns:a16="http://schemas.microsoft.com/office/drawing/2014/main" id="{20A3D8B7-80C0-4113-983C-318FDC44E65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10880" y="867266"/>
                <a:ext cx="10827208" cy="5050653"/>
              </a:xfrm>
            </p:spPr>
            <p:txBody>
              <a:bodyPr/>
              <a:lstStyle/>
              <a:p>
                <a:r>
                  <a:rPr lang="zh-CN" altLang="en-US" dirty="0"/>
                  <a:t>底层数据结构，</a:t>
                </a:r>
                <a:r>
                  <a:rPr lang="en-US" altLang="zh-CN" dirty="0"/>
                  <a:t>1.7 </a:t>
                </a:r>
                <a:r>
                  <a:rPr lang="zh-CN" altLang="en-US" dirty="0"/>
                  <a:t>与 </a:t>
                </a:r>
                <a:r>
                  <a:rPr lang="en-US" altLang="zh-CN" dirty="0"/>
                  <a:t>1.8 </a:t>
                </a:r>
                <a:r>
                  <a:rPr lang="zh-CN" altLang="en-US" dirty="0"/>
                  <a:t>有何不同？</a:t>
                </a:r>
                <a:endParaRPr lang="en-US" altLang="zh-CN" dirty="0"/>
              </a:p>
              <a:p>
                <a:pPr lvl="1">
                  <a:buFont typeface="+mj-ea"/>
                  <a:buAutoNum type="circleNumDbPlain"/>
                </a:pPr>
                <a:r>
                  <a:rPr lang="en-US" altLang="zh-CN" dirty="0"/>
                  <a:t>1.7 </a:t>
                </a:r>
                <a:r>
                  <a:rPr lang="zh-CN" altLang="en-US" dirty="0"/>
                  <a:t>数组 </a:t>
                </a:r>
                <a:r>
                  <a:rPr lang="en-US" altLang="zh-CN" dirty="0"/>
                  <a:t>+ </a:t>
                </a:r>
                <a:r>
                  <a:rPr lang="zh-CN" altLang="en-US" dirty="0"/>
                  <a:t>链表，</a:t>
                </a:r>
                <a:r>
                  <a:rPr lang="en-US" altLang="zh-CN" dirty="0"/>
                  <a:t>1.8 </a:t>
                </a:r>
                <a:r>
                  <a:rPr lang="zh-CN" altLang="en-US" dirty="0"/>
                  <a:t>数组 </a:t>
                </a:r>
                <a:r>
                  <a:rPr lang="en-US" altLang="zh-CN" dirty="0"/>
                  <a:t>+ </a:t>
                </a:r>
                <a:r>
                  <a:rPr lang="zh-CN" altLang="en-US" dirty="0"/>
                  <a:t>（链表 </a:t>
                </a:r>
                <a:r>
                  <a:rPr lang="en-US" altLang="zh-CN" dirty="0"/>
                  <a:t>|  </a:t>
                </a:r>
                <a:r>
                  <a:rPr lang="zh-CN" altLang="en-US" dirty="0"/>
                  <a:t>红黑树）</a:t>
                </a:r>
                <a:endParaRPr lang="en-US" altLang="zh-CN" dirty="0"/>
              </a:p>
              <a:p>
                <a:r>
                  <a:rPr lang="zh-CN" altLang="en-US" dirty="0"/>
                  <a:t>为何要用红黑树，为何一上来不树化，树化阈值为何是 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，何时会树化，何时会退化为链表？</a:t>
                </a:r>
                <a:endParaRPr lang="en-US" altLang="zh-CN" dirty="0"/>
              </a:p>
              <a:p>
                <a:pPr lvl="1">
                  <a:buFont typeface="+mj-ea"/>
                  <a:buAutoNum type="circleNumDbPlain"/>
                </a:pPr>
                <a:r>
                  <a:rPr lang="zh-CN" altLang="en-US" dirty="0"/>
                  <a:t>红黑树用来避免 </a:t>
                </a:r>
                <a:r>
                  <a:rPr lang="en-US" altLang="zh-CN" dirty="0"/>
                  <a:t>DoS </a:t>
                </a:r>
                <a:r>
                  <a:rPr lang="zh-CN" altLang="en-US" dirty="0"/>
                  <a:t>攻击，防止链表超长时性能下降，树化应当是偶然情况</a:t>
                </a:r>
                <a:endParaRPr lang="en-US" altLang="zh-CN" dirty="0"/>
              </a:p>
              <a:p>
                <a:pPr lvl="2">
                  <a:buFont typeface="+mj-ea"/>
                  <a:buAutoNum type="circleNumDbPlain"/>
                </a:pPr>
                <a:r>
                  <a:rPr lang="en-US" altLang="zh-CN" dirty="0"/>
                  <a:t>hash </a:t>
                </a:r>
                <a:r>
                  <a:rPr lang="zh-CN" altLang="en-US" dirty="0"/>
                  <a:t>表的查找，更新的时间复杂度是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，而</m:t>
                    </m:r>
                  </m:oMath>
                </a14:m>
                <a:r>
                  <a:rPr lang="zh-CN" altLang="en-US" dirty="0"/>
                  <a:t>红黑树的查找，更新的时间复杂度是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TreeNode </a:t>
                </a:r>
                <a:r>
                  <a:rPr lang="zh-CN" altLang="en-US" dirty="0"/>
                  <a:t>占用空间也比普通 </a:t>
                </a:r>
                <a:r>
                  <a:rPr lang="en-US" altLang="zh-CN" dirty="0"/>
                  <a:t>Node </a:t>
                </a:r>
                <a:r>
                  <a:rPr lang="zh-CN" altLang="en-US" dirty="0"/>
                  <a:t>的大，如非必要，尽量还是使用链表。</a:t>
                </a:r>
                <a:endParaRPr lang="en-US" altLang="zh-CN" dirty="0"/>
              </a:p>
              <a:p>
                <a:pPr lvl="2">
                  <a:buFont typeface="+mj-ea"/>
                  <a:buAutoNum type="circleNumDbPlain"/>
                </a:pPr>
                <a:r>
                  <a:rPr lang="en-US" altLang="zh-CN" dirty="0"/>
                  <a:t>hash </a:t>
                </a:r>
                <a:r>
                  <a:rPr lang="zh-CN" altLang="en-US" dirty="0"/>
                  <a:t>值如果足够随机，则在 </a:t>
                </a:r>
                <a:r>
                  <a:rPr lang="en-US" altLang="zh-CN" dirty="0"/>
                  <a:t>hash </a:t>
                </a:r>
                <a:r>
                  <a:rPr lang="zh-CN" altLang="en-US" dirty="0"/>
                  <a:t>表内按泊松分布，在负载因子 </a:t>
                </a:r>
                <a:r>
                  <a:rPr lang="en-US" altLang="zh-CN" dirty="0"/>
                  <a:t>0.75 </a:t>
                </a:r>
                <a:r>
                  <a:rPr lang="zh-CN" altLang="en-US" dirty="0"/>
                  <a:t>的情况下，长度超过 </a:t>
                </a:r>
                <a:r>
                  <a:rPr lang="en-US" altLang="zh-CN" dirty="0"/>
                  <a:t>8 </a:t>
                </a:r>
                <a:r>
                  <a:rPr lang="zh-CN" altLang="en-US" dirty="0"/>
                  <a:t>的链表出现概率是 </a:t>
                </a:r>
                <a:r>
                  <a:rPr lang="en-US" altLang="zh-CN" dirty="0"/>
                  <a:t>0.00000006</a:t>
                </a:r>
                <a:r>
                  <a:rPr lang="zh-CN" altLang="en-US" dirty="0"/>
                  <a:t>，选择 </a:t>
                </a:r>
                <a:r>
                  <a:rPr lang="en-US" altLang="zh-CN" dirty="0"/>
                  <a:t>8 </a:t>
                </a:r>
                <a:r>
                  <a:rPr lang="zh-CN" altLang="en-US" dirty="0"/>
                  <a:t>就是为了让树化几率足够小</a:t>
                </a:r>
                <a:endParaRPr lang="en-US" altLang="zh-CN" dirty="0"/>
              </a:p>
              <a:p>
                <a:pPr lvl="1">
                  <a:buFont typeface="+mj-ea"/>
                  <a:buAutoNum type="circleNumDbPlain"/>
                </a:pPr>
                <a:r>
                  <a:rPr lang="zh-CN" altLang="en-US" dirty="0"/>
                  <a:t>树化两个条件：链表长度超过树化阈值；数组容量</a:t>
                </a:r>
                <a:r>
                  <a:rPr lang="en-US" altLang="zh-CN" dirty="0"/>
                  <a:t> &gt;= 64</a:t>
                </a:r>
              </a:p>
              <a:p>
                <a:pPr lvl="1">
                  <a:buFont typeface="+mj-ea"/>
                  <a:buAutoNum type="circleNumDbPlain"/>
                </a:pPr>
                <a:r>
                  <a:rPr lang="zh-CN" altLang="en-US" dirty="0"/>
                  <a:t>退化情况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：在扩容时如果拆分树时，树元素个数 </a:t>
                </a:r>
                <a:r>
                  <a:rPr lang="en-US" altLang="zh-CN" dirty="0"/>
                  <a:t>&lt;= 6 </a:t>
                </a:r>
                <a:r>
                  <a:rPr lang="zh-CN" altLang="en-US" dirty="0"/>
                  <a:t>则会</a:t>
                </a:r>
                <a:r>
                  <a:rPr lang="zh-CN" altLang="en-US"/>
                  <a:t>退化链表</a:t>
                </a:r>
                <a:endParaRPr lang="en-US" altLang="zh-CN" dirty="0"/>
              </a:p>
              <a:p>
                <a:pPr lvl="1">
                  <a:buFont typeface="+mj-ea"/>
                  <a:buAutoNum type="circleNumDbPlain"/>
                </a:pPr>
                <a:r>
                  <a:rPr lang="zh-CN" altLang="en-US" dirty="0"/>
                  <a:t>退化情况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remove </a:t>
                </a:r>
                <a:r>
                  <a:rPr lang="zh-CN" altLang="en-US" dirty="0"/>
                  <a:t>树节点时，若 </a:t>
                </a:r>
                <a:r>
                  <a:rPr lang="en-US" altLang="zh-CN" dirty="0"/>
                  <a:t>root</a:t>
                </a:r>
                <a:r>
                  <a:rPr lang="zh-CN" altLang="en-US" dirty="0"/>
                  <a:t>、</a:t>
                </a:r>
                <a:r>
                  <a:rPr lang="en-US" altLang="zh-CN" dirty="0" err="1"/>
                  <a:t>root.left</a:t>
                </a:r>
                <a:r>
                  <a:rPr lang="zh-CN" altLang="en-US" dirty="0"/>
                  <a:t>、</a:t>
                </a:r>
                <a:r>
                  <a:rPr lang="en-US" altLang="zh-CN" dirty="0" err="1"/>
                  <a:t>root.right</a:t>
                </a:r>
                <a:r>
                  <a:rPr lang="zh-CN" altLang="en-US" dirty="0"/>
                  <a:t>、</a:t>
                </a:r>
                <a:r>
                  <a:rPr lang="en-US" altLang="zh-CN" dirty="0" err="1"/>
                  <a:t>root.left.left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有一个为 </a:t>
                </a:r>
                <a:r>
                  <a:rPr lang="en-US" altLang="zh-CN" dirty="0"/>
                  <a:t>null </a:t>
                </a:r>
                <a:r>
                  <a:rPr lang="zh-CN" altLang="en-US" dirty="0"/>
                  <a:t>，也会退化为链表</a:t>
                </a:r>
                <a:endParaRPr lang="en-US" altLang="zh-CN" dirty="0"/>
              </a:p>
              <a:p>
                <a:r>
                  <a:rPr lang="zh-CN" altLang="en-US" dirty="0"/>
                  <a:t>索引如何计算？</a:t>
                </a:r>
                <a:r>
                  <a:rPr lang="en-US" altLang="zh-CN" dirty="0" err="1"/>
                  <a:t>hashCode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都有了，为何还要提供 </a:t>
                </a:r>
                <a:r>
                  <a:rPr lang="en-US" altLang="zh-CN" dirty="0"/>
                  <a:t>hash() </a:t>
                </a:r>
                <a:r>
                  <a:rPr lang="zh-CN" altLang="en-US" dirty="0"/>
                  <a:t>方法？数组容量为何是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 n </a:t>
                </a:r>
                <a:r>
                  <a:rPr lang="zh-CN" altLang="en-US" dirty="0"/>
                  <a:t>次幂？</a:t>
                </a:r>
                <a:endParaRPr lang="en-US" altLang="zh-CN" dirty="0"/>
              </a:p>
              <a:p>
                <a:pPr lvl="1">
                  <a:buFont typeface="+mj-ea"/>
                  <a:buAutoNum type="circleNumDbPlain"/>
                </a:pPr>
                <a:r>
                  <a:rPr lang="zh-CN" altLang="en-US" dirty="0"/>
                  <a:t>计算对象的 </a:t>
                </a:r>
                <a:r>
                  <a:rPr lang="en-US" altLang="zh-CN" dirty="0" err="1"/>
                  <a:t>hashCode</a:t>
                </a:r>
                <a:r>
                  <a:rPr lang="en-US" altLang="zh-CN" dirty="0"/>
                  <a:t>()</a:t>
                </a:r>
                <a:r>
                  <a:rPr lang="zh-CN" altLang="en-US" dirty="0"/>
                  <a:t>，再进行调用 </a:t>
                </a:r>
                <a:r>
                  <a:rPr lang="en-US" altLang="zh-CN" dirty="0"/>
                  <a:t>HashMap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hash() </a:t>
                </a:r>
                <a:r>
                  <a:rPr lang="zh-CN" altLang="en-US" dirty="0"/>
                  <a:t>方法进行二次哈希，最后 </a:t>
                </a:r>
                <a:r>
                  <a:rPr lang="en-US" altLang="zh-CN" dirty="0"/>
                  <a:t>&amp; (capacity – 1) </a:t>
                </a:r>
                <a:r>
                  <a:rPr lang="zh-CN" altLang="en-US" dirty="0"/>
                  <a:t>得到索引</a:t>
                </a:r>
                <a:endParaRPr lang="en-US" altLang="zh-CN" dirty="0"/>
              </a:p>
              <a:p>
                <a:pPr lvl="1">
                  <a:buFont typeface="+mj-ea"/>
                  <a:buAutoNum type="circleNumDbPlain"/>
                </a:pPr>
                <a:r>
                  <a:rPr lang="zh-CN" altLang="en-US" dirty="0"/>
                  <a:t>二次 </a:t>
                </a:r>
                <a:r>
                  <a:rPr lang="en-US" altLang="zh-CN" dirty="0"/>
                  <a:t>hash() </a:t>
                </a:r>
                <a:r>
                  <a:rPr lang="zh-CN" altLang="en-US" dirty="0"/>
                  <a:t>是为了综合高位数据，让哈希分布更为均匀</a:t>
                </a:r>
                <a:endParaRPr lang="en-US" altLang="zh-CN" dirty="0"/>
              </a:p>
              <a:p>
                <a:pPr lvl="1">
                  <a:buFont typeface="+mj-ea"/>
                  <a:buAutoNum type="circleNumDbPlain"/>
                </a:pPr>
                <a:r>
                  <a:rPr lang="zh-CN" altLang="en-US" dirty="0"/>
                  <a:t>计算索引时，如果是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 n </a:t>
                </a:r>
                <a:r>
                  <a:rPr lang="zh-CN" altLang="en-US" dirty="0"/>
                  <a:t>次幂可以使用位与运算代替取模，效率更高；扩容时 </a:t>
                </a:r>
                <a:r>
                  <a:rPr lang="en-US" altLang="zh-CN" dirty="0"/>
                  <a:t>hash &amp; </a:t>
                </a:r>
                <a:r>
                  <a:rPr lang="en-US" altLang="zh-CN" dirty="0" err="1"/>
                  <a:t>oldCap</a:t>
                </a:r>
                <a:r>
                  <a:rPr lang="en-US" altLang="zh-CN" dirty="0"/>
                  <a:t> == 0 </a:t>
                </a:r>
                <a:r>
                  <a:rPr lang="zh-CN" altLang="en-US" dirty="0"/>
                  <a:t>的元素留在原来位置 ，否则新位置 </a:t>
                </a:r>
                <a:r>
                  <a:rPr lang="en-US" altLang="zh-CN" dirty="0"/>
                  <a:t>= </a:t>
                </a:r>
                <a:r>
                  <a:rPr lang="zh-CN" altLang="en-US" dirty="0"/>
                  <a:t>旧位置 </a:t>
                </a:r>
                <a:r>
                  <a:rPr lang="en-US" altLang="zh-CN" dirty="0"/>
                  <a:t>+ </a:t>
                </a:r>
                <a:r>
                  <a:rPr lang="en-US" altLang="zh-CN" dirty="0" err="1"/>
                  <a:t>oldCap</a:t>
                </a:r>
                <a:endParaRPr lang="en-US" altLang="zh-CN" dirty="0"/>
              </a:p>
              <a:p>
                <a:pPr lvl="1">
                  <a:buFont typeface="+mj-ea"/>
                  <a:buAutoNum type="circleNumDbPlain"/>
                </a:pPr>
                <a:r>
                  <a:rPr lang="zh-CN" altLang="en-US" dirty="0"/>
                  <a:t>但 ①、②、③ 都是为了配合容量为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次幂时的优化手段，例如 </a:t>
                </a:r>
                <a:r>
                  <a:rPr lang="en-US" altLang="zh-CN" dirty="0" err="1"/>
                  <a:t>Hashtable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的容量就不是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次幂，并不能说哪种设计更优，应该是设计者综合了各种因素，最终选择了使用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次幂作为容量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11" name="文本占位符 16">
                <a:extLst>
                  <a:ext uri="{FF2B5EF4-FFF2-40B4-BE49-F238E27FC236}">
                    <a16:creationId xmlns:a16="http://schemas.microsoft.com/office/drawing/2014/main" id="{20A3D8B7-80C0-4113-983C-318FDC44E6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10880" y="867266"/>
                <a:ext cx="10827208" cy="5050653"/>
              </a:xfrm>
              <a:blipFill>
                <a:blip r:embed="rId2"/>
                <a:stretch>
                  <a:fillRect l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61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E9F50E-2D71-461D-BEBC-8512DE5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HashMap</a:t>
            </a:r>
            <a:endParaRPr lang="zh-CN" altLang="en-US" dirty="0"/>
          </a:p>
        </p:txBody>
      </p:sp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20A3D8B7-80C0-4113-983C-318FDC44E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867266"/>
            <a:ext cx="5529664" cy="5050653"/>
          </a:xfrm>
        </p:spPr>
        <p:txBody>
          <a:bodyPr/>
          <a:lstStyle/>
          <a:p>
            <a:r>
              <a:rPr lang="zh-CN" altLang="en-US" dirty="0"/>
              <a:t>介绍一下 </a:t>
            </a:r>
            <a:r>
              <a:rPr lang="en-US" altLang="zh-CN" dirty="0"/>
              <a:t>put </a:t>
            </a:r>
            <a:r>
              <a:rPr lang="zh-CN" altLang="en-US" dirty="0"/>
              <a:t>方法流程，</a:t>
            </a:r>
            <a:r>
              <a:rPr lang="en-US" altLang="zh-CN" dirty="0"/>
              <a:t>1.7 </a:t>
            </a:r>
            <a:r>
              <a:rPr lang="zh-CN" altLang="en-US" dirty="0"/>
              <a:t>与 </a:t>
            </a:r>
            <a:r>
              <a:rPr lang="en-US" altLang="zh-CN" dirty="0"/>
              <a:t>1.8 </a:t>
            </a:r>
            <a:r>
              <a:rPr lang="zh-CN" altLang="en-US" dirty="0"/>
              <a:t>有何不同？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en-US" altLang="zh-CN" dirty="0"/>
              <a:t>HashMap </a:t>
            </a:r>
            <a:r>
              <a:rPr lang="zh-CN" altLang="en-US" dirty="0"/>
              <a:t>是懒惰创建数组的，首次使用才创建数组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计算索引（桶下标）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如果桶下标还没人占用，创建 </a:t>
            </a:r>
            <a:r>
              <a:rPr lang="en-US" altLang="zh-CN" dirty="0"/>
              <a:t>Node </a:t>
            </a:r>
            <a:r>
              <a:rPr lang="zh-CN" altLang="en-US" dirty="0"/>
              <a:t>占位返回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如果桶下标已经有人占用</a:t>
            </a:r>
            <a:endParaRPr lang="en-US" altLang="zh-CN" dirty="0"/>
          </a:p>
          <a:p>
            <a:pPr lvl="2">
              <a:buFont typeface="+mj-ea"/>
              <a:buAutoNum type="circleNumDbPlain"/>
            </a:pPr>
            <a:r>
              <a:rPr lang="zh-CN" altLang="en-US" dirty="0"/>
              <a:t>已经是 </a:t>
            </a:r>
            <a:r>
              <a:rPr lang="en-US" altLang="zh-CN" dirty="0" err="1"/>
              <a:t>TreeNode</a:t>
            </a:r>
            <a:r>
              <a:rPr lang="en-US" altLang="zh-CN" dirty="0"/>
              <a:t> </a:t>
            </a:r>
            <a:r>
              <a:rPr lang="zh-CN" altLang="en-US" dirty="0"/>
              <a:t>走红黑树的添加或更新逻辑</a:t>
            </a:r>
            <a:endParaRPr lang="en-US" altLang="zh-CN" dirty="0"/>
          </a:p>
          <a:p>
            <a:pPr lvl="2">
              <a:buFont typeface="+mj-ea"/>
              <a:buAutoNum type="circleNumDbPlain"/>
            </a:pPr>
            <a:r>
              <a:rPr lang="zh-CN" altLang="en-US" dirty="0"/>
              <a:t>是普通 </a:t>
            </a:r>
            <a:r>
              <a:rPr lang="en-US" altLang="zh-CN" dirty="0"/>
              <a:t>Node</a:t>
            </a:r>
            <a:r>
              <a:rPr lang="zh-CN" altLang="en-US" dirty="0"/>
              <a:t>，走链表的添加或更新逻辑，如果链表长度超过树化阈值，走树化逻辑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返回前检查容量是否超过阈值，一旦超过进行扩容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不同</a:t>
            </a:r>
            <a:endParaRPr lang="en-US" altLang="zh-CN" dirty="0"/>
          </a:p>
          <a:p>
            <a:pPr lvl="2">
              <a:buFont typeface="+mj-ea"/>
              <a:buAutoNum type="circleNumDbPlain"/>
            </a:pPr>
            <a:r>
              <a:rPr lang="zh-CN" altLang="en-US" dirty="0"/>
              <a:t>链表插入节点时，</a:t>
            </a:r>
            <a:r>
              <a:rPr lang="en-US" altLang="zh-CN" dirty="0"/>
              <a:t>1.7 </a:t>
            </a:r>
            <a:r>
              <a:rPr lang="zh-CN" altLang="en-US" dirty="0"/>
              <a:t>是头插法，</a:t>
            </a:r>
            <a:r>
              <a:rPr lang="en-US" altLang="zh-CN" dirty="0"/>
              <a:t>1.8 </a:t>
            </a:r>
            <a:r>
              <a:rPr lang="zh-CN" altLang="en-US" dirty="0"/>
              <a:t>是尾插法</a:t>
            </a:r>
            <a:endParaRPr lang="en-US" altLang="zh-CN" dirty="0"/>
          </a:p>
          <a:p>
            <a:pPr lvl="2">
              <a:buFont typeface="+mj-ea"/>
              <a:buAutoNum type="circleNumDbPlain"/>
            </a:pPr>
            <a:r>
              <a:rPr lang="en-US" altLang="zh-CN" dirty="0"/>
              <a:t>1.7 </a:t>
            </a:r>
            <a:r>
              <a:rPr lang="zh-CN" altLang="en-US" dirty="0"/>
              <a:t>是大于等于阈值且没有空位时才扩容，而 </a:t>
            </a:r>
            <a:r>
              <a:rPr lang="en-US" altLang="zh-CN" dirty="0"/>
              <a:t>1.8 </a:t>
            </a:r>
            <a:r>
              <a:rPr lang="zh-CN" altLang="en-US" dirty="0"/>
              <a:t>是大于阈值就扩容</a:t>
            </a:r>
            <a:endParaRPr lang="en-US" altLang="zh-CN" dirty="0"/>
          </a:p>
          <a:p>
            <a:pPr lvl="2">
              <a:buFont typeface="+mj-ea"/>
              <a:buAutoNum type="circleNumDbPlain"/>
            </a:pPr>
            <a:r>
              <a:rPr lang="en-US" altLang="zh-CN" dirty="0"/>
              <a:t>1.8 </a:t>
            </a:r>
            <a:r>
              <a:rPr lang="zh-CN" altLang="en-US" dirty="0"/>
              <a:t>在扩容计算 </a:t>
            </a:r>
            <a:r>
              <a:rPr lang="en-US" altLang="zh-CN" dirty="0"/>
              <a:t>Node </a:t>
            </a:r>
            <a:r>
              <a:rPr lang="zh-CN" altLang="en-US" dirty="0"/>
              <a:t>索引时，会优化</a:t>
            </a:r>
            <a:endParaRPr lang="en-US" altLang="zh-CN" dirty="0"/>
          </a:p>
          <a:p>
            <a:r>
              <a:rPr lang="zh-CN" altLang="en-US" dirty="0"/>
              <a:t>加载因子为何默认是 </a:t>
            </a:r>
            <a:r>
              <a:rPr lang="en-US" altLang="zh-CN" dirty="0"/>
              <a:t>0.75f</a:t>
            </a:r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在空间占用与查询时间之间取得较好的权衡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大于这个值，空间节省了，但链表就会比较长影响性能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小于这个值，冲突减少了，但扩容就会更频繁，空间占用多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049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E9F50E-2D71-461D-BEBC-8512DE5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HashMap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占位符 16">
                <a:extLst>
                  <a:ext uri="{FF2B5EF4-FFF2-40B4-BE49-F238E27FC236}">
                    <a16:creationId xmlns:a16="http://schemas.microsoft.com/office/drawing/2014/main" id="{20A3D8B7-80C0-4113-983C-318FDC44E65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10880" y="867266"/>
                <a:ext cx="10827208" cy="5050653"/>
              </a:xfrm>
            </p:spPr>
            <p:txBody>
              <a:bodyPr/>
              <a:lstStyle/>
              <a:p>
                <a:r>
                  <a:rPr lang="zh-CN" altLang="en-US" dirty="0"/>
                  <a:t>多线程下会有啥问题？</a:t>
                </a:r>
                <a:endParaRPr lang="en-US" altLang="zh-CN" dirty="0"/>
              </a:p>
              <a:p>
                <a:pPr lvl="1">
                  <a:buFont typeface="+mj-ea"/>
                  <a:buAutoNum type="circleNumDbPlain"/>
                </a:pPr>
                <a:r>
                  <a:rPr lang="zh-CN" altLang="en-US" dirty="0"/>
                  <a:t>扩容死链（</a:t>
                </a:r>
                <a:r>
                  <a:rPr lang="en-US" altLang="zh-CN" dirty="0"/>
                  <a:t>1.7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>
                  <a:buFont typeface="+mj-ea"/>
                  <a:buAutoNum type="circleNumDbPlain"/>
                </a:pPr>
                <a:r>
                  <a:rPr lang="zh-CN" altLang="en-US" dirty="0"/>
                  <a:t>数据错乱（</a:t>
                </a:r>
                <a:r>
                  <a:rPr lang="en-US" altLang="zh-CN" dirty="0"/>
                  <a:t>1.7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1.8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en-US" altLang="zh-CN" dirty="0"/>
                  <a:t>key </a:t>
                </a:r>
                <a:r>
                  <a:rPr lang="zh-CN" altLang="en-US" dirty="0"/>
                  <a:t>能否为 </a:t>
                </a:r>
                <a:r>
                  <a:rPr lang="en-US" altLang="zh-CN" dirty="0"/>
                  <a:t>null</a:t>
                </a:r>
                <a:r>
                  <a:rPr lang="zh-CN" altLang="en-US" dirty="0"/>
                  <a:t>，作为 </a:t>
                </a:r>
                <a:r>
                  <a:rPr lang="en-US" altLang="zh-CN" dirty="0"/>
                  <a:t>key </a:t>
                </a:r>
                <a:r>
                  <a:rPr lang="zh-CN" altLang="en-US" dirty="0"/>
                  <a:t>的对象有什么要求？</a:t>
                </a:r>
                <a:endParaRPr lang="en-US" altLang="zh-CN" dirty="0"/>
              </a:p>
              <a:p>
                <a:pPr lvl="1">
                  <a:buFont typeface="+mj-ea"/>
                  <a:buAutoNum type="circleNumDbPlain"/>
                </a:pPr>
                <a:r>
                  <a:rPr lang="en-US" altLang="zh-CN" dirty="0"/>
                  <a:t>HashMap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key </a:t>
                </a:r>
                <a:r>
                  <a:rPr lang="zh-CN" altLang="en-US" dirty="0"/>
                  <a:t>可以为 </a:t>
                </a:r>
                <a:r>
                  <a:rPr lang="en-US" altLang="zh-CN" dirty="0"/>
                  <a:t>null</a:t>
                </a:r>
                <a:r>
                  <a:rPr lang="zh-CN" altLang="en-US" dirty="0"/>
                  <a:t>，但 </a:t>
                </a:r>
                <a:r>
                  <a:rPr lang="en-US" altLang="zh-CN" dirty="0"/>
                  <a:t>Map </a:t>
                </a:r>
                <a:r>
                  <a:rPr lang="zh-CN" altLang="en-US" dirty="0"/>
                  <a:t>的其他实现则不然</a:t>
                </a:r>
                <a:endParaRPr lang="en-US" altLang="zh-CN" dirty="0"/>
              </a:p>
              <a:p>
                <a:pPr lvl="1">
                  <a:buFont typeface="+mj-ea"/>
                  <a:buAutoNum type="circleNumDbPlain"/>
                </a:pPr>
                <a:r>
                  <a:rPr lang="zh-CN" altLang="en-US" dirty="0"/>
                  <a:t>作为 </a:t>
                </a:r>
                <a:r>
                  <a:rPr lang="en-US" altLang="zh-CN" dirty="0"/>
                  <a:t>key </a:t>
                </a:r>
                <a:r>
                  <a:rPr lang="zh-CN" altLang="en-US" dirty="0"/>
                  <a:t>的对象，必须实现 </a:t>
                </a:r>
                <a:r>
                  <a:rPr lang="en-US" altLang="zh-CN" dirty="0" err="1"/>
                  <a:t>hashCode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equals</a:t>
                </a:r>
                <a:r>
                  <a:rPr lang="zh-CN" altLang="en-US" dirty="0"/>
                  <a:t>，并且 </a:t>
                </a:r>
                <a:r>
                  <a:rPr lang="en-US" altLang="zh-CN" dirty="0"/>
                  <a:t>key </a:t>
                </a:r>
                <a:r>
                  <a:rPr lang="zh-CN" altLang="en-US" dirty="0"/>
                  <a:t>的内容不能修改（不可变）</a:t>
                </a:r>
                <a:endParaRPr lang="en-US" altLang="zh-CN" dirty="0"/>
              </a:p>
              <a:p>
                <a:r>
                  <a:rPr lang="en-US" altLang="zh-CN" dirty="0"/>
                  <a:t>String </a:t>
                </a:r>
                <a:r>
                  <a:rPr lang="zh-CN" altLang="en-US" dirty="0"/>
                  <a:t>对象的 </a:t>
                </a:r>
                <a:r>
                  <a:rPr lang="en-US" altLang="zh-CN" dirty="0" err="1"/>
                  <a:t>hashCode</a:t>
                </a:r>
                <a:r>
                  <a:rPr lang="en-US" altLang="zh-CN" dirty="0"/>
                  <a:t>() </a:t>
                </a:r>
                <a:r>
                  <a:rPr lang="zh-CN" altLang="en-US" dirty="0"/>
                  <a:t>如何设计的，为啥每次乘的是 </a:t>
                </a:r>
                <a:r>
                  <a:rPr lang="en-US" altLang="zh-CN" dirty="0"/>
                  <a:t>31 </a:t>
                </a:r>
              </a:p>
              <a:p>
                <a:pPr lvl="1"/>
                <a:r>
                  <a:rPr lang="zh-CN" altLang="en-US" dirty="0"/>
                  <a:t>目标是达到较为均匀的散列效果，每个字符串的 </a:t>
                </a:r>
                <a:r>
                  <a:rPr lang="en-US" altLang="zh-CN" dirty="0" err="1"/>
                  <a:t>hashCode</a:t>
                </a:r>
                <a:r>
                  <a:rPr lang="en-US" altLang="zh-CN" dirty="0"/>
                  <a:t> </a:t>
                </a:r>
                <a:r>
                  <a:rPr lang="zh-CN" altLang="en-US"/>
                  <a:t>足够独特</a:t>
                </a:r>
                <a:endParaRPr lang="en-US" altLang="zh-CN" dirty="0"/>
              </a:p>
              <a:p>
                <a:pPr lvl="1">
                  <a:buFont typeface="+mj-ea"/>
                  <a:buAutoNum type="circleNumDbPlain"/>
                </a:pPr>
                <a:r>
                  <a:rPr lang="zh-CN" altLang="en-US" dirty="0"/>
                  <a:t>字符</a:t>
                </a:r>
                <a14:m>
                  <m:oMath xmlns:m="http://schemas.openxmlformats.org/officeDocument/2006/math">
                    <m:r>
                      <a:rPr lang="zh-CN" altLang="en-US" i="0" dirty="0">
                        <a:latin typeface="Cambria Math" panose="02040503050406030204" pitchFamily="18" charset="0"/>
                      </a:rPr>
                      <m:t>串中的每个字符都可以表现为一</m:t>
                    </m:r>
                    <m:r>
                      <a:rPr lang="zh-CN" altLang="en-US" i="0" dirty="0" smtClean="0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i="0" dirty="0">
                        <a:latin typeface="Cambria Math" panose="02040503050406030204" pitchFamily="18" charset="0"/>
                      </a:rPr>
                      <m:t>数字</m:t>
                    </m:r>
                    <m:r>
                      <a:rPr lang="zh-CN" altLang="en-US" i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0" dirty="0">
                        <a:latin typeface="Cambria Math" panose="02040503050406030204" pitchFamily="18" charset="0"/>
                      </a:rPr>
                      <m:t>称</m:t>
                    </m:r>
                    <m:r>
                      <a:rPr lang="zh-CN" altLang="en-US" i="0" dirty="0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i="0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其中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的范围是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0 ~ n - 1 </a:t>
                </a:r>
              </a:p>
              <a:p>
                <a:pPr marL="703263" lvl="1" indent="-342900">
                  <a:buFont typeface="+mj-lt"/>
                  <a:buAutoNum type="circleNumDbPlain"/>
                </a:pPr>
                <a:r>
                  <a:rPr lang="zh-CN" altLang="en-US" dirty="0"/>
                  <a:t>散列公式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 …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 …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i="1" dirty="0"/>
              </a:p>
              <a:p>
                <a:pPr lvl="1">
                  <a:buFont typeface="+mj-ea"/>
                  <a:buAutoNum type="circleNumDbPlain"/>
                </a:pPr>
                <a:r>
                  <a:rPr lang="en-US" altLang="zh-CN" dirty="0"/>
                  <a:t>31 </a:t>
                </a:r>
                <a:r>
                  <a:rPr lang="zh-CN" altLang="en-US" dirty="0"/>
                  <a:t>代入公式有较好的散列特性，并且 </a:t>
                </a:r>
                <a:r>
                  <a:rPr lang="en-US" altLang="zh-CN" dirty="0"/>
                  <a:t>31 * h </a:t>
                </a:r>
                <a:r>
                  <a:rPr lang="zh-CN" altLang="en-US" dirty="0"/>
                  <a:t>可以被优化为 </a:t>
                </a:r>
                <a:endParaRPr lang="en-US" altLang="zh-CN" dirty="0"/>
              </a:p>
              <a:p>
                <a:pPr lvl="2">
                  <a:buFont typeface="+mj-ea"/>
                  <a:buAutoNum type="circleNumDbPlain"/>
                </a:pP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32 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2">
                  <a:buFont typeface="+mj-ea"/>
                  <a:buAutoNum type="circleNumDbPlain"/>
                </a:pP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dirty="0"/>
              </a:p>
              <a:p>
                <a:pPr lvl="2">
                  <a:buFont typeface="+mj-ea"/>
                  <a:buAutoNum type="circleNumDbPlain"/>
                </a:pP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≪5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1" name="文本占位符 16">
                <a:extLst>
                  <a:ext uri="{FF2B5EF4-FFF2-40B4-BE49-F238E27FC236}">
                    <a16:creationId xmlns:a16="http://schemas.microsoft.com/office/drawing/2014/main" id="{20A3D8B7-80C0-4113-983C-318FDC44E6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10880" y="867266"/>
                <a:ext cx="10827208" cy="5050653"/>
              </a:xfrm>
              <a:blipFill>
                <a:blip r:embed="rId2"/>
                <a:stretch>
                  <a:fillRect l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1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71591</TotalTime>
  <Words>1188</Words>
  <Application>Microsoft Office PowerPoint</Application>
  <PresentationFormat>宽屏</PresentationFormat>
  <Paragraphs>91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Cambria Math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面试题：集合</vt:lpstr>
      <vt:lpstr>面试题： ArrayList</vt:lpstr>
      <vt:lpstr>面试题： LinkedList</vt:lpstr>
      <vt:lpstr>面试题： HashMap</vt:lpstr>
      <vt:lpstr>面试题： HashMap</vt:lpstr>
      <vt:lpstr>面试题： HashMap</vt:lpstr>
      <vt:lpstr>面试题： HashMap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1704</cp:revision>
  <dcterms:created xsi:type="dcterms:W3CDTF">2020-03-31T02:23:27Z</dcterms:created>
  <dcterms:modified xsi:type="dcterms:W3CDTF">2021-08-30T12:45:51Z</dcterms:modified>
</cp:coreProperties>
</file>