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7"/>
  </p:notesMasterIdLst>
  <p:handoutMasterIdLst>
    <p:handoutMasterId r:id="rId28"/>
  </p:handoutMasterIdLst>
  <p:sldIdLst>
    <p:sldId id="462" r:id="rId8"/>
    <p:sldId id="973" r:id="rId9"/>
    <p:sldId id="982" r:id="rId10"/>
    <p:sldId id="983" r:id="rId11"/>
    <p:sldId id="975" r:id="rId12"/>
    <p:sldId id="974" r:id="rId13"/>
    <p:sldId id="979" r:id="rId14"/>
    <p:sldId id="986" r:id="rId15"/>
    <p:sldId id="984" r:id="rId16"/>
    <p:sldId id="985" r:id="rId17"/>
    <p:sldId id="977" r:id="rId18"/>
    <p:sldId id="976" r:id="rId19"/>
    <p:sldId id="987" r:id="rId20"/>
    <p:sldId id="980" r:id="rId21"/>
    <p:sldId id="981" r:id="rId22"/>
    <p:sldId id="988" r:id="rId23"/>
    <p:sldId id="989" r:id="rId24"/>
    <p:sldId id="990" r:id="rId25"/>
    <p:sldId id="26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74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面试题：虚拟机篇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1DD38-1E9E-4B4C-B99B-6C4830D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垃圾回收器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8024E-0EAF-4289-8E63-FB7EBC7CF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945093"/>
            <a:ext cx="5162108" cy="53708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Parallel GC</a:t>
            </a:r>
          </a:p>
          <a:p>
            <a:pPr lvl="1">
              <a:buFont typeface="+mj-ea"/>
              <a:buAutoNum type="circleNumDbPlain"/>
            </a:pPr>
            <a:r>
              <a:rPr lang="en-US" altLang="zh-CN" dirty="0" err="1"/>
              <a:t>eden</a:t>
            </a:r>
            <a:r>
              <a:rPr lang="en-US" altLang="zh-CN" dirty="0"/>
              <a:t> </a:t>
            </a:r>
            <a:r>
              <a:rPr lang="zh-CN" altLang="en-US" dirty="0"/>
              <a:t>内存不足发生 </a:t>
            </a:r>
            <a:r>
              <a:rPr lang="en-US" altLang="zh-CN" dirty="0"/>
              <a:t>Minor GC</a:t>
            </a:r>
            <a:r>
              <a:rPr lang="zh-CN" altLang="en-US" dirty="0"/>
              <a:t>，标记复制 </a:t>
            </a:r>
            <a:r>
              <a:rPr lang="en-US" altLang="zh-CN" dirty="0"/>
              <a:t>STW</a:t>
            </a:r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old </a:t>
            </a:r>
            <a:r>
              <a:rPr lang="zh-CN" altLang="en-US" dirty="0"/>
              <a:t>内存不足发生 </a:t>
            </a:r>
            <a:r>
              <a:rPr lang="en-US" altLang="zh-CN" dirty="0"/>
              <a:t>Full GC</a:t>
            </a:r>
            <a:r>
              <a:rPr lang="zh-CN" altLang="en-US" dirty="0"/>
              <a:t>，标记整理 </a:t>
            </a:r>
            <a:r>
              <a:rPr lang="en-US" altLang="zh-CN" dirty="0"/>
              <a:t>STW</a:t>
            </a:r>
          </a:p>
          <a:p>
            <a:pPr lvl="1">
              <a:buFont typeface="+mj-ea"/>
              <a:buAutoNum type="circleNumDbPlain"/>
            </a:pPr>
            <a:r>
              <a:rPr lang="zh-CN" altLang="en-US" b="1" dirty="0">
                <a:solidFill>
                  <a:srgbClr val="C00000"/>
                </a:solidFill>
              </a:rPr>
              <a:t>注重吞吐量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ConcurrentMarkSweep</a:t>
            </a:r>
            <a:r>
              <a:rPr lang="en-US" altLang="zh-CN" dirty="0"/>
              <a:t> GC</a:t>
            </a:r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old </a:t>
            </a:r>
            <a:r>
              <a:rPr lang="zh-CN" altLang="en-US" b="1" dirty="0">
                <a:solidFill>
                  <a:srgbClr val="C00000"/>
                </a:solidFill>
              </a:rPr>
              <a:t>并发标记</a:t>
            </a:r>
            <a:r>
              <a:rPr lang="zh-CN" altLang="en-US" dirty="0"/>
              <a:t>，重新标记时需要 </a:t>
            </a:r>
            <a:r>
              <a:rPr lang="en-US" altLang="zh-CN" dirty="0"/>
              <a:t>STW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并发清除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Failback</a:t>
            </a:r>
            <a:r>
              <a:rPr lang="zh-CN" altLang="en-US" dirty="0"/>
              <a:t> </a:t>
            </a:r>
            <a:r>
              <a:rPr lang="en-US" altLang="zh-CN" dirty="0"/>
              <a:t>Full GC</a:t>
            </a:r>
          </a:p>
          <a:p>
            <a:pPr lvl="1">
              <a:buFont typeface="+mj-ea"/>
              <a:buAutoNum type="circleNumDbPlain"/>
            </a:pPr>
            <a:r>
              <a:rPr lang="zh-CN" altLang="en-US" b="1" dirty="0">
                <a:solidFill>
                  <a:srgbClr val="C00000"/>
                </a:solidFill>
              </a:rPr>
              <a:t>注重响应时间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G1 GC</a:t>
            </a:r>
          </a:p>
          <a:p>
            <a:pPr lvl="1">
              <a:buFont typeface="+mj-ea"/>
              <a:buAutoNum type="circleNumDbPlain"/>
            </a:pPr>
            <a:r>
              <a:rPr lang="zh-CN" altLang="en-US" b="1" dirty="0">
                <a:solidFill>
                  <a:srgbClr val="C00000"/>
                </a:solidFill>
              </a:rPr>
              <a:t>响应时间与吞吐量兼顾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划分成多个区域，每个区域都可以充当 </a:t>
            </a:r>
            <a:r>
              <a:rPr lang="en-US" altLang="zh-CN" dirty="0" err="1"/>
              <a:t>eden</a:t>
            </a:r>
            <a:r>
              <a:rPr lang="zh-CN" altLang="en-US" dirty="0"/>
              <a:t>，</a:t>
            </a:r>
            <a:r>
              <a:rPr lang="en-US" altLang="zh-CN" dirty="0"/>
              <a:t>survivor</a:t>
            </a:r>
            <a:r>
              <a:rPr lang="zh-CN" altLang="en-US" dirty="0"/>
              <a:t>，</a:t>
            </a:r>
            <a:r>
              <a:rPr lang="en-US" altLang="zh-CN" dirty="0"/>
              <a:t>old</a:t>
            </a:r>
            <a:r>
              <a:rPr lang="zh-CN" altLang="en-US" dirty="0"/>
              <a:t>，</a:t>
            </a:r>
            <a:r>
              <a:rPr lang="en-US" altLang="zh-CN" dirty="0"/>
              <a:t> humongous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新生代回收：</a:t>
            </a:r>
            <a:r>
              <a:rPr lang="en-US" altLang="zh-CN" dirty="0" err="1"/>
              <a:t>eden</a:t>
            </a:r>
            <a:r>
              <a:rPr lang="en-US" altLang="zh-CN" dirty="0"/>
              <a:t> </a:t>
            </a:r>
            <a:r>
              <a:rPr lang="zh-CN" altLang="en-US" dirty="0"/>
              <a:t>内存不足，标记复制 </a:t>
            </a:r>
            <a:r>
              <a:rPr lang="en-US" altLang="zh-CN" dirty="0"/>
              <a:t>STW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并发标记：</a:t>
            </a:r>
            <a:r>
              <a:rPr lang="en-US" altLang="zh-CN" dirty="0"/>
              <a:t>old </a:t>
            </a:r>
            <a:r>
              <a:rPr lang="zh-CN" altLang="en-US" b="1" dirty="0">
                <a:solidFill>
                  <a:srgbClr val="C00000"/>
                </a:solidFill>
              </a:rPr>
              <a:t>并发标记</a:t>
            </a:r>
            <a:r>
              <a:rPr lang="zh-CN" altLang="en-US" dirty="0"/>
              <a:t>，重新标记时需要 </a:t>
            </a:r>
            <a:r>
              <a:rPr lang="en-US" altLang="zh-CN" dirty="0"/>
              <a:t>STW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混合收集：并发标记完成，开始</a:t>
            </a:r>
            <a:r>
              <a:rPr lang="zh-CN" altLang="en-US" b="1" dirty="0">
                <a:solidFill>
                  <a:srgbClr val="C00000"/>
                </a:solidFill>
              </a:rPr>
              <a:t>混合收集</a:t>
            </a:r>
            <a:r>
              <a:rPr lang="zh-CN" altLang="en-US" dirty="0"/>
              <a:t>，参与复制的有 </a:t>
            </a:r>
            <a:r>
              <a:rPr lang="en-US" altLang="zh-CN" dirty="0" err="1"/>
              <a:t>eden</a:t>
            </a:r>
            <a:r>
              <a:rPr lang="zh-CN" altLang="en-US" dirty="0"/>
              <a:t>、</a:t>
            </a:r>
            <a:r>
              <a:rPr lang="en-US" altLang="zh-CN" dirty="0"/>
              <a:t>survivor</a:t>
            </a:r>
            <a:r>
              <a:rPr lang="zh-CN" altLang="en-US" dirty="0"/>
              <a:t>、</a:t>
            </a:r>
            <a:r>
              <a:rPr lang="en-US" altLang="zh-CN" dirty="0"/>
              <a:t>old</a:t>
            </a:r>
            <a:r>
              <a:rPr lang="zh-CN" altLang="en-US" dirty="0"/>
              <a:t>，其中 </a:t>
            </a:r>
            <a:r>
              <a:rPr lang="en-US" altLang="zh-CN" dirty="0"/>
              <a:t>old </a:t>
            </a:r>
            <a:r>
              <a:rPr lang="zh-CN" altLang="en-US" dirty="0"/>
              <a:t>会根据</a:t>
            </a:r>
            <a:r>
              <a:rPr lang="zh-CN" altLang="en-US" b="1" dirty="0">
                <a:solidFill>
                  <a:srgbClr val="C00000"/>
                </a:solidFill>
              </a:rPr>
              <a:t>暂停时间目标</a:t>
            </a:r>
            <a:r>
              <a:rPr lang="zh-CN" altLang="en-US" dirty="0"/>
              <a:t>，选择部分回收价值高的区域，复制时 </a:t>
            </a:r>
            <a:r>
              <a:rPr lang="en-US" altLang="zh-CN" dirty="0"/>
              <a:t>STW</a:t>
            </a:r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Failback</a:t>
            </a:r>
            <a:r>
              <a:rPr lang="zh-CN" altLang="en-US" dirty="0"/>
              <a:t> </a:t>
            </a:r>
            <a:r>
              <a:rPr lang="en-US" altLang="zh-CN" dirty="0"/>
              <a:t>Full GC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94151F-A08C-4C32-B54B-BBD03EE4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8" y="1125600"/>
            <a:ext cx="5442230" cy="43499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CFFBE5-8681-4DB8-933D-BA8CC761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8" y="1125600"/>
            <a:ext cx="5442230" cy="43499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9EF5E6-6249-48CA-ACCA-2F8FD553E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987" y="1125600"/>
            <a:ext cx="5442230" cy="43499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795B73-BD81-4B0D-96FC-5451E678F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986" y="1125600"/>
            <a:ext cx="5442230" cy="43499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302FCE-DEAB-444A-B0BE-CB191CBAF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985" y="1125600"/>
            <a:ext cx="5442230" cy="43499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5A698A-BAA7-4D76-A4D0-FF539775D7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984" y="1125600"/>
            <a:ext cx="5442230" cy="43499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36F0B59-1636-4B4F-BA4B-E38FB3EEC5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984" y="1125600"/>
            <a:ext cx="5442230" cy="434997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C966D80-8667-4B58-95E3-197F2AE978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983" y="1125600"/>
            <a:ext cx="5442230" cy="434997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FC2708-1FF0-4475-9A2A-5D95CE0C76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2983" y="1125600"/>
            <a:ext cx="5442230" cy="43499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CA39026-FB4E-4390-95E7-45B7AC8480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2983" y="1125600"/>
            <a:ext cx="5442230" cy="43499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A06BF72-3FB8-4D0A-B322-646A5E12A2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2982" y="1125600"/>
            <a:ext cx="5442230" cy="434997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F077FD1-170D-41E7-ADE3-5EF0A8128C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2982" y="1125600"/>
            <a:ext cx="5442230" cy="434997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9D0E3F-FE8B-460A-B9FF-382188B72C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2981" y="1125600"/>
            <a:ext cx="5442230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面试题：项目中什么情况下会内存溢出，怎么解决的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误用线程池导致的内存溢出</a:t>
            </a:r>
            <a:endParaRPr lang="en-US" altLang="zh-CN" dirty="0"/>
          </a:p>
          <a:p>
            <a:r>
              <a:rPr lang="zh-CN" altLang="en-US" dirty="0"/>
              <a:t>查询数据量太大导致的内存溢出</a:t>
            </a:r>
            <a:endParaRPr lang="en-US" altLang="zh-CN" dirty="0"/>
          </a:p>
          <a:p>
            <a:r>
              <a:rPr lang="zh-CN" altLang="en-US" dirty="0"/>
              <a:t>动态生成类导致的内存溢出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56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面试题：类加载过程、双亲委派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10D605-F775-484F-8810-FC706DA622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2"/>
            <a:ext cx="10748057" cy="5513459"/>
          </a:xfrm>
        </p:spPr>
        <p:txBody>
          <a:bodyPr/>
          <a:lstStyle/>
          <a:p>
            <a:r>
              <a:rPr lang="zh-CN" altLang="en-US" dirty="0"/>
              <a:t>类加载过程分为三个阶段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加载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将类的字节码载入方法区，并创建类</a:t>
            </a:r>
            <a:r>
              <a:rPr lang="en-US" altLang="zh-CN" dirty="0"/>
              <a:t>.class</a:t>
            </a:r>
            <a:r>
              <a:rPr lang="zh-CN" altLang="en-US" dirty="0"/>
              <a:t> 对象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如果此类的父类没有加载，先加载父类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加载是懒惰执行</a:t>
            </a:r>
            <a:endParaRPr lang="en-US" altLang="zh-CN" dirty="0"/>
          </a:p>
          <a:p>
            <a:pPr lvl="1">
              <a:buFont typeface="+mj-ea"/>
              <a:buAutoNum type="arabicPeriod"/>
            </a:pPr>
            <a:r>
              <a:rPr lang="zh-CN" altLang="en-US" dirty="0"/>
              <a:t>链接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验证 </a:t>
            </a:r>
            <a:r>
              <a:rPr lang="en-US" altLang="zh-CN" dirty="0"/>
              <a:t>– </a:t>
            </a:r>
            <a:r>
              <a:rPr lang="zh-CN" altLang="en-US" dirty="0"/>
              <a:t>验证类是否符合 </a:t>
            </a:r>
            <a:r>
              <a:rPr lang="en-US" altLang="zh-CN" dirty="0"/>
              <a:t>Class </a:t>
            </a:r>
            <a:r>
              <a:rPr lang="zh-CN" altLang="en-US" dirty="0"/>
              <a:t>规范，合法性、安全性检查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准备 </a:t>
            </a:r>
            <a:r>
              <a:rPr lang="en-US" altLang="zh-CN" dirty="0"/>
              <a:t>– </a:t>
            </a:r>
            <a:r>
              <a:rPr lang="zh-CN" altLang="en-US" dirty="0"/>
              <a:t>为 </a:t>
            </a:r>
            <a:r>
              <a:rPr lang="en-US" altLang="zh-CN" dirty="0"/>
              <a:t>static </a:t>
            </a:r>
            <a:r>
              <a:rPr lang="zh-CN" altLang="en-US" dirty="0"/>
              <a:t>变量分配空间，设置默认值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解析 </a:t>
            </a:r>
            <a:r>
              <a:rPr lang="en-US" altLang="zh-CN" dirty="0"/>
              <a:t>– </a:t>
            </a:r>
            <a:r>
              <a:rPr lang="zh-CN" altLang="en-US" dirty="0"/>
              <a:t>将常量池的符号引用解析为直接引用</a:t>
            </a:r>
            <a:endParaRPr lang="en-US" altLang="zh-CN" dirty="0"/>
          </a:p>
          <a:p>
            <a:pPr lvl="1">
              <a:buFont typeface="+mj-ea"/>
              <a:buAutoNum type="arabicPeriod"/>
            </a:pPr>
            <a:r>
              <a:rPr lang="zh-CN" altLang="en-US" dirty="0"/>
              <a:t>初始化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执行静态代码块与非 </a:t>
            </a:r>
            <a:r>
              <a:rPr lang="en-US" altLang="zh-CN" dirty="0"/>
              <a:t>final </a:t>
            </a:r>
            <a:r>
              <a:rPr lang="zh-CN" altLang="en-US" dirty="0"/>
              <a:t>静态变量的赋值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初始化是懒惰执行</a:t>
            </a:r>
            <a:endParaRPr lang="en-US" altLang="zh-CN" dirty="0"/>
          </a:p>
          <a:p>
            <a:r>
              <a:rPr lang="zh-CN" altLang="en-US" dirty="0"/>
              <a:t>何为双亲委派</a:t>
            </a:r>
            <a:endParaRPr lang="en-US" altLang="zh-CN" dirty="0"/>
          </a:p>
          <a:p>
            <a:pPr lvl="1"/>
            <a:r>
              <a:rPr lang="zh-CN" altLang="en-US" dirty="0"/>
              <a:t>所谓的双亲委派，就是指优先委派上级类加载器进行加载，如果上级类加载器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能找到这个类，由上级加载，加载后该类也对下级加载器可见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r>
              <a:rPr lang="zh-CN" altLang="en-US" dirty="0"/>
              <a:t>找不到这个类，则下级类加载器才有资格执行加载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BCBDDB5-DE67-4E8D-B35D-8DD8017AF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42719"/>
              </p:ext>
            </p:extLst>
          </p:nvPr>
        </p:nvGraphicFramePr>
        <p:xfrm>
          <a:off x="733063" y="945092"/>
          <a:ext cx="10342680" cy="3276765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447560">
                  <a:extLst>
                    <a:ext uri="{9D8B030D-6E8A-4147-A177-3AD203B41FA5}">
                      <a16:colId xmlns:a16="http://schemas.microsoft.com/office/drawing/2014/main" val="2707849924"/>
                    </a:ext>
                  </a:extLst>
                </a:gridCol>
                <a:gridCol w="3447560">
                  <a:extLst>
                    <a:ext uri="{9D8B030D-6E8A-4147-A177-3AD203B41FA5}">
                      <a16:colId xmlns:a16="http://schemas.microsoft.com/office/drawing/2014/main" val="1848616258"/>
                    </a:ext>
                  </a:extLst>
                </a:gridCol>
                <a:gridCol w="3447560">
                  <a:extLst>
                    <a:ext uri="{9D8B030D-6E8A-4147-A177-3AD203B41FA5}">
                      <a16:colId xmlns:a16="http://schemas.microsoft.com/office/drawing/2014/main" val="1786954843"/>
                    </a:ext>
                  </a:extLst>
                </a:gridCol>
              </a:tblGrid>
              <a:tr h="448774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名称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加载哪的类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说明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930565"/>
                  </a:ext>
                </a:extLst>
              </a:tr>
              <a:tr h="69663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Bootstrap </a:t>
                      </a:r>
                      <a:r>
                        <a:rPr lang="en-US" sz="1600" dirty="0" err="1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ClassLoader</a:t>
                      </a:r>
                      <a:endParaRPr lang="en-US" sz="1600" dirty="0">
                        <a:effectLst/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JAVA_HOME/jre/lib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无法直接访问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75657"/>
                  </a:ext>
                </a:extLst>
              </a:tr>
              <a:tr h="89680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Extension ClassLoader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JAVA_HOME/</a:t>
                      </a:r>
                      <a:r>
                        <a:rPr lang="en-US" sz="1600" dirty="0" err="1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jre</a:t>
                      </a:r>
                      <a:r>
                        <a:rPr 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/lib/</a:t>
                      </a:r>
                      <a:r>
                        <a:rPr lang="en-US" sz="1600" dirty="0" err="1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ext</a:t>
                      </a:r>
                      <a:endParaRPr lang="en-US" sz="1600" dirty="0">
                        <a:effectLst/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上级为 </a:t>
                      </a:r>
                      <a:r>
                        <a:rPr 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Bootstrap，</a:t>
                      </a:r>
                      <a:r>
                        <a:rPr lang="zh-CN" alt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显示为 </a:t>
                      </a:r>
                      <a:r>
                        <a:rPr 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null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97193"/>
                  </a:ext>
                </a:extLst>
              </a:tr>
              <a:tr h="61727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Application ClassLoader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classpath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上级为 </a:t>
                      </a:r>
                      <a:r>
                        <a:rPr lang="en-US" sz="160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Extension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171863"/>
                  </a:ext>
                </a:extLst>
              </a:tr>
              <a:tr h="617278"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自定义类加载器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自定义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上级为 </a:t>
                      </a:r>
                      <a:r>
                        <a:rPr lang="en-US" sz="1600" dirty="0">
                          <a:effectLst/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Application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87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7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D392A-C5AD-438D-85A0-1DB9DB73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一道错误的面试题解答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755D5-7F08-4DFB-9C80-9B488E5123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205112"/>
            <a:ext cx="10748057" cy="3418859"/>
          </a:xfrm>
        </p:spPr>
        <p:txBody>
          <a:bodyPr/>
          <a:lstStyle/>
          <a:p>
            <a:r>
              <a:rPr lang="zh-CN" altLang="en-US" dirty="0"/>
              <a:t>错在哪了？</a:t>
            </a:r>
            <a:endParaRPr lang="en-US" altLang="zh-CN" dirty="0"/>
          </a:p>
          <a:p>
            <a:pPr marL="360363" lvl="1" indent="0">
              <a:buNone/>
            </a:pPr>
            <a:r>
              <a:rPr lang="zh-CN" altLang="en-US" dirty="0"/>
              <a:t>自己编写类加载器就能加载一个假冒的 </a:t>
            </a:r>
            <a:r>
              <a:rPr lang="en-US" altLang="zh-CN" dirty="0" err="1"/>
              <a:t>java.lang.System</a:t>
            </a:r>
            <a:r>
              <a:rPr lang="en-US" altLang="zh-CN" dirty="0"/>
              <a:t> </a:t>
            </a:r>
            <a:r>
              <a:rPr lang="zh-CN" altLang="en-US" dirty="0"/>
              <a:t>吗</a:t>
            </a:r>
            <a:r>
              <a:rPr lang="en-US" altLang="zh-CN" dirty="0"/>
              <a:t>?</a:t>
            </a:r>
          </a:p>
          <a:p>
            <a:pPr marL="360363" lvl="1" indent="0">
              <a:buNone/>
            </a:pPr>
            <a:r>
              <a:rPr lang="zh-CN" altLang="en-US" dirty="0"/>
              <a:t>不行。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假设你自己的类加载器用双亲委派，那么优先由启动类加载器加载真正的 </a:t>
            </a:r>
            <a:r>
              <a:rPr lang="en-US" altLang="zh-CN" dirty="0" err="1"/>
              <a:t>java.lang.System</a:t>
            </a:r>
            <a:r>
              <a:rPr lang="zh-CN" altLang="en-US" dirty="0"/>
              <a:t>，自然不会加载假冒的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假设你自己的类加载器不用双亲委派，那么你的类加载器加载假冒的 </a:t>
            </a:r>
            <a:r>
              <a:rPr lang="en-US" altLang="zh-CN" dirty="0" err="1"/>
              <a:t>java.lang.System</a:t>
            </a:r>
            <a:r>
              <a:rPr lang="en-US" altLang="zh-CN" dirty="0"/>
              <a:t> </a:t>
            </a:r>
            <a:r>
              <a:rPr lang="zh-CN" altLang="en-US" dirty="0"/>
              <a:t>时，它需要先加载父类 </a:t>
            </a:r>
            <a:r>
              <a:rPr lang="en-US" altLang="zh-CN" dirty="0" err="1"/>
              <a:t>java.lang.Object</a:t>
            </a:r>
            <a:r>
              <a:rPr lang="zh-CN" altLang="en-US" dirty="0"/>
              <a:t>，而你没有用委派，找不到 </a:t>
            </a:r>
            <a:r>
              <a:rPr lang="en-US" altLang="zh-CN" dirty="0" err="1"/>
              <a:t>java.lang.Object</a:t>
            </a:r>
            <a:r>
              <a:rPr lang="en-US" altLang="zh-CN" dirty="0"/>
              <a:t> </a:t>
            </a:r>
            <a:r>
              <a:rPr lang="zh-CN" altLang="en-US" dirty="0"/>
              <a:t>所以加载会失败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以上也仅仅是假设。实际操作你就会发现自定义类加载器加载以 </a:t>
            </a:r>
            <a:r>
              <a:rPr lang="en-US" altLang="zh-CN" dirty="0"/>
              <a:t>java. </a:t>
            </a:r>
            <a:r>
              <a:rPr lang="zh-CN" altLang="en-US" dirty="0"/>
              <a:t>打头的类时，会抛安全异常，在 </a:t>
            </a:r>
            <a:r>
              <a:rPr lang="en-US" altLang="zh-CN" dirty="0"/>
              <a:t>jdk9 </a:t>
            </a:r>
            <a:r>
              <a:rPr lang="zh-CN" altLang="en-US" dirty="0"/>
              <a:t>以上版本这些特殊包名都与模块进行了绑定，更连编译都过不了</a:t>
            </a:r>
            <a:endParaRPr lang="en-US" altLang="zh-CN" dirty="0"/>
          </a:p>
          <a:p>
            <a:r>
              <a:rPr lang="zh-CN" altLang="en-US" dirty="0"/>
              <a:t>双亲委派的目的有两点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让上级类加载器中的类对下级共享（反之不行），即能让你的类能依赖到 </a:t>
            </a:r>
            <a:r>
              <a:rPr lang="en-US" altLang="zh-CN" dirty="0" err="1"/>
              <a:t>jdk</a:t>
            </a:r>
            <a:r>
              <a:rPr lang="en-US" altLang="zh-CN" dirty="0"/>
              <a:t> </a:t>
            </a:r>
            <a:r>
              <a:rPr lang="zh-CN" altLang="en-US" dirty="0"/>
              <a:t>提供的核心类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让类的加载有优先次序，保证核心类优先加载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D993CF-28C8-4CFE-9A6B-8557745E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45093"/>
            <a:ext cx="8957730" cy="22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面试题：对象引用类型分为哪几类？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399" y="1007114"/>
            <a:ext cx="6212264" cy="510145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强引用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普通变量赋值即为强引用，如 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 </a:t>
            </a:r>
            <a:r>
              <a:rPr lang="en-US" altLang="zh-CN" dirty="0" err="1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= new A();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 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GC Root 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的引用链，如果强引用不到该对象，该对象才能被回收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3600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软引用（SoftReference）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例如：</a:t>
            </a:r>
            <a:r>
              <a:rPr lang="en-US" altLang="zh-CN" dirty="0" err="1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SoftReference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a = new </a:t>
            </a:r>
            <a:r>
              <a:rPr lang="en-US" altLang="zh-CN" dirty="0" err="1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SoftReference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(new A());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</a:t>
            </a:r>
            <a:r>
              <a:rPr lang="zh-CN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仅有软引用该对象时，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首次垃圾回收不会回收该对象，如果内存仍不足，再次回收时才会释放对象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软引用自身需要配合引用队列来释放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典型例子是反射数据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endParaRPr lang="zh-CN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lang="zh-CN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弱引用（WeakReference）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例如：</a:t>
            </a:r>
            <a:r>
              <a:rPr lang="en-US" altLang="zh-CN" dirty="0" err="1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WeakReference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a = new </a:t>
            </a:r>
            <a:r>
              <a:rPr lang="en-US" altLang="zh-CN" dirty="0" err="1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WeakReference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(new A());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</a:t>
            </a:r>
            <a:r>
              <a:rPr lang="zh-CN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仅有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弱</a:t>
            </a:r>
            <a:r>
              <a:rPr lang="zh-CN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引用引用该对象时，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只要发生垃圾回收，就会释放该对象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弱引用自身需要配合引用队列来释放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典型例子是 </a:t>
            </a:r>
            <a:r>
              <a:rPr lang="en-US" altLang="zh-CN" dirty="0" err="1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ThreadLocalMap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中的 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Entry 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对象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zh-CN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虚引用（PhantomReference）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例如：</a:t>
            </a:r>
            <a:r>
              <a:rPr lang="zh-CN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PhantomReference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a = new </a:t>
            </a:r>
            <a:r>
              <a:rPr lang="zh-CN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PhantomReference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(new A());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必须配合引用队列一起使用，当虚引用引用的对象被回收时，会将虚引用对象入队，由 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Reference Handler 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线程释放其关联的外部资源</a:t>
            </a:r>
            <a:endParaRPr lang="en-US" altLang="zh-CN" dirty="0">
              <a:solidFill>
                <a:srgbClr val="33333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典型例子是 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Cleaner 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释放 </a:t>
            </a:r>
            <a:r>
              <a:rPr lang="en-US" altLang="zh-CN" dirty="0" err="1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DirectByteBuffer</a:t>
            </a:r>
            <a:r>
              <a:rPr lang="en-US" altLang="zh-CN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占用的直接内存</a:t>
            </a: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032789-E496-4C99-93E8-D76E20CE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27" y="1007114"/>
            <a:ext cx="3645087" cy="86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0FB6B1-EE73-40AB-8F4F-86A5B338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28" y="3406913"/>
            <a:ext cx="5924854" cy="8826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3EAC6F-C628-45FA-AB92-484487DF4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663" y="4289608"/>
            <a:ext cx="5651616" cy="23343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A4A8CC-8CCA-4471-8A59-E8B658987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227" y="2216539"/>
            <a:ext cx="5886753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finalize </a:t>
            </a:r>
            <a:r>
              <a:rPr kumimoji="1" lang="zh-CN" altLang="en-US" sz="2400" dirty="0"/>
              <a:t>的理解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一般的回答是：它是 </a:t>
            </a:r>
            <a:r>
              <a:rPr lang="en-US" altLang="zh-CN" dirty="0"/>
              <a:t>Object </a:t>
            </a:r>
            <a:r>
              <a:rPr lang="zh-CN" altLang="en-US" dirty="0"/>
              <a:t>中的一个方法，子类重写它，垃圾回收时此方法会被调用，可以在其中进行一些资源释放和清理工作</a:t>
            </a:r>
            <a:endParaRPr lang="en-US" altLang="zh-CN" dirty="0"/>
          </a:p>
          <a:p>
            <a:r>
              <a:rPr lang="zh-CN" altLang="en-US" dirty="0"/>
              <a:t>较为优秀的回答是：将资源释放和清理放在 </a:t>
            </a:r>
            <a:r>
              <a:rPr lang="en-US" altLang="zh-CN" dirty="0"/>
              <a:t>finalize </a:t>
            </a:r>
            <a:r>
              <a:rPr lang="zh-CN" altLang="en-US" dirty="0"/>
              <a:t>方法中非常不好，非常影响性能，严重时甚至会引起 </a:t>
            </a:r>
            <a:r>
              <a:rPr lang="en-US" altLang="zh-CN" dirty="0"/>
              <a:t>OOM</a:t>
            </a:r>
            <a:r>
              <a:rPr lang="zh-CN" altLang="en-US" dirty="0"/>
              <a:t>，从 </a:t>
            </a:r>
            <a:r>
              <a:rPr lang="en-US" altLang="zh-CN" dirty="0"/>
              <a:t>Java9 </a:t>
            </a:r>
            <a:r>
              <a:rPr lang="zh-CN" altLang="en-US" dirty="0"/>
              <a:t>开始就被标注为 </a:t>
            </a:r>
            <a:r>
              <a:rPr lang="en-US" altLang="zh-CN" dirty="0"/>
              <a:t>@Deprecated</a:t>
            </a:r>
            <a:r>
              <a:rPr lang="zh-CN" altLang="en-US" dirty="0"/>
              <a:t>，不建议被使用了</a:t>
            </a:r>
            <a:endParaRPr lang="en-US" altLang="zh-CN" dirty="0"/>
          </a:p>
          <a:p>
            <a:r>
              <a:rPr lang="zh-CN" altLang="en-US" dirty="0"/>
              <a:t>但是，为什么？很多人都答不上来了，大多回答都是一知半解，没有说到点上</a:t>
            </a:r>
          </a:p>
        </p:txBody>
      </p:sp>
    </p:spTree>
    <p:extLst>
      <p:ext uri="{BB962C8B-B14F-4D97-AF65-F5344CB8AC3E}">
        <p14:creationId xmlns:p14="http://schemas.microsoft.com/office/powerpoint/2010/main" val="38554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5F1C-602A-46A3-8095-D4EC5F45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两个重要队列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FF40C-1AF2-4F38-A3F1-9182449699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945093"/>
            <a:ext cx="4389020" cy="4710989"/>
          </a:xfrm>
        </p:spPr>
        <p:txBody>
          <a:bodyPr/>
          <a:lstStyle/>
          <a:p>
            <a:r>
              <a:rPr lang="en-US" altLang="zh-CN" dirty="0"/>
              <a:t>unfinalized 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/>
            <a:r>
              <a:rPr lang="zh-CN" altLang="en-US" dirty="0"/>
              <a:t>当重写了 </a:t>
            </a:r>
            <a:r>
              <a:rPr lang="en-US" altLang="zh-CN" dirty="0"/>
              <a:t>finalize </a:t>
            </a:r>
            <a:r>
              <a:rPr lang="zh-CN" altLang="en-US" dirty="0"/>
              <a:t>方法的对象，在构造方法调用之时，</a:t>
            </a:r>
            <a:r>
              <a:rPr lang="en-US" altLang="zh-CN" dirty="0"/>
              <a:t>JVM </a:t>
            </a:r>
            <a:r>
              <a:rPr lang="zh-CN" altLang="en-US" dirty="0"/>
              <a:t>都会将其包装成一个 </a:t>
            </a:r>
            <a:r>
              <a:rPr lang="en-US" altLang="zh-CN" dirty="0"/>
              <a:t>Finalizer </a:t>
            </a:r>
            <a:r>
              <a:rPr lang="zh-CN" altLang="en-US" dirty="0"/>
              <a:t>对象，并加入 </a:t>
            </a:r>
            <a:r>
              <a:rPr lang="en-US" altLang="zh-CN" dirty="0"/>
              <a:t>unfinalized </a:t>
            </a:r>
            <a:r>
              <a:rPr lang="zh-CN" altLang="en-US" dirty="0"/>
              <a:t>队列中（静态成员变量、双向链表结构）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ReferenceQueue</a:t>
            </a:r>
            <a:r>
              <a:rPr lang="en-US" altLang="zh-CN" dirty="0"/>
              <a:t> 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/>
            <a:r>
              <a:rPr lang="zh-CN" altLang="en-US" dirty="0"/>
              <a:t>第二个重要的队列，也是 </a:t>
            </a:r>
            <a:r>
              <a:rPr lang="en-US" altLang="zh-CN" dirty="0"/>
              <a:t>Finalizer </a:t>
            </a:r>
            <a:r>
              <a:rPr lang="zh-CN" altLang="en-US" dirty="0"/>
              <a:t>类中一个静态成员变量，名为 </a:t>
            </a:r>
            <a:r>
              <a:rPr lang="en-US" altLang="zh-CN" dirty="0"/>
              <a:t>queue</a:t>
            </a:r>
            <a:r>
              <a:rPr lang="zh-CN" altLang="en-US" dirty="0"/>
              <a:t>（是一个单向链表结构），刚开始它是空的。当狗对象可以被当作垃圾回收时，就会把这些狗对象对应的 </a:t>
            </a:r>
            <a:r>
              <a:rPr lang="en-US" altLang="zh-CN" dirty="0"/>
              <a:t>Finalizer </a:t>
            </a:r>
            <a:r>
              <a:rPr lang="zh-CN" altLang="en-US" dirty="0"/>
              <a:t>对象加入这个队列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EF4DB8-661B-4C6B-B9CC-A4D23603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560" y="945093"/>
            <a:ext cx="5886753" cy="23750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981972-8B51-4243-95D3-06F029F3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60" y="3978966"/>
            <a:ext cx="5029458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FA60D-ED53-44D4-A897-463BA4C8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真正回收时机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F26A7-C6F4-4EC2-9278-9E5A4C72C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827528" cy="4219575"/>
          </a:xfrm>
        </p:spPr>
        <p:txBody>
          <a:bodyPr/>
          <a:lstStyle/>
          <a:p>
            <a:r>
              <a:rPr lang="zh-CN" altLang="en-US" dirty="0"/>
              <a:t>即使 </a:t>
            </a:r>
            <a:r>
              <a:rPr lang="en-US" altLang="zh-CN" dirty="0"/>
              <a:t>Dog </a:t>
            </a:r>
            <a:r>
              <a:rPr lang="zh-CN" altLang="en-US" dirty="0"/>
              <a:t>对象没人引用，垃圾回收时也没法立刻回收它，因为 </a:t>
            </a:r>
            <a:r>
              <a:rPr lang="en-US" altLang="zh-CN" dirty="0"/>
              <a:t>Finalizer </a:t>
            </a:r>
            <a:r>
              <a:rPr lang="zh-CN" altLang="en-US" dirty="0"/>
              <a:t>还在引用它嘛，为的是</a:t>
            </a:r>
            <a:r>
              <a:rPr lang="en-US" altLang="zh-CN" dirty="0"/>
              <a:t>【</a:t>
            </a:r>
            <a:r>
              <a:rPr lang="zh-CN" altLang="en-US" dirty="0"/>
              <a:t>先别着急回收啊，等我调完 </a:t>
            </a:r>
            <a:r>
              <a:rPr lang="en-US" altLang="zh-CN" dirty="0"/>
              <a:t>finalize </a:t>
            </a:r>
            <a:r>
              <a:rPr lang="zh-CN" altLang="en-US" dirty="0"/>
              <a:t>方法，再回收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查看 </a:t>
            </a:r>
            <a:r>
              <a:rPr lang="en-US" altLang="zh-CN" dirty="0" err="1"/>
              <a:t>FinalizerThread</a:t>
            </a:r>
            <a:r>
              <a:rPr lang="en-US" altLang="zh-CN" dirty="0"/>
              <a:t> </a:t>
            </a:r>
            <a:r>
              <a:rPr lang="zh-CN" altLang="en-US" dirty="0"/>
              <a:t>线程内的代码，这个线程从 </a:t>
            </a:r>
            <a:r>
              <a:rPr lang="en-US" altLang="zh-CN" dirty="0" err="1"/>
              <a:t>ReferenceQueue</a:t>
            </a:r>
            <a:r>
              <a:rPr lang="en-US" altLang="zh-CN" dirty="0"/>
              <a:t> </a:t>
            </a:r>
            <a:r>
              <a:rPr lang="zh-CN" altLang="en-US" dirty="0"/>
              <a:t>中逐一取出每个 </a:t>
            </a:r>
            <a:r>
              <a:rPr lang="en-US" altLang="zh-CN" dirty="0"/>
              <a:t>Finalizer </a:t>
            </a:r>
            <a:r>
              <a:rPr lang="zh-CN" altLang="en-US" dirty="0"/>
              <a:t>对象，把它们从链表断开，这样没谁能引用到它，以及其对应的狗对象，所以下次 </a:t>
            </a:r>
            <a:r>
              <a:rPr lang="en-US" altLang="zh-CN" dirty="0" err="1"/>
              <a:t>gc</a:t>
            </a:r>
            <a:r>
              <a:rPr lang="en-US" altLang="zh-CN" dirty="0"/>
              <a:t> </a:t>
            </a:r>
            <a:r>
              <a:rPr lang="zh-CN" altLang="en-US" dirty="0"/>
              <a:t>时就可以被回收了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A1EB70-EA96-4724-8BD5-5BF09F87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73427"/>
            <a:ext cx="5867702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1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5F088-701D-4879-899D-F3DDF654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 </a:t>
            </a:r>
            <a:r>
              <a:rPr lang="en-US" altLang="zh-CN" dirty="0"/>
              <a:t>finalize </a:t>
            </a:r>
            <a:r>
              <a:rPr lang="zh-CN" altLang="en-US" dirty="0"/>
              <a:t>方法非常不好，非常影响性能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3D4D6-AABE-4480-8383-DE89BC74E3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非常不好</a:t>
            </a:r>
            <a:endParaRPr lang="en-US" altLang="zh-CN" dirty="0"/>
          </a:p>
          <a:p>
            <a:pPr marL="587738" lvl="1" indent="-228600"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/>
              <a:t>  </a:t>
            </a:r>
            <a:r>
              <a:rPr lang="zh-CN" altLang="zh-CN" dirty="0"/>
              <a:t>FinalizerThread 是守护线程，代码很有可能没来得及执行完，线程就结束了，造成资源没有正确释放</a:t>
            </a:r>
          </a:p>
          <a:p>
            <a:pPr marL="587738" lvl="1" indent="-228600"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/>
              <a:t>  </a:t>
            </a:r>
            <a:r>
              <a:rPr lang="zh-CN" altLang="zh-CN" dirty="0"/>
              <a:t>异常被吞掉这个就太糟了，你甚至不能判断有没有在释放资源时发生错误</a:t>
            </a:r>
          </a:p>
          <a:p>
            <a:r>
              <a:rPr lang="zh-CN" altLang="en-US" dirty="0"/>
              <a:t>影响性能</a:t>
            </a:r>
            <a:endParaRPr lang="en-US" altLang="zh-CN" dirty="0"/>
          </a:p>
          <a:p>
            <a:pPr marL="703263" lvl="1" indent="-342900">
              <a:buFont typeface="+mj-ea"/>
              <a:buAutoNum type="circleNumDbPlain"/>
            </a:pPr>
            <a:r>
              <a:rPr lang="zh-CN" altLang="en-US" dirty="0"/>
              <a:t>重写了 </a:t>
            </a:r>
            <a:r>
              <a:rPr lang="en-US" altLang="zh-CN" dirty="0"/>
              <a:t>finalize </a:t>
            </a:r>
            <a:r>
              <a:rPr lang="zh-CN" altLang="en-US" dirty="0"/>
              <a:t>方法的对象在第一次被 </a:t>
            </a:r>
            <a:r>
              <a:rPr lang="en-US" altLang="zh-CN" dirty="0" err="1"/>
              <a:t>gc</a:t>
            </a:r>
            <a:r>
              <a:rPr lang="en-US" altLang="zh-CN" dirty="0"/>
              <a:t> </a:t>
            </a:r>
            <a:r>
              <a:rPr lang="zh-CN" altLang="en-US" dirty="0"/>
              <a:t>时，并不能及时释放它占用的内存，因为要等着 </a:t>
            </a:r>
            <a:r>
              <a:rPr lang="en-US" altLang="zh-CN" dirty="0" err="1"/>
              <a:t>FinalizerThread</a:t>
            </a:r>
            <a:r>
              <a:rPr lang="en-US" altLang="zh-CN" dirty="0"/>
              <a:t> </a:t>
            </a:r>
            <a:r>
              <a:rPr lang="zh-CN" altLang="en-US" dirty="0"/>
              <a:t>调用完 </a:t>
            </a:r>
            <a:r>
              <a:rPr lang="en-US" altLang="zh-CN" dirty="0"/>
              <a:t>finalize</a:t>
            </a:r>
            <a:r>
              <a:rPr lang="zh-CN" altLang="en-US" dirty="0"/>
              <a:t>，把它从第一个 </a:t>
            </a:r>
            <a:r>
              <a:rPr lang="en-US" altLang="zh-CN" dirty="0"/>
              <a:t>unfinalized </a:t>
            </a:r>
            <a:r>
              <a:rPr lang="zh-CN" altLang="en-US" dirty="0"/>
              <a:t>队列移除后，第二次 </a:t>
            </a:r>
            <a:r>
              <a:rPr lang="en-US" altLang="zh-CN" dirty="0" err="1"/>
              <a:t>gc</a:t>
            </a:r>
            <a:r>
              <a:rPr lang="en-US" altLang="zh-CN" dirty="0"/>
              <a:t> </a:t>
            </a:r>
            <a:r>
              <a:rPr lang="zh-CN" altLang="en-US" dirty="0"/>
              <a:t>时才能真正释放内存</a:t>
            </a:r>
            <a:endParaRPr lang="en-US" altLang="zh-CN" dirty="0"/>
          </a:p>
          <a:p>
            <a:pPr marL="703263" lvl="1" indent="-342900">
              <a:buFont typeface="+mj-ea"/>
              <a:buAutoNum type="circleNumDbPlain"/>
            </a:pPr>
            <a:r>
              <a:rPr lang="zh-CN" altLang="en-US" dirty="0"/>
              <a:t>可以想象 </a:t>
            </a:r>
            <a:r>
              <a:rPr lang="en-US" altLang="zh-CN" dirty="0" err="1"/>
              <a:t>gc</a:t>
            </a:r>
            <a:r>
              <a:rPr lang="en-US" altLang="zh-CN" dirty="0"/>
              <a:t> </a:t>
            </a:r>
            <a:r>
              <a:rPr lang="zh-CN" altLang="en-US" dirty="0"/>
              <a:t>本就因为内存不足引起，</a:t>
            </a:r>
            <a:r>
              <a:rPr lang="en-US" altLang="zh-CN" dirty="0"/>
              <a:t>finalize </a:t>
            </a:r>
            <a:r>
              <a:rPr lang="zh-CN" altLang="en-US" dirty="0"/>
              <a:t>调用又很慢（两个队列的移除操作，都是串行执行的，用来释放连接类的资源也应该不快），不能及时释放内存，对象释放不及时就会逐渐移入老年代，老年代垃圾积累过多就会容易 </a:t>
            </a:r>
            <a:r>
              <a:rPr lang="en-US" altLang="zh-CN" dirty="0"/>
              <a:t>full </a:t>
            </a:r>
            <a:r>
              <a:rPr lang="en-US" altLang="zh-CN" dirty="0" err="1"/>
              <a:t>gc</a:t>
            </a:r>
            <a:r>
              <a:rPr lang="zh-CN" altLang="en-US" dirty="0"/>
              <a:t>，</a:t>
            </a:r>
            <a:r>
              <a:rPr lang="en-US" altLang="zh-CN" dirty="0"/>
              <a:t>full </a:t>
            </a:r>
            <a:r>
              <a:rPr lang="en-US" altLang="zh-CN" dirty="0" err="1"/>
              <a:t>gc</a:t>
            </a:r>
            <a:r>
              <a:rPr lang="en-US" altLang="zh-CN" dirty="0"/>
              <a:t> </a:t>
            </a:r>
            <a:r>
              <a:rPr lang="zh-CN" altLang="en-US" dirty="0"/>
              <a:t>后释放速度如果仍跟不上创建新对象的速度，就会 </a:t>
            </a:r>
            <a:r>
              <a:rPr lang="en-US" altLang="zh-CN" dirty="0"/>
              <a:t>OOM</a:t>
            </a:r>
          </a:p>
          <a:p>
            <a:pPr marL="344125" indent="-342900"/>
            <a:r>
              <a:rPr lang="zh-CN" altLang="en-US" dirty="0"/>
              <a:t>质疑</a:t>
            </a:r>
            <a:endParaRPr lang="en-US" altLang="zh-CN" dirty="0"/>
          </a:p>
          <a:p>
            <a:pPr marL="703263" lvl="1" indent="-342900">
              <a:buFont typeface="+mj-ea"/>
              <a:buAutoNum type="circleNumDbPlain"/>
            </a:pPr>
            <a:r>
              <a:rPr lang="zh-CN" altLang="en-US" dirty="0"/>
              <a:t>有的文章提到</a:t>
            </a:r>
            <a:r>
              <a:rPr lang="en-US" altLang="zh-CN" dirty="0"/>
              <a:t>【Finalizer </a:t>
            </a:r>
            <a:r>
              <a:rPr lang="zh-CN" altLang="en-US" dirty="0"/>
              <a:t>线程会和我们的主线程进行竞争，不过由于它的优先级较低，获取到的</a:t>
            </a:r>
            <a:r>
              <a:rPr lang="en-US" altLang="zh-CN" dirty="0"/>
              <a:t>CPU</a:t>
            </a:r>
            <a:r>
              <a:rPr lang="zh-CN" altLang="en-US" dirty="0"/>
              <a:t>时间较少，因此它永远也赶不上主线程的步伐</a:t>
            </a:r>
            <a:r>
              <a:rPr lang="en-US" altLang="zh-CN" dirty="0"/>
              <a:t>】</a:t>
            </a:r>
            <a:r>
              <a:rPr lang="zh-CN" altLang="en-US" dirty="0"/>
              <a:t>这个显然是错误的，</a:t>
            </a:r>
            <a:r>
              <a:rPr lang="en-US" altLang="zh-CN" dirty="0" err="1"/>
              <a:t>FinalizerThread</a:t>
            </a:r>
            <a:r>
              <a:rPr lang="en-US" altLang="zh-CN" dirty="0"/>
              <a:t> </a:t>
            </a:r>
            <a:r>
              <a:rPr lang="zh-CN" altLang="en-US" dirty="0"/>
              <a:t>的优先级较普通线程更高，赶不上步伐的原因应该是 </a:t>
            </a:r>
            <a:r>
              <a:rPr lang="en-US" altLang="zh-CN" dirty="0"/>
              <a:t>finalize </a:t>
            </a:r>
            <a:r>
              <a:rPr lang="zh-CN" altLang="en-US" dirty="0"/>
              <a:t>执行慢等原因综合导致</a:t>
            </a: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F14B23-CE3A-464E-9732-739153C0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5199"/>
            <a:ext cx="6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6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JVM </a:t>
            </a:r>
            <a:r>
              <a:rPr kumimoji="1" lang="zh-CN" altLang="en-US" sz="2400" dirty="0"/>
              <a:t>内存结构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46239"/>
            <a:ext cx="2211109" cy="3582790"/>
          </a:xfrm>
        </p:spPr>
        <p:txBody>
          <a:bodyPr/>
          <a:lstStyle/>
          <a:p>
            <a:r>
              <a:rPr lang="zh-CN" altLang="en-US" dirty="0"/>
              <a:t>线程私有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程序计数器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虚拟机栈</a:t>
            </a:r>
            <a:endParaRPr lang="en-US" altLang="zh-CN" dirty="0"/>
          </a:p>
          <a:p>
            <a:r>
              <a:rPr lang="zh-CN" altLang="en-US" dirty="0"/>
              <a:t>线程共享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堆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方法区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B953AC-FD72-4867-B659-D2E1FCCD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595" y="1882812"/>
            <a:ext cx="9138120" cy="37276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578CE9-17B2-40F6-97D9-1BB24B08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640" y="809573"/>
            <a:ext cx="3454578" cy="17209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F24EE-2646-4451-AA53-ED2BEE50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面试题：</a:t>
            </a:r>
            <a:r>
              <a:rPr kumimoji="1" lang="en-US" altLang="zh-CN" dirty="0"/>
              <a:t> JVM </a:t>
            </a:r>
            <a:r>
              <a:rPr kumimoji="1" lang="zh-CN" altLang="en-US" sz="2400" dirty="0"/>
              <a:t>内存结构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2130D3-F99A-4F72-8532-BDC76D400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8639" y="1193533"/>
            <a:ext cx="10462661" cy="5159140"/>
          </a:xfrm>
        </p:spPr>
        <p:txBody>
          <a:bodyPr/>
          <a:lstStyle/>
          <a:p>
            <a:r>
              <a:rPr lang="zh-CN" altLang="en-US" dirty="0"/>
              <a:t>哪些部分会出现内存溢出</a:t>
            </a:r>
            <a:endParaRPr lang="en-US" altLang="zh-CN" dirty="0"/>
          </a:p>
          <a:p>
            <a:pPr marL="360363" lvl="1" indent="0">
              <a:buNone/>
            </a:pPr>
            <a:r>
              <a:rPr lang="zh-CN" altLang="en-US" dirty="0"/>
              <a:t>不会出现内存溢出的区域 </a:t>
            </a:r>
            <a:r>
              <a:rPr lang="en-US" altLang="zh-CN" dirty="0"/>
              <a:t>– </a:t>
            </a:r>
            <a:r>
              <a:rPr lang="zh-CN" altLang="en-US" dirty="0"/>
              <a:t>程序计数器</a:t>
            </a:r>
            <a:endParaRPr lang="en-US" altLang="zh-CN" dirty="0"/>
          </a:p>
          <a:p>
            <a:pPr marL="360363" lvl="1" indent="0">
              <a:buNone/>
            </a:pPr>
            <a:r>
              <a:rPr lang="zh-CN" altLang="en-US" dirty="0"/>
              <a:t>出现 </a:t>
            </a:r>
            <a:r>
              <a:rPr lang="en-US" altLang="zh-CN" dirty="0" err="1"/>
              <a:t>OutOfMemoryError</a:t>
            </a:r>
            <a:r>
              <a:rPr lang="en-US" altLang="zh-CN" dirty="0"/>
              <a:t> </a:t>
            </a:r>
            <a:r>
              <a:rPr lang="zh-CN" altLang="en-US" dirty="0"/>
              <a:t>的情况</a:t>
            </a:r>
            <a:endParaRPr lang="en-US" altLang="zh-CN" dirty="0"/>
          </a:p>
          <a:p>
            <a:pPr marL="1063625" lvl="2" indent="-342900">
              <a:buFont typeface="+mj-ea"/>
              <a:buAutoNum type="circleNumDbPlain"/>
            </a:pPr>
            <a:r>
              <a:rPr lang="zh-CN" altLang="en-US" dirty="0"/>
              <a:t>堆内存耗尽 </a:t>
            </a:r>
            <a:r>
              <a:rPr lang="en-US" altLang="zh-CN" dirty="0"/>
              <a:t>– </a:t>
            </a:r>
            <a:r>
              <a:rPr lang="zh-CN" altLang="en-US" dirty="0"/>
              <a:t>对象越来越多，又一直在使用，不能被垃圾回收</a:t>
            </a:r>
            <a:endParaRPr lang="en-US" altLang="zh-CN" dirty="0"/>
          </a:p>
          <a:p>
            <a:pPr marL="1063625" lvl="2" indent="-342900">
              <a:buFont typeface="+mj-ea"/>
              <a:buAutoNum type="circleNumDbPlain"/>
            </a:pPr>
            <a:r>
              <a:rPr lang="zh-CN" altLang="en-US" dirty="0"/>
              <a:t>方法区内存耗尽 </a:t>
            </a:r>
            <a:r>
              <a:rPr lang="en-US" altLang="zh-CN" dirty="0"/>
              <a:t>– </a:t>
            </a:r>
            <a:r>
              <a:rPr lang="zh-CN" altLang="en-US" dirty="0"/>
              <a:t>加载的类越来越多，很多框架都会在运行期间动态产生新的类</a:t>
            </a:r>
            <a:endParaRPr lang="en-US" altLang="zh-CN" dirty="0"/>
          </a:p>
          <a:p>
            <a:pPr marL="1063625" lvl="2" indent="-342900">
              <a:buFont typeface="+mj-ea"/>
              <a:buAutoNum type="circleNumDbPlain"/>
            </a:pPr>
            <a:r>
              <a:rPr lang="zh-CN" altLang="en-US" dirty="0"/>
              <a:t>虚拟机栈累积 </a:t>
            </a:r>
            <a:r>
              <a:rPr lang="en-US" altLang="zh-CN" dirty="0"/>
              <a:t>– </a:t>
            </a:r>
            <a:r>
              <a:rPr lang="zh-CN" altLang="en-US" dirty="0"/>
              <a:t>每个线程最多会占用 </a:t>
            </a:r>
            <a:r>
              <a:rPr lang="en-US" altLang="zh-CN" dirty="0"/>
              <a:t>1 M </a:t>
            </a:r>
            <a:r>
              <a:rPr lang="zh-CN" altLang="en-US" dirty="0"/>
              <a:t>内存，线程个数越来越多，而又长时间运行不销毁时</a:t>
            </a:r>
            <a:endParaRPr lang="en-US" altLang="zh-CN" dirty="0"/>
          </a:p>
          <a:p>
            <a:pPr marL="360363" lvl="1" indent="0">
              <a:buNone/>
            </a:pPr>
            <a:r>
              <a:rPr lang="zh-CN" altLang="en-US" dirty="0"/>
              <a:t>出现 </a:t>
            </a:r>
            <a:r>
              <a:rPr lang="en-US" altLang="zh-CN" dirty="0" err="1"/>
              <a:t>StackOverflowError</a:t>
            </a:r>
            <a:r>
              <a:rPr lang="en-US" altLang="zh-CN" dirty="0"/>
              <a:t> </a:t>
            </a:r>
            <a:r>
              <a:rPr lang="zh-CN" altLang="en-US" dirty="0"/>
              <a:t>的区域</a:t>
            </a:r>
            <a:endParaRPr lang="en-US" altLang="zh-CN" dirty="0"/>
          </a:p>
          <a:p>
            <a:pPr marL="1063625" lvl="2" indent="-342900">
              <a:buFont typeface="+mj-ea"/>
              <a:buAutoNum type="circleNumDbPlain"/>
            </a:pPr>
            <a:r>
              <a:rPr lang="zh-CN" altLang="en-US" dirty="0"/>
              <a:t>虚拟机栈内部 </a:t>
            </a:r>
            <a:r>
              <a:rPr lang="en-US" altLang="zh-CN" dirty="0"/>
              <a:t>- </a:t>
            </a:r>
            <a:r>
              <a:rPr lang="zh-CN" altLang="en-US" dirty="0"/>
              <a:t>方法调用次数过多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3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F24EE-2646-4451-AA53-ED2BEE50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面试题：</a:t>
            </a:r>
            <a:r>
              <a:rPr kumimoji="1" lang="en-US" altLang="zh-CN" dirty="0"/>
              <a:t> JVM </a:t>
            </a:r>
            <a:r>
              <a:rPr kumimoji="1" lang="zh-CN" altLang="en-US" sz="2400" dirty="0"/>
              <a:t>内存结构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2130D3-F99A-4F72-8532-BDC76D400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5359" y="1203157"/>
            <a:ext cx="3786877" cy="5149515"/>
          </a:xfrm>
        </p:spPr>
        <p:txBody>
          <a:bodyPr/>
          <a:lstStyle/>
          <a:p>
            <a:r>
              <a:rPr lang="zh-CN" altLang="en-US" dirty="0"/>
              <a:t>方法区与永久代、元空间之间的关系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方法区是 </a:t>
            </a:r>
            <a:r>
              <a:rPr lang="en-US" altLang="zh-CN" dirty="0"/>
              <a:t>JVM </a:t>
            </a:r>
            <a:r>
              <a:rPr lang="zh-CN" altLang="en-US" dirty="0"/>
              <a:t>规范中定义的一块内存区域，用来存储类元数据、方法字节码、即时编译器需要的信息等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永久代是 </a:t>
            </a:r>
            <a:r>
              <a:rPr lang="en-US" altLang="zh-CN" dirty="0"/>
              <a:t>Hotspot </a:t>
            </a:r>
            <a:r>
              <a:rPr lang="zh-CN" altLang="en-US" dirty="0"/>
              <a:t>虚拟机对 </a:t>
            </a:r>
            <a:r>
              <a:rPr lang="en-US" altLang="zh-CN" dirty="0"/>
              <a:t>JVM </a:t>
            </a:r>
            <a:r>
              <a:rPr lang="zh-CN" altLang="en-US" dirty="0"/>
              <a:t>规范的实现（</a:t>
            </a:r>
            <a:r>
              <a:rPr lang="en-US" altLang="zh-CN" dirty="0"/>
              <a:t>1.8 </a:t>
            </a:r>
            <a:r>
              <a:rPr lang="zh-CN" altLang="en-US" dirty="0"/>
              <a:t>之前）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元空间是 </a:t>
            </a:r>
            <a:r>
              <a:rPr lang="en-US" altLang="zh-CN" dirty="0"/>
              <a:t>Hotspot </a:t>
            </a:r>
            <a:r>
              <a:rPr lang="zh-CN" altLang="en-US" dirty="0"/>
              <a:t>虚拟机对 </a:t>
            </a:r>
            <a:r>
              <a:rPr lang="en-US" altLang="zh-CN" dirty="0"/>
              <a:t>JVM </a:t>
            </a:r>
            <a:r>
              <a:rPr lang="zh-CN" altLang="en-US" dirty="0"/>
              <a:t>规范的实现（</a:t>
            </a:r>
            <a:r>
              <a:rPr lang="en-US" altLang="zh-CN" dirty="0"/>
              <a:t>1.8 </a:t>
            </a:r>
            <a:r>
              <a:rPr lang="zh-CN" altLang="en-US" dirty="0"/>
              <a:t>以后），使用本地内存作为这些信息的存储空间</a:t>
            </a:r>
            <a:endParaRPr lang="en-US" altLang="zh-CN" dirty="0"/>
          </a:p>
          <a:p>
            <a:pPr lvl="2">
              <a:buFont typeface="+mj-ea"/>
              <a:buAutoNum type="circleNumDbPlain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DB68BA-76A0-46B4-9489-E0FC3629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236" y="1327124"/>
            <a:ext cx="7645793" cy="3606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274E08-A342-48EF-B5A9-2C88EFBC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36" y="915456"/>
            <a:ext cx="7874405" cy="57152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113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JVM</a:t>
            </a:r>
            <a:r>
              <a:rPr lang="zh-CN" altLang="en-US" dirty="0"/>
              <a:t>内存配置参数：</a:t>
            </a:r>
            <a:r>
              <a:rPr lang="en-US" altLang="zh-CN" dirty="0"/>
              <a:t>-Xmx10240m -Xms10240m -Xmn5120m -</a:t>
            </a:r>
            <a:r>
              <a:rPr lang="en-US" altLang="zh-CN" dirty="0" err="1"/>
              <a:t>XX:SurvivorRatio</a:t>
            </a:r>
            <a:r>
              <a:rPr lang="en-US" altLang="zh-CN" dirty="0"/>
              <a:t>=3 </a:t>
            </a:r>
            <a:r>
              <a:rPr lang="zh-CN" altLang="en-US" dirty="0"/>
              <a:t>其最小内存值和</a:t>
            </a:r>
            <a:r>
              <a:rPr lang="en-US" altLang="zh-CN" dirty="0"/>
              <a:t>Survivor</a:t>
            </a:r>
            <a:r>
              <a:rPr lang="zh-CN" altLang="en-US" dirty="0"/>
              <a:t>区总大小分别是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JVM </a:t>
            </a:r>
            <a:r>
              <a:rPr kumimoji="1" lang="zh-CN" altLang="en-US" sz="2400" dirty="0"/>
              <a:t>内存</a:t>
            </a:r>
            <a:r>
              <a:rPr kumimoji="1" lang="zh-CN" altLang="en-US" dirty="0"/>
              <a:t>参数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912E1-2A1D-412A-A67F-62B17F02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719980"/>
            <a:ext cx="8903158" cy="2889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72412-2C60-4514-9464-B667C331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541" y="2167062"/>
            <a:ext cx="6909155" cy="3403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E9809D-3EDE-442B-8AAE-128EE7164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04" y="4469391"/>
            <a:ext cx="5308873" cy="19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01BE4BE-186A-4F38-8815-79B93F4B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216" y="3932302"/>
            <a:ext cx="5289822" cy="25972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1DAF8F-443F-49C1-A56C-D0A92AEB7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597" y="3125810"/>
            <a:ext cx="2679838" cy="3276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02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JVM </a:t>
            </a:r>
            <a:r>
              <a:rPr kumimoji="1" lang="zh-CN" altLang="en-US" sz="2400" dirty="0"/>
              <a:t>垃圾回收算法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085" y="996556"/>
            <a:ext cx="3568629" cy="4157952"/>
          </a:xfrm>
        </p:spPr>
        <p:txBody>
          <a:bodyPr/>
          <a:lstStyle/>
          <a:p>
            <a:r>
              <a:rPr lang="zh-CN" altLang="en-US" dirty="0"/>
              <a:t>标记清除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标记速度与存活对象线性关系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清除速度与内存大小线性关系</a:t>
            </a:r>
            <a:endParaRPr lang="en-US" altLang="zh-CN" dirty="0"/>
          </a:p>
          <a:p>
            <a:r>
              <a:rPr lang="zh-CN" altLang="en-US" dirty="0"/>
              <a:t>标记整理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标记速度与存活对象线性关系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清除与整理速度与内存大小成线性关系</a:t>
            </a:r>
            <a:endParaRPr lang="en-US" altLang="zh-CN" dirty="0"/>
          </a:p>
          <a:p>
            <a:r>
              <a:rPr lang="zh-CN" altLang="en-US" dirty="0"/>
              <a:t>标记复制</a:t>
            </a:r>
            <a:endParaRPr lang="en-US" altLang="zh-CN" dirty="0"/>
          </a:p>
          <a:p>
            <a:pPr marL="360000" lvl="1" indent="0">
              <a:buNone/>
            </a:pPr>
            <a:r>
              <a:rPr lang="zh-CN" altLang="en-US" dirty="0"/>
              <a:t>标记与复制速度与存活对象成线性关系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34C3D9-3634-494A-B1B0-281A2E1D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14" y="996556"/>
            <a:ext cx="5600988" cy="3937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CA03F9-ACE4-4541-95F9-B4FE4BB8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14" y="1481359"/>
            <a:ext cx="7912507" cy="417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8C46D0-132B-42BB-A341-7B346E72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714" y="1888278"/>
            <a:ext cx="8083965" cy="31497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08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面试题：说说</a:t>
            </a:r>
            <a:r>
              <a:rPr kumimoji="1" lang="en-US" altLang="zh-CN" sz="2400" dirty="0"/>
              <a:t> GC </a:t>
            </a:r>
            <a:r>
              <a:rPr kumimoji="1" lang="zh-CN" altLang="en-US" sz="2400" dirty="0"/>
              <a:t>和分代回收算法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544726" cy="54847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GC </a:t>
            </a:r>
            <a:r>
              <a:rPr lang="zh-CN" altLang="en-US" dirty="0"/>
              <a:t>的目的在于实现无用对象内存自动释放，减少内存碎片、加快分配速度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GC </a:t>
            </a:r>
            <a:r>
              <a:rPr lang="zh-CN" altLang="en-US" dirty="0"/>
              <a:t>要点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回收</a:t>
            </a:r>
            <a:r>
              <a:rPr lang="zh-CN" altLang="en-US" dirty="0">
                <a:solidFill>
                  <a:schemeClr val="tx1"/>
                </a:solidFill>
              </a:rPr>
              <a:t>区域是</a:t>
            </a:r>
            <a:r>
              <a:rPr lang="zh-CN" altLang="en-US" b="1" dirty="0">
                <a:solidFill>
                  <a:srgbClr val="C00000"/>
                </a:solidFill>
              </a:rPr>
              <a:t>堆内存</a:t>
            </a:r>
            <a:r>
              <a:rPr lang="zh-CN" altLang="en-US" dirty="0"/>
              <a:t>，不包括虚拟机栈，在方法调用结束会自动释放方法占用内存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判断无用对象，使用</a:t>
            </a:r>
            <a:r>
              <a:rPr lang="zh-CN" altLang="en-US" b="1" dirty="0">
                <a:solidFill>
                  <a:srgbClr val="C00000"/>
                </a:solidFill>
              </a:rPr>
              <a:t>可达性分析算法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三色标记法</a:t>
            </a:r>
            <a:r>
              <a:rPr lang="zh-CN" altLang="en-US" dirty="0">
                <a:solidFill>
                  <a:schemeClr val="tx1"/>
                </a:solidFill>
              </a:rPr>
              <a:t>标记</a:t>
            </a:r>
            <a:r>
              <a:rPr lang="zh-CN" altLang="en-US" dirty="0"/>
              <a:t>存活对象，回收未标记对象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GC </a:t>
            </a:r>
            <a:r>
              <a:rPr lang="zh-CN" altLang="en-US" dirty="0"/>
              <a:t>具体的实现称为</a:t>
            </a:r>
            <a:r>
              <a:rPr lang="zh-CN" altLang="en-US" b="1" dirty="0">
                <a:solidFill>
                  <a:srgbClr val="C00000"/>
                </a:solidFill>
              </a:rPr>
              <a:t>垃圾回收器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GC </a:t>
            </a:r>
            <a:r>
              <a:rPr lang="zh-CN" altLang="en-US" dirty="0"/>
              <a:t>大都采用了</a:t>
            </a:r>
            <a:r>
              <a:rPr lang="zh-CN" altLang="en-US" b="1" dirty="0">
                <a:solidFill>
                  <a:srgbClr val="C00000"/>
                </a:solidFill>
              </a:rPr>
              <a:t>分代回收思想</a:t>
            </a:r>
            <a:r>
              <a:rPr lang="zh-CN" altLang="en-US" dirty="0"/>
              <a:t>，理论依据是大部分对象朝生夕灭，用完立刻就可以回收，另有少部分对象会长时间存活，每次很难回收，根据这两类对象的特性将回收区域分为</a:t>
            </a:r>
            <a:r>
              <a:rPr lang="zh-CN" altLang="en-US" b="1" dirty="0">
                <a:solidFill>
                  <a:srgbClr val="C00000"/>
                </a:solidFill>
              </a:rPr>
              <a:t>新生代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老年代</a:t>
            </a:r>
            <a:r>
              <a:rPr lang="zh-CN" altLang="en-US" dirty="0"/>
              <a:t>，不同区域应用不同的回收策略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根据 </a:t>
            </a:r>
            <a:r>
              <a:rPr lang="en-US" altLang="zh-CN" dirty="0"/>
              <a:t>GC </a:t>
            </a:r>
            <a:r>
              <a:rPr lang="zh-CN" altLang="en-US" dirty="0"/>
              <a:t>的规模可以分成 </a:t>
            </a:r>
            <a:r>
              <a:rPr lang="en-US" altLang="zh-CN" b="1" dirty="0">
                <a:solidFill>
                  <a:srgbClr val="C00000"/>
                </a:solidFill>
              </a:rPr>
              <a:t>Minor GC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Mixed GC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Full GC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endParaRPr lang="en-US" altLang="zh-CN" dirty="0"/>
          </a:p>
          <a:p>
            <a:pPr lvl="1">
              <a:buFont typeface="+mj-ea"/>
              <a:buAutoNum type="circleNumDbPlain"/>
            </a:pPr>
            <a:endParaRPr lang="en-US" altLang="zh-CN" dirty="0"/>
          </a:p>
          <a:p>
            <a:pPr lvl="1">
              <a:buFont typeface="+mj-ea"/>
              <a:buAutoNum type="circleNumDbPlain"/>
            </a:pPr>
            <a:endParaRPr lang="en-US" altLang="zh-CN" dirty="0"/>
          </a:p>
          <a:p>
            <a:pPr marL="1333475" lvl="1" indent="-342900">
              <a:buFont typeface="+mj-ea"/>
              <a:buAutoNum type="circleNumDb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3B259-9895-4901-BFA1-211F6F0F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分代回收与 </a:t>
            </a:r>
            <a:r>
              <a:rPr lang="en-US" altLang="zh-CN" dirty="0"/>
              <a:t>GC </a:t>
            </a:r>
            <a:r>
              <a:rPr lang="zh-CN" altLang="en-US" dirty="0"/>
              <a:t>规模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8FB3C-27B2-4266-8331-8433C2662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23827"/>
            <a:ext cx="10719120" cy="5410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分代回收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伊甸园 </a:t>
            </a:r>
            <a:r>
              <a:rPr lang="en-US" altLang="zh-CN" dirty="0" err="1"/>
              <a:t>eden</a:t>
            </a:r>
            <a:r>
              <a:rPr lang="zh-CN" altLang="en-US" dirty="0"/>
              <a:t>，最初对象都分配到这里，与幸存区合称新生代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幸存区 </a:t>
            </a:r>
            <a:r>
              <a:rPr lang="en-US" altLang="zh-CN" dirty="0"/>
              <a:t>survivor</a:t>
            </a:r>
            <a:r>
              <a:rPr lang="zh-CN" altLang="en-US" dirty="0"/>
              <a:t>，当伊甸园内存不足，回收后的幸存对象到这里，分成 </a:t>
            </a:r>
            <a:r>
              <a:rPr lang="en-US" altLang="zh-CN" dirty="0"/>
              <a:t>from </a:t>
            </a:r>
            <a:r>
              <a:rPr lang="zh-CN" altLang="en-US" dirty="0"/>
              <a:t>和 </a:t>
            </a:r>
            <a:r>
              <a:rPr lang="en-US" altLang="zh-CN" dirty="0"/>
              <a:t>to</a:t>
            </a:r>
            <a:r>
              <a:rPr lang="zh-CN" altLang="en-US" dirty="0"/>
              <a:t>，采用标记复制算法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老年代 </a:t>
            </a:r>
            <a:r>
              <a:rPr lang="en-US" altLang="zh-CN" dirty="0"/>
              <a:t>old</a:t>
            </a:r>
            <a:r>
              <a:rPr lang="zh-CN" altLang="en-US" dirty="0"/>
              <a:t>，当幸存区对象熬过几次回收（最多</a:t>
            </a:r>
            <a:r>
              <a:rPr lang="en-US" altLang="zh-CN" dirty="0"/>
              <a:t>15</a:t>
            </a:r>
            <a:r>
              <a:rPr lang="zh-CN" altLang="en-US" dirty="0"/>
              <a:t>次），晋升到老年代（幸存区内存不足或大对象会导致提前晋升）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GC </a:t>
            </a:r>
            <a:r>
              <a:rPr lang="zh-CN" altLang="en-US" dirty="0"/>
              <a:t>规模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Minor GC </a:t>
            </a:r>
            <a:r>
              <a:rPr lang="zh-CN" altLang="en-US" dirty="0"/>
              <a:t>发生在新生代的垃圾回收，暂停时间短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Mixed GC </a:t>
            </a:r>
            <a:r>
              <a:rPr lang="zh-CN" altLang="en-US" dirty="0"/>
              <a:t>新生代 </a:t>
            </a:r>
            <a:r>
              <a:rPr lang="en-US" altLang="zh-CN" dirty="0"/>
              <a:t>+ </a:t>
            </a:r>
            <a:r>
              <a:rPr lang="zh-CN" altLang="en-US" dirty="0"/>
              <a:t>老年代部分区域的垃圾回收，</a:t>
            </a:r>
            <a:r>
              <a:rPr lang="en-US" altLang="zh-CN" dirty="0"/>
              <a:t>G1 </a:t>
            </a:r>
            <a:r>
              <a:rPr lang="zh-CN" altLang="en-US" dirty="0"/>
              <a:t>收集器特有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Full GC </a:t>
            </a:r>
            <a:r>
              <a:rPr lang="zh-CN" altLang="en-US" dirty="0"/>
              <a:t>新生代 </a:t>
            </a:r>
            <a:r>
              <a:rPr lang="en-US" altLang="zh-CN" dirty="0"/>
              <a:t>+ </a:t>
            </a:r>
            <a:r>
              <a:rPr lang="zh-CN" altLang="en-US" dirty="0"/>
              <a:t>老年代完整垃圾回收，暂停时间长，应尽力避免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CDE463-D525-4946-BB33-B70025D7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60" y="2455387"/>
            <a:ext cx="8490386" cy="2114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F4FF99-51D9-47C9-B892-4E98B24A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60" y="2455387"/>
            <a:ext cx="8490386" cy="21146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83C2A1-9ED0-4896-9AF2-2F5D2D267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760" y="2455387"/>
            <a:ext cx="8490386" cy="21146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2A5F7B-5A71-4E65-8123-751C4DFD3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760" y="2455387"/>
            <a:ext cx="8490386" cy="21146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683DD5-6CB8-46CE-B833-8A9DCF02E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760" y="2455386"/>
            <a:ext cx="8490386" cy="21146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0A70483-59BE-436B-A53C-89F10461B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760" y="2455386"/>
            <a:ext cx="8490386" cy="211465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07A1FBB-0AA3-4F87-AADD-58798E3AD7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760" y="2455386"/>
            <a:ext cx="8490386" cy="211465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6F24501-7D9A-45CD-A7B5-E665B539B9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1760" y="2455386"/>
            <a:ext cx="8490386" cy="21146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3A10031-16A6-469C-9458-EBF8340BF1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1760" y="2455385"/>
            <a:ext cx="8490386" cy="211465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89A56D9-B305-4633-9D17-E5A8A84DB0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7676" y="2455385"/>
            <a:ext cx="8490386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529A9-E941-4F58-8536-1D4DC2B1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三色标记与并发漏标问题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23480-1D0B-4924-A2AC-3D6623908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751219"/>
            <a:ext cx="4690680" cy="4403289"/>
          </a:xfrm>
        </p:spPr>
        <p:txBody>
          <a:bodyPr/>
          <a:lstStyle/>
          <a:p>
            <a:r>
              <a:rPr lang="zh-CN" altLang="en-US" dirty="0"/>
              <a:t>用三种颜色记录对象的标记状态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黑色 </a:t>
            </a:r>
            <a:r>
              <a:rPr lang="en-US" altLang="zh-CN" dirty="0"/>
              <a:t>– </a:t>
            </a:r>
            <a:r>
              <a:rPr lang="zh-CN" altLang="en-US" dirty="0"/>
              <a:t>已标记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灰色 </a:t>
            </a:r>
            <a:r>
              <a:rPr lang="en-US" altLang="zh-CN" dirty="0"/>
              <a:t>– </a:t>
            </a:r>
            <a:r>
              <a:rPr lang="zh-CN" altLang="en-US" dirty="0"/>
              <a:t>标记中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白色 </a:t>
            </a:r>
            <a:r>
              <a:rPr lang="en-US" altLang="zh-CN" dirty="0"/>
              <a:t>– </a:t>
            </a:r>
            <a:r>
              <a:rPr lang="zh-CN" altLang="en-US" dirty="0"/>
              <a:t>还未标记</a:t>
            </a:r>
            <a:endParaRPr lang="en-US" altLang="zh-CN" dirty="0"/>
          </a:p>
          <a:p>
            <a:r>
              <a:rPr lang="zh-CN" altLang="en-US" dirty="0"/>
              <a:t>漏标问题 </a:t>
            </a:r>
            <a:r>
              <a:rPr lang="en-US" altLang="zh-CN" dirty="0"/>
              <a:t>– </a:t>
            </a:r>
            <a:r>
              <a:rPr lang="zh-CN" altLang="en-US" dirty="0"/>
              <a:t>记录标记过程中变化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Incremental Update</a:t>
            </a:r>
          </a:p>
          <a:p>
            <a:pPr lvl="2"/>
            <a:r>
              <a:rPr lang="zh-CN" altLang="en-US" dirty="0"/>
              <a:t>只要赋值发生，被赋值的对象就会被记录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Snapshot At The Beginning</a:t>
            </a:r>
            <a:r>
              <a:rPr lang="zh-CN" altLang="en-US" dirty="0"/>
              <a:t>，</a:t>
            </a:r>
            <a:r>
              <a:rPr lang="en-US" altLang="zh-CN" dirty="0"/>
              <a:t>SATB</a:t>
            </a:r>
          </a:p>
          <a:p>
            <a:pPr lvl="2"/>
            <a:r>
              <a:rPr lang="zh-CN" altLang="en-US" dirty="0"/>
              <a:t>新加对象会被记录</a:t>
            </a:r>
            <a:endParaRPr lang="en-US" altLang="zh-CN" dirty="0"/>
          </a:p>
          <a:p>
            <a:pPr lvl="2"/>
            <a:r>
              <a:rPr lang="zh-CN" altLang="en-US" dirty="0"/>
              <a:t>被删除引用关系的对象也被记录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7656A-7E86-436F-AB4B-FAA42B56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94" y="845490"/>
            <a:ext cx="4203916" cy="44515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82DB4-CA85-49C3-AD18-A18F97D1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4" y="845490"/>
            <a:ext cx="4203916" cy="44515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564AEA-7AE9-4142-ACF9-AED8A15A3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394" y="845489"/>
            <a:ext cx="4203916" cy="44515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3F999B-DAE2-4134-B9D7-020078011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394" y="845488"/>
            <a:ext cx="4203916" cy="445157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2876D1F-DFF0-4DA6-9C4C-A57CBA8A6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394" y="845488"/>
            <a:ext cx="4203916" cy="445157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B7DBF57-8092-43C9-916C-A88AAE081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8121" y="770073"/>
            <a:ext cx="4457929" cy="464208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16727AF-E9F1-4AD1-A5C8-66D8CB2C1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8121" y="770073"/>
            <a:ext cx="4457929" cy="464208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7749804-148B-4F02-B0B8-2D6D905247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121" y="769086"/>
            <a:ext cx="4457929" cy="464208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3CE0CB1-8479-4BE3-BC33-F6C7D248A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8121" y="768099"/>
            <a:ext cx="4457929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6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77028</TotalTime>
  <Words>2028</Words>
  <Application>Microsoft Office PowerPoint</Application>
  <PresentationFormat>宽屏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Alibaba PuHuiTi B</vt:lpstr>
      <vt:lpstr>Alibaba PuHuiTi M</vt:lpstr>
      <vt:lpstr>Alibaba PuHuiTi R</vt:lpstr>
      <vt:lpstr>阿里巴巴普惠体</vt:lpstr>
      <vt:lpstr>阿里巴巴普惠体 R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面试题：虚拟机篇</vt:lpstr>
      <vt:lpstr>面试题： JVM 内存结构</vt:lpstr>
      <vt:lpstr>面试题： JVM 内存结构</vt:lpstr>
      <vt:lpstr>面试题： JVM 内存结构</vt:lpstr>
      <vt:lpstr>面试题： JVM 内存参数</vt:lpstr>
      <vt:lpstr>面试题： JVM 垃圾回收算法</vt:lpstr>
      <vt:lpstr>面试题：说说 GC 和分代回收算法</vt:lpstr>
      <vt:lpstr>分代回收与 GC 规模</vt:lpstr>
      <vt:lpstr>三色标记与并发漏标问题</vt:lpstr>
      <vt:lpstr>垃圾回收器</vt:lpstr>
      <vt:lpstr>面试题：项目中什么情况下会内存溢出，怎么解决的</vt:lpstr>
      <vt:lpstr>面试题：类加载过程、双亲委派</vt:lpstr>
      <vt:lpstr>一道错误的面试题解答</vt:lpstr>
      <vt:lpstr>面试题：对象引用类型分为哪几类？</vt:lpstr>
      <vt:lpstr>面试题：finalize 的理解</vt:lpstr>
      <vt:lpstr>两个重要队列</vt:lpstr>
      <vt:lpstr>真正回收时机</vt:lpstr>
      <vt:lpstr>为什么 finalize 方法非常不好，非常影响性能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1786</cp:revision>
  <dcterms:created xsi:type="dcterms:W3CDTF">2020-03-31T02:23:27Z</dcterms:created>
  <dcterms:modified xsi:type="dcterms:W3CDTF">2021-07-21T10:46:37Z</dcterms:modified>
</cp:coreProperties>
</file>