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1"/>
  </p:notesMasterIdLst>
  <p:handoutMasterIdLst>
    <p:handoutMasterId r:id="rId32"/>
  </p:handoutMasterIdLst>
  <p:sldIdLst>
    <p:sldId id="973" r:id="rId8"/>
    <p:sldId id="462" r:id="rId9"/>
    <p:sldId id="974" r:id="rId10"/>
    <p:sldId id="975" r:id="rId11"/>
    <p:sldId id="993" r:id="rId12"/>
    <p:sldId id="994" r:id="rId13"/>
    <p:sldId id="995" r:id="rId14"/>
    <p:sldId id="996" r:id="rId15"/>
    <p:sldId id="999" r:id="rId16"/>
    <p:sldId id="1000" r:id="rId17"/>
    <p:sldId id="1001" r:id="rId18"/>
    <p:sldId id="1002" r:id="rId19"/>
    <p:sldId id="997" r:id="rId20"/>
    <p:sldId id="998" r:id="rId21"/>
    <p:sldId id="1012" r:id="rId22"/>
    <p:sldId id="1004" r:id="rId23"/>
    <p:sldId id="1010" r:id="rId24"/>
    <p:sldId id="1005" r:id="rId25"/>
    <p:sldId id="1006" r:id="rId26"/>
    <p:sldId id="1007" r:id="rId27"/>
    <p:sldId id="1008" r:id="rId28"/>
    <p:sldId id="1011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2021/09/03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2021/09/03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Spring bean </a:t>
            </a:r>
            <a:r>
              <a:rPr kumimoji="1" lang="zh-CN" altLang="en-US" sz="2400" dirty="0"/>
              <a:t>的生命周期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9"/>
            <a:ext cx="10827208" cy="954532"/>
          </a:xfrm>
        </p:spPr>
        <p:txBody>
          <a:bodyPr/>
          <a:lstStyle/>
          <a:p>
            <a:r>
              <a:rPr lang="zh-CN" altLang="en-US" dirty="0"/>
              <a:t>掌握 </a:t>
            </a:r>
            <a:r>
              <a:rPr lang="en-US" altLang="zh-CN" dirty="0"/>
              <a:t>Spring bean </a:t>
            </a:r>
            <a:r>
              <a:rPr lang="zh-CN" altLang="en-US" dirty="0"/>
              <a:t>的生命周期</a:t>
            </a:r>
            <a:endParaRPr lang="en-US" altLang="zh-CN" dirty="0"/>
          </a:p>
          <a:p>
            <a:r>
              <a:rPr lang="zh-CN" altLang="en-US" dirty="0"/>
              <a:t>学习源码</a:t>
            </a:r>
            <a:endParaRPr lang="en-US" altLang="zh-CN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CD5B7DE-CF80-4983-9577-F3567C1F511F}"/>
              </a:ext>
            </a:extLst>
          </p:cNvPr>
          <p:cNvSpPr txBox="1">
            <a:spLocks/>
          </p:cNvSpPr>
          <p:nvPr/>
        </p:nvSpPr>
        <p:spPr>
          <a:xfrm>
            <a:off x="710880" y="2600770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前提</a:t>
            </a:r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64837C32-864A-4282-AB74-ECB0040948D4}"/>
              </a:ext>
            </a:extLst>
          </p:cNvPr>
          <p:cNvSpPr txBox="1">
            <a:spLocks/>
          </p:cNvSpPr>
          <p:nvPr/>
        </p:nvSpPr>
        <p:spPr>
          <a:xfrm>
            <a:off x="711200" y="3302698"/>
            <a:ext cx="10827208" cy="95453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 </a:t>
            </a:r>
            <a:r>
              <a:rPr lang="en-US" altLang="zh-CN" dirty="0"/>
              <a:t>refresh </a:t>
            </a:r>
            <a:r>
              <a:rPr lang="zh-CN" altLang="en-US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5-2</a:t>
            </a:r>
            <a:r>
              <a:rPr lang="zh-CN" altLang="en-US" dirty="0"/>
              <a:t>：依赖注入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55738"/>
            <a:ext cx="5384800" cy="42894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5810781" y="955929"/>
            <a:ext cx="6288175" cy="410956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DDDB66F-A713-4513-B72F-2B1B918F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0282"/>
              </p:ext>
            </p:extLst>
          </p:nvPr>
        </p:nvGraphicFramePr>
        <p:xfrm>
          <a:off x="157587" y="809981"/>
          <a:ext cx="11876814" cy="5921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07">
                  <a:extLst>
                    <a:ext uri="{9D8B030D-6E8A-4147-A177-3AD203B41FA5}">
                      <a16:colId xmlns:a16="http://schemas.microsoft.com/office/drawing/2014/main" val="3375063693"/>
                    </a:ext>
                  </a:extLst>
                </a:gridCol>
                <a:gridCol w="5938407">
                  <a:extLst>
                    <a:ext uri="{9D8B030D-6E8A-4147-A177-3AD203B41FA5}">
                      <a16:colId xmlns:a16="http://schemas.microsoft.com/office/drawing/2014/main" val="120180711"/>
                    </a:ext>
                  </a:extLst>
                </a:gridCol>
              </a:tblGrid>
              <a:tr h="47114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4699"/>
                  </a:ext>
                </a:extLst>
              </a:tr>
              <a:tr h="55535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AutowiredAnnotationBeanPostProcessor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（注解匹配）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识别 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@Autowired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及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@Value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标注的成员，封装为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InjectionMetadata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进行依赖注入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46566"/>
                  </a:ext>
                </a:extLst>
              </a:tr>
              <a:tr h="55535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CommonAnnotationBeanPostProcessor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（注解匹配）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识别 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@Resource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标注的成员，封装为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InjectionMetadata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进行依赖注入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30932"/>
                  </a:ext>
                </a:extLst>
              </a:tr>
              <a:tr h="188955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resolveDependency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用来查找要装配的值，可以识别：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Optional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ObjectFactory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及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ObjectProvider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@Lazy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注解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@Value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注解（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${ }, #{ },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类型转换）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集合类型（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Collection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，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Map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，数组等）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泛型和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@Qualifier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（用来区分类型歧义）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primary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及名字匹配（用来区分类型歧义）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08562"/>
                  </a:ext>
                </a:extLst>
              </a:tr>
              <a:tr h="55535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AUTOWIRE_BY_NAME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（根据名字匹配）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根据成员名字找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对象，修改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mbd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propertyValues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，不会考虑简单类型的成员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88482"/>
                  </a:ext>
                </a:extLst>
              </a:tr>
              <a:tr h="64758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AUTOWIRE_BY_TYPE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（根据类型匹配）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根据成员类型执行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resolveDependency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找到依赖注入的值，修改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mbd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propertyValues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12572"/>
                  </a:ext>
                </a:extLst>
              </a:tr>
              <a:tr h="102301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applyPropertyValues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（即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xml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中  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&lt;property name 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ref|value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/&gt;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）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（精确指定）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根据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mbd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propertyValues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进行依赖注入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876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D4913D3-C0D5-4EBE-BD17-9883F63FD64B}"/>
              </a:ext>
            </a:extLst>
          </p:cNvPr>
          <p:cNvSpPr/>
          <p:nvPr/>
        </p:nvSpPr>
        <p:spPr>
          <a:xfrm>
            <a:off x="6095995" y="1314921"/>
            <a:ext cx="5938407" cy="528326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4CB8AB-4E55-4670-805B-5C6DD4C91B71}"/>
              </a:ext>
            </a:extLst>
          </p:cNvPr>
          <p:cNvSpPr/>
          <p:nvPr/>
        </p:nvSpPr>
        <p:spPr>
          <a:xfrm>
            <a:off x="6095997" y="1879901"/>
            <a:ext cx="5938407" cy="55618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F3964-F02B-4632-AE15-B6DA15799A8B}"/>
              </a:ext>
            </a:extLst>
          </p:cNvPr>
          <p:cNvSpPr/>
          <p:nvPr/>
        </p:nvSpPr>
        <p:spPr>
          <a:xfrm>
            <a:off x="6104866" y="2472739"/>
            <a:ext cx="5817845" cy="196096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FA9DC6-2E98-47F8-B7C2-EF7537BAEA61}"/>
              </a:ext>
            </a:extLst>
          </p:cNvPr>
          <p:cNvSpPr/>
          <p:nvPr/>
        </p:nvSpPr>
        <p:spPr>
          <a:xfrm>
            <a:off x="6095991" y="4492460"/>
            <a:ext cx="5938407" cy="55618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082F9-2865-4530-89AE-0DB3127DE9BC}"/>
              </a:ext>
            </a:extLst>
          </p:cNvPr>
          <p:cNvSpPr/>
          <p:nvPr/>
        </p:nvSpPr>
        <p:spPr>
          <a:xfrm>
            <a:off x="6095992" y="5069146"/>
            <a:ext cx="5938407" cy="628146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B8857A-6E12-4023-B68F-764417A608EA}"/>
              </a:ext>
            </a:extLst>
          </p:cNvPr>
          <p:cNvSpPr/>
          <p:nvPr/>
        </p:nvSpPr>
        <p:spPr>
          <a:xfrm>
            <a:off x="6095993" y="5756054"/>
            <a:ext cx="5938407" cy="95311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5-3</a:t>
            </a:r>
            <a:r>
              <a:rPr lang="zh-CN" altLang="en-US" dirty="0"/>
              <a:t>：初始化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5810781" y="955929"/>
            <a:ext cx="6288175" cy="410956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DDDB66F-A713-4513-B72F-2B1B918F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07424"/>
              </p:ext>
            </p:extLst>
          </p:nvPr>
        </p:nvGraphicFramePr>
        <p:xfrm>
          <a:off x="157587" y="809981"/>
          <a:ext cx="11876814" cy="586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07">
                  <a:extLst>
                    <a:ext uri="{9D8B030D-6E8A-4147-A177-3AD203B41FA5}">
                      <a16:colId xmlns:a16="http://schemas.microsoft.com/office/drawing/2014/main" val="3375063693"/>
                    </a:ext>
                  </a:extLst>
                </a:gridCol>
                <a:gridCol w="5938407">
                  <a:extLst>
                    <a:ext uri="{9D8B030D-6E8A-4147-A177-3AD203B41FA5}">
                      <a16:colId xmlns:a16="http://schemas.microsoft.com/office/drawing/2014/main" val="120180711"/>
                    </a:ext>
                  </a:extLst>
                </a:gridCol>
              </a:tblGrid>
              <a:tr h="47114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4699"/>
                  </a:ext>
                </a:extLst>
              </a:tr>
              <a:tr h="55535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内置 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Aware 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接口的装配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包括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BeanNameAware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，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BeanFactoryAware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46566"/>
                  </a:ext>
                </a:extLst>
              </a:tr>
              <a:tr h="55535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扩展 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Aware 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接口的装配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由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ApplicationContextAwareProcessor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解析，执行时机在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postProcessBeforeInitialization</a:t>
                      </a:r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30932"/>
                  </a:ext>
                </a:extLst>
              </a:tr>
              <a:tr h="188955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@PostConstruct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由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CommonAnnotationBeanPostProcessor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解析，执行时机在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postProcessBeforeInitialization</a:t>
                      </a:r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08562"/>
                  </a:ext>
                </a:extLst>
              </a:tr>
              <a:tr h="69584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InitializingBean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通过接口回调执行初始化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88482"/>
                  </a:ext>
                </a:extLst>
              </a:tr>
              <a:tr h="64758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initMethod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（即 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&lt;bean init-method&gt; 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或 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@Bean(initMethod)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）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根据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BeanDefinition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得到的初始化方法执行初始化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12572"/>
                  </a:ext>
                </a:extLst>
              </a:tr>
              <a:tr h="102301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创建 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aop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代理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由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AnnotationAwareAspectJAutoProxyCreator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创建，执行时机在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postProcessAfterInitialization</a:t>
                      </a:r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876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D4913D3-C0D5-4EBE-BD17-9883F63FD64B}"/>
              </a:ext>
            </a:extLst>
          </p:cNvPr>
          <p:cNvSpPr/>
          <p:nvPr/>
        </p:nvSpPr>
        <p:spPr>
          <a:xfrm>
            <a:off x="6095991" y="1346023"/>
            <a:ext cx="5835597" cy="457564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4CB8AB-4E55-4670-805B-5C6DD4C91B71}"/>
              </a:ext>
            </a:extLst>
          </p:cNvPr>
          <p:cNvSpPr/>
          <p:nvPr/>
        </p:nvSpPr>
        <p:spPr>
          <a:xfrm>
            <a:off x="6112132" y="1876831"/>
            <a:ext cx="5873846" cy="48633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F3964-F02B-4632-AE15-B6DA15799A8B}"/>
              </a:ext>
            </a:extLst>
          </p:cNvPr>
          <p:cNvSpPr/>
          <p:nvPr/>
        </p:nvSpPr>
        <p:spPr>
          <a:xfrm>
            <a:off x="6128269" y="2453465"/>
            <a:ext cx="5873848" cy="1727314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FA9DC6-2E98-47F8-B7C2-EF7537BAEA61}"/>
              </a:ext>
            </a:extLst>
          </p:cNvPr>
          <p:cNvSpPr/>
          <p:nvPr/>
        </p:nvSpPr>
        <p:spPr>
          <a:xfrm>
            <a:off x="6128272" y="4338899"/>
            <a:ext cx="5873846" cy="55618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082F9-2865-4530-89AE-0DB3127DE9BC}"/>
              </a:ext>
            </a:extLst>
          </p:cNvPr>
          <p:cNvSpPr/>
          <p:nvPr/>
        </p:nvSpPr>
        <p:spPr>
          <a:xfrm>
            <a:off x="6112133" y="5021111"/>
            <a:ext cx="5873846" cy="556183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B8857A-6E12-4023-B68F-764417A608EA}"/>
              </a:ext>
            </a:extLst>
          </p:cNvPr>
          <p:cNvSpPr/>
          <p:nvPr/>
        </p:nvSpPr>
        <p:spPr>
          <a:xfrm>
            <a:off x="6128272" y="5661913"/>
            <a:ext cx="5841566" cy="95311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5-4</a:t>
            </a:r>
            <a:r>
              <a:rPr lang="zh-CN" altLang="en-US" dirty="0"/>
              <a:t>：注册可销毁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987784" cy="2153195"/>
          </a:xfrm>
        </p:spPr>
        <p:txBody>
          <a:bodyPr/>
          <a:lstStyle/>
          <a:p>
            <a:r>
              <a:rPr lang="zh-CN" altLang="en-US" dirty="0"/>
              <a:t>判断并登记可销毁 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710879" y="3093276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79" y="3520706"/>
            <a:ext cx="11082053" cy="296493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判断依据</a:t>
            </a:r>
            <a:endParaRPr lang="en-US" altLang="zh-CN" dirty="0"/>
          </a:p>
          <a:p>
            <a:pPr lvl="1"/>
            <a:r>
              <a:rPr lang="zh-CN" altLang="en-US" dirty="0"/>
              <a:t>如果实现了 </a:t>
            </a:r>
            <a:r>
              <a:rPr lang="en-US" altLang="zh-CN" dirty="0" err="1"/>
              <a:t>DisposableBean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AutoCloseable</a:t>
            </a:r>
            <a:r>
              <a:rPr lang="en-US" altLang="zh-CN" dirty="0"/>
              <a:t> </a:t>
            </a:r>
            <a:r>
              <a:rPr lang="zh-CN" altLang="en-US" dirty="0"/>
              <a:t>接口，则为可销毁 </a:t>
            </a:r>
            <a:r>
              <a:rPr lang="en-US" altLang="zh-CN" dirty="0"/>
              <a:t>bean</a:t>
            </a:r>
          </a:p>
          <a:p>
            <a:pPr lvl="1"/>
            <a:r>
              <a:rPr lang="zh-CN" altLang="en-US" dirty="0"/>
              <a:t>如果自定义了 </a:t>
            </a:r>
            <a:r>
              <a:rPr lang="en-US" altLang="zh-CN" dirty="0" err="1"/>
              <a:t>destroyMethod</a:t>
            </a:r>
            <a:r>
              <a:rPr lang="zh-CN" altLang="en-US" dirty="0"/>
              <a:t>，则为可销毁 </a:t>
            </a:r>
            <a:r>
              <a:rPr lang="en-US" altLang="zh-CN" dirty="0"/>
              <a:t>bean</a:t>
            </a:r>
          </a:p>
          <a:p>
            <a:pPr lvl="1"/>
            <a:r>
              <a:rPr lang="zh-CN" altLang="en-US" dirty="0"/>
              <a:t>如果采用 </a:t>
            </a:r>
            <a:r>
              <a:rPr lang="en-US" altLang="zh-CN" dirty="0"/>
              <a:t>@Bean</a:t>
            </a:r>
            <a:r>
              <a:rPr lang="zh-CN" altLang="en-US" dirty="0"/>
              <a:t> 没有指定 </a:t>
            </a:r>
            <a:r>
              <a:rPr lang="en-US" altLang="zh-CN" dirty="0" err="1"/>
              <a:t>destroyMethod</a:t>
            </a:r>
            <a:r>
              <a:rPr lang="zh-CN" altLang="en-US" dirty="0"/>
              <a:t>，则采用自动推断方式获取销毁方法名（</a:t>
            </a:r>
            <a:r>
              <a:rPr lang="en-US" altLang="zh-CN" dirty="0"/>
              <a:t>close</a:t>
            </a:r>
            <a:r>
              <a:rPr lang="zh-CN" altLang="en-US" dirty="0"/>
              <a:t>，</a:t>
            </a:r>
            <a:r>
              <a:rPr lang="en-US" altLang="zh-CN" dirty="0"/>
              <a:t>shutdown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如果有 </a:t>
            </a:r>
            <a:r>
              <a:rPr lang="en-US" altLang="zh-CN" dirty="0"/>
              <a:t>@PreDestroy </a:t>
            </a:r>
            <a:r>
              <a:rPr lang="zh-CN" altLang="en-US" dirty="0"/>
              <a:t>标注的方法</a:t>
            </a:r>
            <a:endParaRPr lang="en-US" altLang="zh-CN" dirty="0"/>
          </a:p>
          <a:p>
            <a:r>
              <a:rPr lang="zh-CN" altLang="en-US" dirty="0"/>
              <a:t>存储位置</a:t>
            </a:r>
            <a:endParaRPr lang="en-US" altLang="zh-CN" dirty="0"/>
          </a:p>
          <a:p>
            <a:pPr lvl="1"/>
            <a:r>
              <a:rPr lang="en-US" altLang="zh-CN" dirty="0"/>
              <a:t>singleton scope </a:t>
            </a:r>
            <a:r>
              <a:rPr lang="zh-CN" altLang="en-US" dirty="0"/>
              <a:t>的可销毁 </a:t>
            </a:r>
            <a:r>
              <a:rPr lang="en-US" altLang="zh-CN" dirty="0"/>
              <a:t>bean </a:t>
            </a:r>
            <a:r>
              <a:rPr lang="zh-CN" altLang="en-US" dirty="0"/>
              <a:t>会存储于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的成员当中</a:t>
            </a:r>
            <a:endParaRPr lang="en-US" altLang="zh-CN" dirty="0"/>
          </a:p>
          <a:p>
            <a:pPr lvl="1"/>
            <a:r>
              <a:rPr lang="zh-CN" altLang="en-US" dirty="0"/>
              <a:t>自定义 </a:t>
            </a:r>
            <a:r>
              <a:rPr lang="en-US" altLang="zh-CN" dirty="0"/>
              <a:t>scope </a:t>
            </a:r>
            <a:r>
              <a:rPr lang="zh-CN" altLang="en-US" dirty="0"/>
              <a:t>的可销毁 </a:t>
            </a:r>
            <a:r>
              <a:rPr lang="en-US" altLang="zh-CN" dirty="0"/>
              <a:t>bean </a:t>
            </a:r>
            <a:r>
              <a:rPr lang="zh-CN" altLang="en-US" dirty="0"/>
              <a:t>会存储于对应的域对象当中</a:t>
            </a:r>
            <a:endParaRPr lang="en-US" altLang="zh-CN" dirty="0"/>
          </a:p>
          <a:p>
            <a:pPr lvl="1"/>
            <a:r>
              <a:rPr lang="en-US" altLang="zh-CN" dirty="0"/>
              <a:t>prototype scope </a:t>
            </a:r>
            <a:r>
              <a:rPr lang="zh-CN" altLang="en-US" dirty="0"/>
              <a:t>不会存储，需要自己找到此对象销毁</a:t>
            </a:r>
            <a:endParaRPr lang="en-US" altLang="zh-CN" dirty="0"/>
          </a:p>
          <a:p>
            <a:r>
              <a:rPr lang="zh-CN" altLang="en-US" dirty="0"/>
              <a:t>存储时都会封装为 </a:t>
            </a:r>
            <a:r>
              <a:rPr lang="en-US" altLang="zh-CN" dirty="0" err="1"/>
              <a:t>DisposableBeanAdapter</a:t>
            </a:r>
            <a:r>
              <a:rPr lang="en-US" altLang="zh-CN" dirty="0"/>
              <a:t> </a:t>
            </a:r>
            <a:r>
              <a:rPr lang="zh-CN" altLang="en-US" dirty="0"/>
              <a:t>类型对销毁方法的调用进行适配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47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6</a:t>
            </a:r>
            <a:r>
              <a:rPr lang="zh-CN" altLang="en-US" dirty="0"/>
              <a:t>：类型转换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87784" cy="1351591"/>
          </a:xfrm>
        </p:spPr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 err="1"/>
              <a:t>getBean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requiredType</a:t>
            </a:r>
            <a:r>
              <a:rPr lang="en-US" altLang="zh-CN" dirty="0"/>
              <a:t> </a:t>
            </a:r>
            <a:r>
              <a:rPr lang="zh-CN" altLang="en-US" dirty="0"/>
              <a:t>参数与实际得到的对象类型不同，会尝试进行类型转换</a:t>
            </a:r>
          </a:p>
        </p:txBody>
      </p:sp>
    </p:spTree>
    <p:extLst>
      <p:ext uri="{BB962C8B-B14F-4D97-AF65-F5344CB8AC3E}">
        <p14:creationId xmlns:p14="http://schemas.microsoft.com/office/powerpoint/2010/main" val="204887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7</a:t>
            </a:r>
            <a:r>
              <a:rPr lang="zh-CN" altLang="en-US" dirty="0"/>
              <a:t>：销毁 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987784" cy="2153195"/>
          </a:xfrm>
        </p:spPr>
        <p:txBody>
          <a:bodyPr/>
          <a:lstStyle/>
          <a:p>
            <a:r>
              <a:rPr lang="en-US" altLang="zh-CN" dirty="0"/>
              <a:t>singleton</a:t>
            </a:r>
            <a:r>
              <a:rPr lang="zh-CN" altLang="en-US" dirty="0"/>
              <a:t> </a:t>
            </a:r>
            <a:r>
              <a:rPr lang="en-US" altLang="zh-CN" dirty="0"/>
              <a:t>bean </a:t>
            </a:r>
            <a:r>
              <a:rPr lang="zh-CN" altLang="en-US" dirty="0"/>
              <a:t>的销毁时机</a:t>
            </a:r>
            <a:endParaRPr lang="en-US" altLang="zh-CN" dirty="0"/>
          </a:p>
          <a:p>
            <a:r>
              <a:rPr lang="zh-CN" altLang="en-US" dirty="0"/>
              <a:t>自定义 </a:t>
            </a:r>
            <a:r>
              <a:rPr lang="en-US" altLang="zh-CN" dirty="0"/>
              <a:t>scope bean </a:t>
            </a:r>
            <a:r>
              <a:rPr lang="zh-CN" altLang="en-US" dirty="0"/>
              <a:t>的销毁时机</a:t>
            </a:r>
            <a:endParaRPr lang="en-US" altLang="zh-CN" dirty="0"/>
          </a:p>
          <a:p>
            <a:r>
              <a:rPr lang="en-US" altLang="zh-CN" dirty="0"/>
              <a:t>prototype bean </a:t>
            </a:r>
            <a:r>
              <a:rPr lang="zh-CN" altLang="en-US" dirty="0"/>
              <a:t>的销毁时机</a:t>
            </a:r>
            <a:endParaRPr lang="en-US" altLang="zh-CN" dirty="0"/>
          </a:p>
          <a:p>
            <a:r>
              <a:rPr lang="zh-CN" altLang="en-US" dirty="0"/>
              <a:t>同一 </a:t>
            </a:r>
            <a:r>
              <a:rPr lang="en-US" altLang="zh-CN" dirty="0"/>
              <a:t>bean </a:t>
            </a:r>
            <a:r>
              <a:rPr lang="zh-CN" altLang="en-US" dirty="0"/>
              <a:t>中不同形式销毁方法的调用次序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710879" y="3396751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79" y="3799328"/>
            <a:ext cx="11398263" cy="26863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singleton</a:t>
            </a:r>
            <a:r>
              <a:rPr lang="zh-CN" altLang="en-US" dirty="0"/>
              <a:t> </a:t>
            </a:r>
            <a:r>
              <a:rPr lang="en-US" altLang="zh-CN" dirty="0"/>
              <a:t>bean </a:t>
            </a:r>
            <a:r>
              <a:rPr lang="zh-CN" altLang="en-US" dirty="0"/>
              <a:t>的销毁在 </a:t>
            </a:r>
            <a:r>
              <a:rPr lang="en-US" altLang="zh-CN" dirty="0" err="1"/>
              <a:t>ApplicationContext.close</a:t>
            </a:r>
            <a:r>
              <a:rPr lang="en-US" altLang="zh-CN" dirty="0"/>
              <a:t> </a:t>
            </a:r>
            <a:r>
              <a:rPr lang="zh-CN" altLang="en-US" dirty="0"/>
              <a:t>时，此时会找到所有 </a:t>
            </a:r>
            <a:r>
              <a:rPr lang="en-US" altLang="zh-CN" dirty="0" err="1"/>
              <a:t>DisposableBean</a:t>
            </a:r>
            <a:r>
              <a:rPr lang="en-US" altLang="zh-CN" dirty="0"/>
              <a:t> </a:t>
            </a:r>
            <a:r>
              <a:rPr lang="zh-CN" altLang="en-US" dirty="0"/>
              <a:t>的名字，逐一销毁</a:t>
            </a:r>
            <a:endParaRPr lang="en-US" altLang="zh-CN" dirty="0"/>
          </a:p>
          <a:p>
            <a:r>
              <a:rPr lang="zh-CN" altLang="en-US" dirty="0"/>
              <a:t>自定义 </a:t>
            </a:r>
            <a:r>
              <a:rPr lang="en-US" altLang="zh-CN" dirty="0"/>
              <a:t>scope bean </a:t>
            </a:r>
            <a:r>
              <a:rPr lang="zh-CN" altLang="en-US" dirty="0"/>
              <a:t>的销毁在作用域对象生命周期结束时</a:t>
            </a:r>
            <a:endParaRPr lang="en-US" altLang="zh-CN" dirty="0"/>
          </a:p>
          <a:p>
            <a:r>
              <a:rPr lang="en-US" altLang="zh-CN" dirty="0"/>
              <a:t>prototype bean </a:t>
            </a:r>
            <a:r>
              <a:rPr lang="zh-CN" altLang="en-US" dirty="0"/>
              <a:t>的销毁可以通过自己手动调用 </a:t>
            </a:r>
            <a:r>
              <a:rPr lang="en-US" altLang="zh-CN" dirty="0" err="1"/>
              <a:t>AutowireCapableBeanFactory.destroyBean</a:t>
            </a:r>
            <a:r>
              <a:rPr lang="en-US" altLang="zh-CN" dirty="0"/>
              <a:t> </a:t>
            </a:r>
            <a:r>
              <a:rPr lang="zh-CN" altLang="en-US" dirty="0"/>
              <a:t>方法执行销毁</a:t>
            </a:r>
            <a:endParaRPr lang="en-US" altLang="zh-CN" dirty="0"/>
          </a:p>
          <a:p>
            <a:r>
              <a:rPr lang="zh-CN" altLang="en-US" dirty="0"/>
              <a:t>同一 </a:t>
            </a:r>
            <a:r>
              <a:rPr lang="en-US" altLang="zh-CN" dirty="0"/>
              <a:t>bean </a:t>
            </a:r>
            <a:r>
              <a:rPr lang="zh-CN" altLang="en-US" dirty="0"/>
              <a:t>中不同形式销毁方法的调用次序</a:t>
            </a:r>
          </a:p>
          <a:p>
            <a:pPr lvl="1"/>
            <a:r>
              <a:rPr lang="zh-CN" altLang="en-US" dirty="0"/>
              <a:t>优先后处理器销毁，即 </a:t>
            </a:r>
            <a:r>
              <a:rPr lang="en-US" altLang="zh-CN" dirty="0"/>
              <a:t>@PreDestroy</a:t>
            </a:r>
          </a:p>
          <a:p>
            <a:pPr lvl="1"/>
            <a:r>
              <a:rPr lang="zh-CN" altLang="en-US" dirty="0"/>
              <a:t>其次 </a:t>
            </a:r>
            <a:r>
              <a:rPr lang="en-US" altLang="zh-CN" dirty="0" err="1"/>
              <a:t>DisposableBean</a:t>
            </a:r>
            <a:r>
              <a:rPr lang="en-US" altLang="zh-CN" dirty="0"/>
              <a:t> </a:t>
            </a:r>
            <a:r>
              <a:rPr lang="zh-CN" altLang="en-US" dirty="0"/>
              <a:t>接口销毁</a:t>
            </a:r>
            <a:endParaRPr lang="en-US" altLang="zh-CN" dirty="0"/>
          </a:p>
          <a:p>
            <a:pPr lvl="1"/>
            <a:r>
              <a:rPr lang="zh-CN" altLang="en-US" dirty="0"/>
              <a:t>最后 </a:t>
            </a:r>
            <a:r>
              <a:rPr lang="en-US" altLang="zh-CN" dirty="0" err="1"/>
              <a:t>destroyMethod</a:t>
            </a:r>
            <a:r>
              <a:rPr lang="en-US" altLang="zh-CN" dirty="0"/>
              <a:t> </a:t>
            </a:r>
            <a:r>
              <a:rPr lang="zh-CN" altLang="en-US" dirty="0"/>
              <a:t>销毁（包括自定义名称，推断名称，</a:t>
            </a:r>
            <a:r>
              <a:rPr lang="en-US" altLang="zh-CN" dirty="0" err="1"/>
              <a:t>AutoCloseable</a:t>
            </a:r>
            <a:r>
              <a:rPr lang="en-US" altLang="zh-CN" dirty="0"/>
              <a:t> </a:t>
            </a:r>
            <a:r>
              <a:rPr lang="zh-CN" altLang="en-US" dirty="0"/>
              <a:t>接口 多选一）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4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Spring bean </a:t>
            </a:r>
            <a:r>
              <a:rPr kumimoji="1" lang="zh-CN" altLang="en-US" sz="2400" dirty="0"/>
              <a:t>的生命周期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48057" cy="50126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1</a:t>
            </a:r>
            <a:r>
              <a:rPr lang="zh-CN" altLang="en-US" dirty="0"/>
              <a:t>：处理名称，检查缓存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2</a:t>
            </a:r>
            <a:r>
              <a:rPr lang="zh-CN" altLang="en-US" dirty="0"/>
              <a:t>：检查父工厂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：检查 </a:t>
            </a:r>
            <a:r>
              <a:rPr lang="en-US" altLang="zh-CN" dirty="0" err="1"/>
              <a:t>DependsOn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：按 </a:t>
            </a:r>
            <a:r>
              <a:rPr lang="en-US" altLang="zh-CN" dirty="0"/>
              <a:t>Scope </a:t>
            </a:r>
            <a:r>
              <a:rPr lang="zh-CN" altLang="en-US" dirty="0"/>
              <a:t>创建 </a:t>
            </a:r>
            <a:r>
              <a:rPr lang="en-US" altLang="zh-CN" dirty="0"/>
              <a:t>bean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创建 </a:t>
            </a:r>
            <a:r>
              <a:rPr lang="en-US" altLang="zh-CN" dirty="0"/>
              <a:t>singleton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创建 </a:t>
            </a:r>
            <a:r>
              <a:rPr lang="en-US" altLang="zh-CN" dirty="0"/>
              <a:t>prototype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创建其它 </a:t>
            </a:r>
            <a:r>
              <a:rPr lang="en-US" altLang="zh-CN" dirty="0"/>
              <a:t>scope</a:t>
            </a:r>
          </a:p>
          <a:p>
            <a:r>
              <a:rPr lang="zh-CN" altLang="en-US" dirty="0"/>
              <a:t>阶段</a:t>
            </a:r>
            <a:r>
              <a:rPr lang="en-US" altLang="zh-CN" dirty="0"/>
              <a:t>5</a:t>
            </a:r>
            <a:r>
              <a:rPr lang="zh-CN" altLang="en-US" dirty="0"/>
              <a:t>：创建 </a:t>
            </a:r>
            <a:r>
              <a:rPr lang="en-US" altLang="zh-CN" dirty="0"/>
              <a:t>bean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创建 </a:t>
            </a:r>
            <a:r>
              <a:rPr lang="en-US" altLang="zh-CN" dirty="0">
                <a:solidFill>
                  <a:srgbClr val="C00000"/>
                </a:solidFill>
              </a:rPr>
              <a:t>bean </a:t>
            </a:r>
            <a:r>
              <a:rPr lang="zh-CN" altLang="en-US" dirty="0">
                <a:solidFill>
                  <a:srgbClr val="C00000"/>
                </a:solidFill>
              </a:rPr>
              <a:t>实例 </a:t>
            </a:r>
            <a:r>
              <a:rPr lang="en-US" altLang="zh-CN" dirty="0">
                <a:solidFill>
                  <a:srgbClr val="C00000"/>
                </a:solidFill>
              </a:rPr>
              <a:t>- @Autowired</a:t>
            </a:r>
            <a:r>
              <a:rPr lang="zh-CN" altLang="en-US" dirty="0">
                <a:solidFill>
                  <a:srgbClr val="C00000"/>
                </a:solidFill>
              </a:rPr>
              <a:t>，唯一带参构造，默认构造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依赖注入 </a:t>
            </a:r>
            <a:r>
              <a:rPr lang="en-US" altLang="zh-CN" dirty="0">
                <a:solidFill>
                  <a:srgbClr val="C00000"/>
                </a:solidFill>
              </a:rPr>
              <a:t>- @Autowired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@Value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@Resource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 err="1">
                <a:solidFill>
                  <a:srgbClr val="C00000"/>
                </a:solidFill>
              </a:rPr>
              <a:t>ByName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ByType</a:t>
            </a:r>
            <a:r>
              <a:rPr lang="zh-CN" altLang="en-US" dirty="0">
                <a:solidFill>
                  <a:srgbClr val="C00000"/>
                </a:solidFill>
              </a:rPr>
              <a:t>，精确指定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初始化 </a:t>
            </a:r>
            <a:r>
              <a:rPr lang="en-US" altLang="zh-CN" dirty="0">
                <a:solidFill>
                  <a:srgbClr val="C00000"/>
                </a:solidFill>
              </a:rPr>
              <a:t>– Aware </a:t>
            </a:r>
            <a:r>
              <a:rPr lang="zh-CN" altLang="en-US" dirty="0">
                <a:solidFill>
                  <a:srgbClr val="C00000"/>
                </a:solidFill>
              </a:rPr>
              <a:t>接口处理，</a:t>
            </a:r>
            <a:r>
              <a:rPr lang="en-US" altLang="zh-CN" dirty="0">
                <a:solidFill>
                  <a:srgbClr val="C00000"/>
                </a:solidFill>
              </a:rPr>
              <a:t>@PostConstruct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 err="1">
                <a:solidFill>
                  <a:srgbClr val="C00000"/>
                </a:solidFill>
              </a:rPr>
              <a:t>InitializingBean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 err="1">
                <a:solidFill>
                  <a:srgbClr val="C00000"/>
                </a:solidFill>
              </a:rPr>
              <a:t>initMethod</a:t>
            </a:r>
            <a:r>
              <a:rPr lang="zh-CN" altLang="en-US">
                <a:solidFill>
                  <a:srgbClr val="C00000"/>
                </a:solidFill>
              </a:rPr>
              <a:t>，创建代理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登记可销毁 </a:t>
            </a:r>
            <a:r>
              <a:rPr lang="en-US" altLang="zh-CN" dirty="0"/>
              <a:t>bean</a:t>
            </a:r>
          </a:p>
          <a:p>
            <a:r>
              <a:rPr lang="zh-CN" altLang="en-US" dirty="0"/>
              <a:t>阶段</a:t>
            </a:r>
            <a:r>
              <a:rPr lang="en-US" altLang="zh-CN" dirty="0"/>
              <a:t>6</a:t>
            </a:r>
            <a:r>
              <a:rPr lang="zh-CN" altLang="en-US" dirty="0"/>
              <a:t>：类型转换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7</a:t>
            </a:r>
            <a:r>
              <a:rPr lang="zh-CN" altLang="en-US" dirty="0"/>
              <a:t>：销毁 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43CA88-66FE-4AE7-9B13-33248759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补充：创建代理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987784" cy="2153195"/>
          </a:xfrm>
        </p:spPr>
        <p:txBody>
          <a:bodyPr/>
          <a:lstStyle/>
          <a:p>
            <a:r>
              <a:rPr lang="zh-CN" altLang="en-US" dirty="0"/>
              <a:t>要完全理解循环依赖，需要理解代理对象的创建时机</a:t>
            </a:r>
            <a:endParaRPr lang="en-US" altLang="zh-CN" dirty="0"/>
          </a:p>
          <a:p>
            <a:r>
              <a:rPr lang="zh-CN" altLang="en-US" dirty="0"/>
              <a:t>掌握 </a:t>
            </a:r>
            <a:r>
              <a:rPr lang="en-US" altLang="zh-CN" dirty="0" err="1"/>
              <a:t>ProxyFactory</a:t>
            </a:r>
            <a:r>
              <a:rPr lang="en-US" altLang="zh-CN" dirty="0"/>
              <a:t> </a:t>
            </a:r>
            <a:r>
              <a:rPr lang="zh-CN" altLang="en-US" dirty="0"/>
              <a:t>创建代理的过程，理解 </a:t>
            </a:r>
            <a:r>
              <a:rPr lang="en-US" altLang="zh-CN" dirty="0"/>
              <a:t>Advisor</a:t>
            </a:r>
            <a:r>
              <a:rPr lang="zh-CN" altLang="en-US" dirty="0"/>
              <a:t>，</a:t>
            </a:r>
            <a:r>
              <a:rPr lang="en-US" altLang="zh-CN" dirty="0"/>
              <a:t>Advice</a:t>
            </a:r>
            <a:r>
              <a:rPr lang="zh-CN" altLang="en-US" dirty="0"/>
              <a:t>，</a:t>
            </a:r>
            <a:r>
              <a:rPr lang="en-US" altLang="zh-CN" dirty="0"/>
              <a:t>Pointcut </a:t>
            </a:r>
            <a:r>
              <a:rPr lang="zh-CN" altLang="en-US" dirty="0"/>
              <a:t>与 </a:t>
            </a:r>
            <a:r>
              <a:rPr lang="en-US" altLang="zh-CN" dirty="0"/>
              <a:t>Aspect</a:t>
            </a:r>
          </a:p>
          <a:p>
            <a:r>
              <a:rPr lang="zh-CN" altLang="en-US" dirty="0"/>
              <a:t>掌握 </a:t>
            </a:r>
            <a:r>
              <a:rPr lang="en-US" altLang="zh-CN" dirty="0" err="1"/>
              <a:t>AnnotationAwareAspectJAutoProxyCreator</a:t>
            </a:r>
            <a:r>
              <a:rPr lang="en-US" altLang="zh-CN" dirty="0"/>
              <a:t> </a:t>
            </a:r>
            <a:r>
              <a:rPr lang="zh-CN" altLang="en-US" dirty="0"/>
              <a:t>筛选 </a:t>
            </a:r>
            <a:r>
              <a:rPr lang="en-US" altLang="zh-CN" dirty="0"/>
              <a:t>Advisor </a:t>
            </a:r>
            <a:r>
              <a:rPr lang="zh-CN" altLang="en-US" dirty="0"/>
              <a:t>合格者，创建代理的过程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710879" y="2828580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79" y="3151574"/>
            <a:ext cx="11398263" cy="333406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最基本的切面是 </a:t>
            </a:r>
            <a:r>
              <a:rPr lang="en-US" altLang="zh-CN" dirty="0"/>
              <a:t>Advisor</a:t>
            </a:r>
            <a:r>
              <a:rPr lang="zh-CN" altLang="en-US" dirty="0"/>
              <a:t>，一个</a:t>
            </a:r>
            <a:r>
              <a:rPr lang="en-US" altLang="zh-CN" dirty="0"/>
              <a:t>Aspect </a:t>
            </a:r>
            <a:r>
              <a:rPr lang="zh-CN" altLang="en-US" dirty="0"/>
              <a:t>切面对应一到多个 </a:t>
            </a:r>
            <a:r>
              <a:rPr lang="en-US" altLang="zh-CN" dirty="0"/>
              <a:t>Advisor</a:t>
            </a:r>
          </a:p>
          <a:p>
            <a:r>
              <a:rPr lang="zh-CN" altLang="en-US" dirty="0"/>
              <a:t>最基本的 </a:t>
            </a:r>
            <a:r>
              <a:rPr lang="en-US" altLang="zh-CN" dirty="0"/>
              <a:t>Advice </a:t>
            </a:r>
            <a:r>
              <a:rPr lang="zh-CN" altLang="en-US" dirty="0"/>
              <a:t>是 </a:t>
            </a:r>
            <a:r>
              <a:rPr lang="en-US" altLang="zh-CN" dirty="0" err="1"/>
              <a:t>MethodInterceptor</a:t>
            </a:r>
            <a:r>
              <a:rPr lang="zh-CN" altLang="en-US" dirty="0"/>
              <a:t>，其它 </a:t>
            </a:r>
            <a:r>
              <a:rPr lang="en-US" altLang="zh-CN" dirty="0"/>
              <a:t>Advice </a:t>
            </a:r>
            <a:r>
              <a:rPr lang="zh-CN" altLang="en-US" dirty="0"/>
              <a:t>最终都将适配为 </a:t>
            </a:r>
            <a:r>
              <a:rPr lang="en-US" altLang="zh-CN" dirty="0" err="1"/>
              <a:t>MethodInterceptor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zh-CN" altLang="en-US"/>
              <a:t>代理的方式</a:t>
            </a:r>
            <a:endParaRPr lang="en-US" altLang="zh-CN" dirty="0"/>
          </a:p>
          <a:p>
            <a:pPr lvl="1"/>
            <a:r>
              <a:rPr lang="zh-CN" altLang="en-US" dirty="0"/>
              <a:t>实现了用户自定义接口，采用 </a:t>
            </a:r>
            <a:r>
              <a:rPr lang="en-US" altLang="zh-CN" dirty="0" err="1"/>
              <a:t>jdk</a:t>
            </a:r>
            <a:r>
              <a:rPr lang="en-US" altLang="zh-CN" dirty="0"/>
              <a:t> </a:t>
            </a:r>
            <a:r>
              <a:rPr lang="zh-CN" altLang="en-US" dirty="0"/>
              <a:t>动态代理</a:t>
            </a:r>
            <a:endParaRPr lang="en-US" altLang="zh-CN" dirty="0"/>
          </a:p>
          <a:p>
            <a:pPr lvl="1"/>
            <a:r>
              <a:rPr lang="zh-CN" altLang="en-US" dirty="0"/>
              <a:t>没有实现用户自定义接口，采用 </a:t>
            </a:r>
            <a:r>
              <a:rPr lang="en-US" altLang="zh-CN" dirty="0" err="1"/>
              <a:t>cglib</a:t>
            </a:r>
            <a:r>
              <a:rPr lang="en-US" altLang="zh-CN" dirty="0"/>
              <a:t> </a:t>
            </a:r>
            <a:r>
              <a:rPr lang="zh-CN" altLang="en-US" dirty="0"/>
              <a:t>代理</a:t>
            </a:r>
            <a:endParaRPr lang="en-US" altLang="zh-CN" dirty="0"/>
          </a:p>
          <a:p>
            <a:pPr lvl="1"/>
            <a:r>
              <a:rPr lang="zh-CN" altLang="en-US" dirty="0"/>
              <a:t>设置了 </a:t>
            </a:r>
            <a:r>
              <a:rPr lang="en-US" altLang="zh-CN" dirty="0" err="1"/>
              <a:t>setProxyTargetClass</a:t>
            </a:r>
            <a:r>
              <a:rPr lang="en-US" altLang="zh-CN" dirty="0"/>
              <a:t>(true)</a:t>
            </a:r>
            <a:r>
              <a:rPr lang="zh-CN" altLang="en-US" dirty="0"/>
              <a:t>，统一采用 </a:t>
            </a:r>
            <a:r>
              <a:rPr lang="en-US" altLang="zh-CN" dirty="0" err="1"/>
              <a:t>cglib</a:t>
            </a:r>
            <a:r>
              <a:rPr lang="en-US" altLang="zh-CN" dirty="0"/>
              <a:t> </a:t>
            </a:r>
            <a:r>
              <a:rPr lang="zh-CN" altLang="en-US" dirty="0"/>
              <a:t>代理</a:t>
            </a:r>
            <a:endParaRPr lang="en-US" altLang="zh-CN" dirty="0"/>
          </a:p>
          <a:p>
            <a:r>
              <a:rPr lang="zh-CN" altLang="en-US" dirty="0"/>
              <a:t>切面、切点、通知等不会被代理</a:t>
            </a:r>
            <a:endParaRPr lang="en-US" altLang="zh-CN" dirty="0"/>
          </a:p>
          <a:p>
            <a:r>
              <a:rPr lang="en-US" altLang="zh-CN" dirty="0" err="1"/>
              <a:t>AnnotationAwareAspectJAutoProxyCreator</a:t>
            </a:r>
            <a:r>
              <a:rPr lang="en-US" altLang="zh-CN" dirty="0"/>
              <a:t> </a:t>
            </a:r>
            <a:r>
              <a:rPr lang="zh-CN" altLang="en-US" dirty="0"/>
              <a:t>调用时机：创建阶段、依赖注入阶段、</a:t>
            </a:r>
            <a:r>
              <a:rPr lang="zh-CN" altLang="en-US" dirty="0">
                <a:solidFill>
                  <a:srgbClr val="C00000"/>
                </a:solidFill>
              </a:rPr>
              <a:t>初始化阶段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BED6A8-29CE-4605-8BB1-7EB4798B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32" y="751219"/>
            <a:ext cx="7133545" cy="557003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987784" cy="2153195"/>
          </a:xfrm>
        </p:spPr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方法（包括成员变量）循环依赖</a:t>
            </a:r>
            <a:endParaRPr lang="en-US" altLang="zh-CN" dirty="0"/>
          </a:p>
          <a:p>
            <a:r>
              <a:rPr lang="zh-CN" altLang="en-US" dirty="0"/>
              <a:t>构造方法及多例循环依赖解决办法</a:t>
            </a:r>
            <a:endParaRPr lang="en-US" altLang="zh-CN" dirty="0"/>
          </a:p>
          <a:p>
            <a:r>
              <a:rPr lang="en-US" altLang="zh-CN" dirty="0"/>
              <a:t>spring </a:t>
            </a:r>
            <a:r>
              <a:rPr lang="zh-CN" altLang="en-US" dirty="0"/>
              <a:t>是如何解决 </a:t>
            </a:r>
            <a:r>
              <a:rPr lang="en-US" altLang="zh-CN" dirty="0"/>
              <a:t>set </a:t>
            </a:r>
            <a:r>
              <a:rPr lang="zh-CN" altLang="en-US" dirty="0"/>
              <a:t>方法循环依赖的？</a:t>
            </a:r>
            <a:endParaRPr lang="en-US" altLang="zh-CN" dirty="0"/>
          </a:p>
          <a:p>
            <a:r>
              <a:rPr lang="zh-CN" altLang="en-US" dirty="0"/>
              <a:t>手工模拟循环依赖解决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79" y="3799328"/>
            <a:ext cx="11751355" cy="26863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46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7A07B5-E43B-4970-9B55-F13A6F4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循环依赖 </a:t>
            </a:r>
            <a:r>
              <a:rPr lang="en-US" altLang="zh-CN" dirty="0"/>
              <a:t>– </a:t>
            </a:r>
            <a:r>
              <a:rPr lang="zh-CN" altLang="en-US" dirty="0"/>
              <a:t>创建、注入、初始化的顺序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9396F6-3AB6-4190-8C35-EDE9874B8047}"/>
              </a:ext>
            </a:extLst>
          </p:cNvPr>
          <p:cNvSpPr/>
          <p:nvPr/>
        </p:nvSpPr>
        <p:spPr>
          <a:xfrm>
            <a:off x="710880" y="2740300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 </a:t>
            </a:r>
            <a:r>
              <a:rPr lang="zh-CN" altLang="en-US"/>
              <a:t>创建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940B35-767B-45B9-94D3-BD6A180494D7}"/>
              </a:ext>
            </a:extLst>
          </p:cNvPr>
          <p:cNvSpPr/>
          <p:nvPr/>
        </p:nvSpPr>
        <p:spPr>
          <a:xfrm>
            <a:off x="3041965" y="2740300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 set </a:t>
            </a:r>
            <a:r>
              <a:rPr lang="zh-CN" altLang="en-US"/>
              <a:t>注入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32F052-9372-4CCB-83CF-3C28C184BB62}"/>
              </a:ext>
            </a:extLst>
          </p:cNvPr>
          <p:cNvSpPr/>
          <p:nvPr/>
        </p:nvSpPr>
        <p:spPr>
          <a:xfrm>
            <a:off x="5373050" y="2740300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 </a:t>
            </a:r>
            <a:r>
              <a:rPr lang="zh-CN"/>
              <a:t>初始化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4CB76C-5304-448F-B12B-3658EA887B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203765" y="3246395"/>
            <a:ext cx="8382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F08B98-0B2A-4A67-A330-F3A933E7B392}"/>
              </a:ext>
            </a:extLst>
          </p:cNvPr>
          <p:cNvCxnSpPr/>
          <p:nvPr/>
        </p:nvCxnSpPr>
        <p:spPr>
          <a:xfrm>
            <a:off x="4534850" y="3246395"/>
            <a:ext cx="8382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40B08-E897-49BB-9CA6-5FEBDB48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循环依赖 </a:t>
            </a:r>
            <a:r>
              <a:rPr lang="en-US" altLang="zh-CN" dirty="0"/>
              <a:t>– set </a:t>
            </a:r>
            <a:r>
              <a:rPr lang="zh-CN" altLang="en-US" dirty="0"/>
              <a:t>循环依赖及解决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74E9C7-591A-4E19-8D84-93A3CDDCC4A0}"/>
              </a:ext>
            </a:extLst>
          </p:cNvPr>
          <p:cNvSpPr/>
          <p:nvPr/>
        </p:nvSpPr>
        <p:spPr>
          <a:xfrm>
            <a:off x="710880" y="3299734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zh-CN" altLang="en-US" dirty="0"/>
              <a:t>创建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9B123-746D-4600-B738-A8BC9F86FF62}"/>
              </a:ext>
            </a:extLst>
          </p:cNvPr>
          <p:cNvSpPr/>
          <p:nvPr/>
        </p:nvSpPr>
        <p:spPr>
          <a:xfrm>
            <a:off x="8087040" y="3299734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 set </a:t>
            </a:r>
            <a:r>
              <a:rPr lang="zh-CN" altLang="en-US"/>
              <a:t>注入 </a:t>
            </a:r>
            <a:r>
              <a:rPr lang="en-US" altLang="zh-CN"/>
              <a:t>b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B61B19-EBDA-466F-B786-6ADC18332B7F}"/>
              </a:ext>
            </a:extLst>
          </p:cNvPr>
          <p:cNvSpPr/>
          <p:nvPr/>
        </p:nvSpPr>
        <p:spPr>
          <a:xfrm>
            <a:off x="9917110" y="3302909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 </a:t>
            </a:r>
            <a:r>
              <a:rPr lang="zh-CN"/>
              <a:t>初始化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0F7CCE-9297-4A46-9B7E-035DFD6BB315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7754300" y="3805829"/>
            <a:ext cx="332740" cy="31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D35D6A-4C27-4B7D-AE85-9F76C5E54862}"/>
              </a:ext>
            </a:extLst>
          </p:cNvPr>
          <p:cNvCxnSpPr>
            <a:stCxn id="4" idx="3"/>
          </p:cNvCxnSpPr>
          <p:nvPr/>
        </p:nvCxnSpPr>
        <p:spPr>
          <a:xfrm>
            <a:off x="9579925" y="3805829"/>
            <a:ext cx="33718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A148A55-2ADD-4984-84CC-49ABCA69A7A2}"/>
              </a:ext>
            </a:extLst>
          </p:cNvPr>
          <p:cNvSpPr/>
          <p:nvPr/>
        </p:nvSpPr>
        <p:spPr>
          <a:xfrm>
            <a:off x="2561270" y="3304814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 </a:t>
            </a:r>
            <a:r>
              <a:rPr lang="zh-CN" altLang="en-US"/>
              <a:t>创建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BC549-59F1-41D9-9A7C-28216EF1C5CF}"/>
              </a:ext>
            </a:extLst>
          </p:cNvPr>
          <p:cNvSpPr/>
          <p:nvPr/>
        </p:nvSpPr>
        <p:spPr>
          <a:xfrm>
            <a:off x="4451665" y="3302909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 set </a:t>
            </a:r>
            <a:r>
              <a:rPr lang="zh-CN" altLang="en-US"/>
              <a:t>注入 </a:t>
            </a:r>
            <a:r>
              <a:rPr lang="en-US" altLang="zh-CN"/>
              <a:t>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E1F4A6-0879-404C-AA1A-B3486BE651CD}"/>
              </a:ext>
            </a:extLst>
          </p:cNvPr>
          <p:cNvSpPr/>
          <p:nvPr/>
        </p:nvSpPr>
        <p:spPr>
          <a:xfrm>
            <a:off x="6261415" y="3302909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 </a:t>
            </a:r>
            <a:r>
              <a:rPr lang="zh-CN"/>
              <a:t>初始化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99FF56-2F85-4A5F-818F-B5E00DACEABC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054155" y="3809004"/>
            <a:ext cx="39751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0C3330-5A78-487C-A9E7-01B7AE3BBECD}"/>
              </a:ext>
            </a:extLst>
          </p:cNvPr>
          <p:cNvCxnSpPr>
            <a:stCxn id="9" idx="3"/>
          </p:cNvCxnSpPr>
          <p:nvPr/>
        </p:nvCxnSpPr>
        <p:spPr>
          <a:xfrm>
            <a:off x="5944550" y="3809004"/>
            <a:ext cx="3168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05C3878-4CA9-4346-A0D2-4F6D8A2AC1F2}"/>
              </a:ext>
            </a:extLst>
          </p:cNvPr>
          <p:cNvSpPr/>
          <p:nvPr/>
        </p:nvSpPr>
        <p:spPr>
          <a:xfrm>
            <a:off x="2561270" y="3304814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 set </a:t>
            </a:r>
            <a:r>
              <a:rPr lang="zh-CN" altLang="en-US"/>
              <a:t>注入 </a:t>
            </a:r>
            <a:r>
              <a:rPr lang="en-US" altLang="zh-CN"/>
              <a:t>b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3D7212-E4B4-4BE0-908A-EE7E710D4C58}"/>
              </a:ext>
            </a:extLst>
          </p:cNvPr>
          <p:cNvCxnSpPr>
            <a:endCxn id="8" idx="1"/>
          </p:cNvCxnSpPr>
          <p:nvPr/>
        </p:nvCxnSpPr>
        <p:spPr>
          <a:xfrm>
            <a:off x="2203765" y="3805829"/>
            <a:ext cx="357505" cy="5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FAFBD38-32F6-443C-977C-D36D908832DC}"/>
              </a:ext>
            </a:extLst>
          </p:cNvPr>
          <p:cNvSpPr txBox="1"/>
          <p:nvPr/>
        </p:nvSpPr>
        <p:spPr>
          <a:xfrm>
            <a:off x="710880" y="759438"/>
            <a:ext cx="334327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class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 {        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private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B </a:t>
            </a:r>
            <a:r>
              <a:rPr lang="en-US" altLang="zh-CN" dirty="0" err="1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;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@Autowired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public void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setB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(B b) {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this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.</a:t>
            </a:r>
            <a:r>
              <a:rPr lang="en-US" altLang="zh-CN" dirty="0" err="1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= b;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}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8A25F4-FBCA-4E84-B44E-449E6908558B}"/>
              </a:ext>
            </a:extLst>
          </p:cNvPr>
          <p:cNvSpPr txBox="1"/>
          <p:nvPr/>
        </p:nvSpPr>
        <p:spPr>
          <a:xfrm>
            <a:off x="4451665" y="751219"/>
            <a:ext cx="334327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class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B {        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private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 </a:t>
            </a:r>
            <a:r>
              <a:rPr lang="en-US" altLang="zh-CN" dirty="0" err="1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;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@Autowired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public void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setA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(A a) {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this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.</a:t>
            </a:r>
            <a:r>
              <a:rPr lang="en-US" altLang="zh-CN" dirty="0" err="1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= a;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}</a:t>
            </a: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7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8" grpId="0" animBg="1"/>
      <p:bldP spid="9" grpId="0" bldLvl="0" animBg="1"/>
      <p:bldP spid="10" grpId="0" bldLvl="0" animBg="1"/>
      <p:bldP spid="13" grpId="0" bldLvl="0" animBg="1"/>
      <p:bldP spid="13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</a:t>
            </a:r>
            <a:r>
              <a:rPr kumimoji="1" lang="en-US" altLang="zh-CN" sz="4000" dirty="0"/>
              <a:t>Spring bean </a:t>
            </a:r>
            <a:r>
              <a:rPr kumimoji="1" lang="zh-CN" altLang="en-US" sz="4000" dirty="0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EB923-78E2-47FA-88F2-B850AD33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循环依赖 </a:t>
            </a:r>
            <a:r>
              <a:rPr lang="en-US" altLang="zh-CN" dirty="0"/>
              <a:t>– </a:t>
            </a:r>
            <a:r>
              <a:rPr lang="zh-CN" altLang="en-US" dirty="0"/>
              <a:t>构造循环依赖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0CDACF-24C7-4030-80B6-0DFA57B18430}"/>
              </a:ext>
            </a:extLst>
          </p:cNvPr>
          <p:cNvSpPr/>
          <p:nvPr/>
        </p:nvSpPr>
        <p:spPr>
          <a:xfrm>
            <a:off x="4021971" y="2660904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zh-CN" altLang="en-US" dirty="0"/>
              <a:t>创建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41FF90-020A-40CE-B2FD-A6FF25969877}"/>
              </a:ext>
            </a:extLst>
          </p:cNvPr>
          <p:cNvSpPr/>
          <p:nvPr/>
        </p:nvSpPr>
        <p:spPr>
          <a:xfrm>
            <a:off x="7388106" y="2660904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altLang="en-US" dirty="0"/>
              <a:t>创建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3053787-2FE3-476E-94F0-BDDF7744F005}"/>
              </a:ext>
            </a:extLst>
          </p:cNvPr>
          <p:cNvCxnSpPr/>
          <p:nvPr/>
        </p:nvCxnSpPr>
        <p:spPr>
          <a:xfrm>
            <a:off x="5514856" y="2958719"/>
            <a:ext cx="1873250" cy="44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37640E7-6634-45E6-B7C5-0A9742F8B07A}"/>
              </a:ext>
            </a:extLst>
          </p:cNvPr>
          <p:cNvCxnSpPr/>
          <p:nvPr/>
        </p:nvCxnSpPr>
        <p:spPr>
          <a:xfrm flipH="1">
            <a:off x="5514856" y="3368929"/>
            <a:ext cx="1872000" cy="10160"/>
          </a:xfrm>
          <a:prstGeom prst="straightConnector1">
            <a:avLst/>
          </a:prstGeom>
          <a:ln w="28575" cmpd="sng">
            <a:solidFill>
              <a:srgbClr val="B6020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DFA45BC-B399-4178-A3C5-7B4C6DD8F2AA}"/>
              </a:ext>
            </a:extLst>
          </p:cNvPr>
          <p:cNvSpPr txBox="1"/>
          <p:nvPr/>
        </p:nvSpPr>
        <p:spPr>
          <a:xfrm>
            <a:off x="710880" y="1320340"/>
            <a:ext cx="2476772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class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 {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private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B </a:t>
            </a:r>
            <a:r>
              <a:rPr lang="zh-CN" altLang="en-US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;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public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A(B b) {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this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= b;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}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}</a:t>
            </a:r>
          </a:p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class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B {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private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 </a:t>
            </a:r>
            <a:r>
              <a:rPr lang="zh-CN" altLang="en-US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;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</a:t>
            </a:r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public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B(A a) {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    </a:t>
            </a:r>
            <a:r>
              <a:rPr lang="zh-CN" altLang="en-US" dirty="0">
                <a:solidFill>
                  <a:srgbClr val="0070C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this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= a;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  }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39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4347D-B0B4-430F-B369-ABAAAA10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循环依赖 </a:t>
            </a:r>
            <a:r>
              <a:rPr lang="en-US" altLang="zh-CN" dirty="0"/>
              <a:t>– </a:t>
            </a:r>
            <a:r>
              <a:rPr lang="zh-CN" altLang="en-US" dirty="0"/>
              <a:t>构造循环依赖解决思路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2133B-5C0B-4027-B007-B1460BA834B8}"/>
              </a:ext>
            </a:extLst>
          </p:cNvPr>
          <p:cNvSpPr/>
          <p:nvPr/>
        </p:nvSpPr>
        <p:spPr>
          <a:xfrm>
            <a:off x="710880" y="1394684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zh-CN" altLang="en-US" dirty="0"/>
              <a:t>创建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08A10-D091-447B-9531-2A4B628FD9A3}"/>
              </a:ext>
            </a:extLst>
          </p:cNvPr>
          <p:cNvSpPr/>
          <p:nvPr/>
        </p:nvSpPr>
        <p:spPr>
          <a:xfrm>
            <a:off x="4391340" y="1399129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zh-CN" dirty="0"/>
              <a:t>初始化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5FECEB-1872-41A7-884B-CE2279FC0FBD}"/>
              </a:ext>
            </a:extLst>
          </p:cNvPr>
          <p:cNvCxnSpPr/>
          <p:nvPr/>
        </p:nvCxnSpPr>
        <p:spPr>
          <a:xfrm>
            <a:off x="4054155" y="1902049"/>
            <a:ext cx="33718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41DE05A-8B24-447B-A999-9BB02784E7CE}"/>
              </a:ext>
            </a:extLst>
          </p:cNvPr>
          <p:cNvSpPr/>
          <p:nvPr/>
        </p:nvSpPr>
        <p:spPr>
          <a:xfrm>
            <a:off x="2561270" y="1399764"/>
            <a:ext cx="1492885" cy="10121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altLang="en-US" dirty="0"/>
              <a:t>代理对象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9195C0-74B6-4E1F-8F56-13DAA29DC701}"/>
              </a:ext>
            </a:extLst>
          </p:cNvPr>
          <p:cNvSpPr/>
          <p:nvPr/>
        </p:nvSpPr>
        <p:spPr>
          <a:xfrm>
            <a:off x="6267130" y="1399764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altLang="en-US" dirty="0"/>
              <a:t>创建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19A4E8-A5BD-402D-828A-61AFD7DC3D95}"/>
              </a:ext>
            </a:extLst>
          </p:cNvPr>
          <p:cNvSpPr/>
          <p:nvPr/>
        </p:nvSpPr>
        <p:spPr>
          <a:xfrm>
            <a:off x="8076880" y="1399764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dirty="0"/>
              <a:t>初始化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7BA96E-E89F-4467-AC39-81EF0C6B0186}"/>
              </a:ext>
            </a:extLst>
          </p:cNvPr>
          <p:cNvCxnSpPr>
            <a:stCxn id="7" idx="3"/>
          </p:cNvCxnSpPr>
          <p:nvPr/>
        </p:nvCxnSpPr>
        <p:spPr>
          <a:xfrm>
            <a:off x="7760015" y="1905859"/>
            <a:ext cx="3168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C48877-4832-4530-91AA-C04495682302}"/>
              </a:ext>
            </a:extLst>
          </p:cNvPr>
          <p:cNvCxnSpPr>
            <a:endCxn id="6" idx="1"/>
          </p:cNvCxnSpPr>
          <p:nvPr/>
        </p:nvCxnSpPr>
        <p:spPr>
          <a:xfrm>
            <a:off x="2203765" y="1900779"/>
            <a:ext cx="357505" cy="508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9">
            <a:extLst>
              <a:ext uri="{FF2B5EF4-FFF2-40B4-BE49-F238E27FC236}">
                <a16:creationId xmlns:a16="http://schemas.microsoft.com/office/drawing/2014/main" id="{CC4D71C2-45F7-4350-83B1-F87FC5E4B9AD}"/>
              </a:ext>
            </a:extLst>
          </p:cNvPr>
          <p:cNvCxnSpPr>
            <a:cxnSpLocks/>
            <a:stCxn id="6" idx="2"/>
            <a:endCxn id="14" idx="2"/>
          </p:cNvCxnSpPr>
          <p:nvPr/>
        </p:nvCxnSpPr>
        <p:spPr>
          <a:xfrm rot="16200000" flipH="1">
            <a:off x="6968806" y="-1249139"/>
            <a:ext cx="3175" cy="7325360"/>
          </a:xfrm>
          <a:prstGeom prst="bentConnector3">
            <a:avLst>
              <a:gd name="adj1" fmla="val 13832031"/>
            </a:avLst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1DAC511-868B-4CEE-A3C2-9DA42617BB72}"/>
              </a:ext>
            </a:extLst>
          </p:cNvPr>
          <p:cNvSpPr/>
          <p:nvPr/>
        </p:nvSpPr>
        <p:spPr>
          <a:xfrm>
            <a:off x="9886630" y="1402939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altLang="en-US" dirty="0"/>
              <a:t>真实对象</a:t>
            </a:r>
            <a:endParaRPr 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BA2B72-BB3D-4D3D-A1D3-66305AD2C220}"/>
              </a:ext>
            </a:extLst>
          </p:cNvPr>
          <p:cNvCxnSpPr/>
          <p:nvPr/>
        </p:nvCxnSpPr>
        <p:spPr>
          <a:xfrm>
            <a:off x="9569765" y="1909034"/>
            <a:ext cx="3168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BF12F56-3359-4CFA-90C1-9F2965D83F21}"/>
              </a:ext>
            </a:extLst>
          </p:cNvPr>
          <p:cNvSpPr/>
          <p:nvPr/>
        </p:nvSpPr>
        <p:spPr>
          <a:xfrm>
            <a:off x="710880" y="3931697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zh-CN" altLang="en-US" dirty="0"/>
              <a:t>创建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03D0D6-DEC7-4E11-9C14-957D3EE26149}"/>
              </a:ext>
            </a:extLst>
          </p:cNvPr>
          <p:cNvSpPr/>
          <p:nvPr/>
        </p:nvSpPr>
        <p:spPr>
          <a:xfrm>
            <a:off x="4391340" y="3936142"/>
            <a:ext cx="1492885" cy="101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zh-CN" dirty="0"/>
              <a:t>初始化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9791175-C355-4093-B209-78917570DC56}"/>
              </a:ext>
            </a:extLst>
          </p:cNvPr>
          <p:cNvCxnSpPr/>
          <p:nvPr/>
        </p:nvCxnSpPr>
        <p:spPr>
          <a:xfrm>
            <a:off x="4054155" y="4439062"/>
            <a:ext cx="33718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883C120-19DF-4670-BF0B-AEEB03828EBB}"/>
              </a:ext>
            </a:extLst>
          </p:cNvPr>
          <p:cNvSpPr/>
          <p:nvPr/>
        </p:nvSpPr>
        <p:spPr>
          <a:xfrm>
            <a:off x="2561270" y="3936777"/>
            <a:ext cx="1492885" cy="10121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ObjectFactory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840BA1-7FFD-44BB-81FD-448ADDE72479}"/>
              </a:ext>
            </a:extLst>
          </p:cNvPr>
          <p:cNvSpPr/>
          <p:nvPr/>
        </p:nvSpPr>
        <p:spPr>
          <a:xfrm>
            <a:off x="6267130" y="3936777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altLang="en-US" dirty="0"/>
              <a:t>创建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E5A0-FC6D-45E1-9C76-9CD045DC1859}"/>
              </a:ext>
            </a:extLst>
          </p:cNvPr>
          <p:cNvSpPr/>
          <p:nvPr/>
        </p:nvSpPr>
        <p:spPr>
          <a:xfrm>
            <a:off x="8076880" y="3936777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dirty="0"/>
              <a:t>初始化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66FA1B-94C2-43C6-925A-849A448DF01E}"/>
              </a:ext>
            </a:extLst>
          </p:cNvPr>
          <p:cNvCxnSpPr>
            <a:stCxn id="22" idx="3"/>
          </p:cNvCxnSpPr>
          <p:nvPr/>
        </p:nvCxnSpPr>
        <p:spPr>
          <a:xfrm>
            <a:off x="7760015" y="4442872"/>
            <a:ext cx="3168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91D7F0-436A-430B-B695-D758B425C0BD}"/>
              </a:ext>
            </a:extLst>
          </p:cNvPr>
          <p:cNvCxnSpPr>
            <a:endCxn id="21" idx="1"/>
          </p:cNvCxnSpPr>
          <p:nvPr/>
        </p:nvCxnSpPr>
        <p:spPr>
          <a:xfrm>
            <a:off x="2203765" y="4437792"/>
            <a:ext cx="357505" cy="508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19">
            <a:extLst>
              <a:ext uri="{FF2B5EF4-FFF2-40B4-BE49-F238E27FC236}">
                <a16:creationId xmlns:a16="http://schemas.microsoft.com/office/drawing/2014/main" id="{F601AC5D-F0AC-44B1-B495-CB4362DEE941}"/>
              </a:ext>
            </a:extLst>
          </p:cNvPr>
          <p:cNvCxnSpPr>
            <a:cxnSpLocks/>
            <a:stCxn id="21" idx="2"/>
            <a:endCxn id="27" idx="2"/>
          </p:cNvCxnSpPr>
          <p:nvPr/>
        </p:nvCxnSpPr>
        <p:spPr>
          <a:xfrm rot="16200000" flipH="1">
            <a:off x="6968806" y="1287874"/>
            <a:ext cx="3175" cy="7325360"/>
          </a:xfrm>
          <a:prstGeom prst="bentConnector3">
            <a:avLst>
              <a:gd name="adj1" fmla="val 13832031"/>
            </a:avLst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36FEBFE-1E5A-4164-B086-9AA4F1FADD64}"/>
              </a:ext>
            </a:extLst>
          </p:cNvPr>
          <p:cNvSpPr/>
          <p:nvPr/>
        </p:nvSpPr>
        <p:spPr>
          <a:xfrm>
            <a:off x="9886630" y="3939952"/>
            <a:ext cx="1492885" cy="1012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</a:t>
            </a:r>
            <a:r>
              <a:rPr lang="zh-CN" altLang="en-US" dirty="0"/>
              <a:t>真实对象</a:t>
            </a:r>
            <a:endParaRPr 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236BE9-7E20-48AA-BE18-375EC5850DE7}"/>
              </a:ext>
            </a:extLst>
          </p:cNvPr>
          <p:cNvCxnSpPr/>
          <p:nvPr/>
        </p:nvCxnSpPr>
        <p:spPr>
          <a:xfrm>
            <a:off x="9569765" y="4446047"/>
            <a:ext cx="3168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286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 bldLvl="0" animBg="1"/>
      <p:bldP spid="14" grpId="0" bldLvl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987784" cy="3567216"/>
          </a:xfrm>
        </p:spPr>
        <p:txBody>
          <a:bodyPr/>
          <a:lstStyle/>
          <a:p>
            <a:r>
              <a:rPr lang="zh-CN" altLang="en-US" dirty="0"/>
              <a:t>单例 </a:t>
            </a:r>
            <a:r>
              <a:rPr lang="en-US" altLang="zh-CN" dirty="0"/>
              <a:t>set </a:t>
            </a:r>
            <a:r>
              <a:rPr lang="zh-CN" altLang="en-US" dirty="0"/>
              <a:t>方法（包括成员变量）循环依赖，</a:t>
            </a:r>
            <a:r>
              <a:rPr lang="en-US" altLang="zh-CN" dirty="0"/>
              <a:t>Spring</a:t>
            </a:r>
            <a:r>
              <a:rPr lang="zh-CN" altLang="en-US" dirty="0"/>
              <a:t> 会利用三级缓存解决，无需额外配置</a:t>
            </a:r>
            <a:endParaRPr lang="en-US" altLang="zh-CN" dirty="0"/>
          </a:p>
          <a:p>
            <a:pPr lvl="1"/>
            <a:r>
              <a:rPr lang="zh-CN" altLang="en-US" dirty="0"/>
              <a:t>一级缓存存放成品对象</a:t>
            </a:r>
            <a:endParaRPr lang="en-US" altLang="zh-CN" dirty="0"/>
          </a:p>
          <a:p>
            <a:pPr lvl="1"/>
            <a:r>
              <a:rPr lang="zh-CN" altLang="en-US" dirty="0"/>
              <a:t>二级缓存存放发生了循环依赖时的产品对象（可能是原始 </a:t>
            </a:r>
            <a:r>
              <a:rPr lang="en-US" altLang="zh-CN" dirty="0"/>
              <a:t>bean</a:t>
            </a:r>
            <a:r>
              <a:rPr lang="zh-CN" altLang="en-US" dirty="0"/>
              <a:t>，也可能是代理 </a:t>
            </a:r>
            <a:r>
              <a:rPr lang="en-US" altLang="zh-CN" dirty="0"/>
              <a:t>bean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三级缓存存放工厂对象，发生循环依赖时，会调用工厂获取产品</a:t>
            </a:r>
            <a:endParaRPr lang="en-US" altLang="zh-CN" dirty="0"/>
          </a:p>
          <a:p>
            <a:pPr lvl="1"/>
            <a:r>
              <a:rPr lang="en-US" altLang="zh-CN" dirty="0"/>
              <a:t>Spring </a:t>
            </a:r>
            <a:r>
              <a:rPr lang="zh-CN" altLang="en-US" dirty="0"/>
              <a:t>期望在初始化时创建代理，但如果发生了循环依赖，会由工厂提前创建代理，后续初始化时就不必重复创建代理</a:t>
            </a:r>
            <a:endParaRPr lang="en-US" altLang="zh-CN" dirty="0"/>
          </a:p>
          <a:p>
            <a:pPr lvl="1"/>
            <a:r>
              <a:rPr lang="zh-CN" altLang="en-US" dirty="0"/>
              <a:t>二级缓存的意义在于，如果提前创建了代理对象，在最后的阶段需要从二级缓存中获取此代理对象，作为最终结果</a:t>
            </a:r>
            <a:endParaRPr lang="en-US" altLang="zh-CN" dirty="0"/>
          </a:p>
          <a:p>
            <a:r>
              <a:rPr lang="zh-CN" altLang="en-US"/>
              <a:t>单例构造</a:t>
            </a:r>
            <a:r>
              <a:rPr lang="zh-CN" altLang="en-US" dirty="0"/>
              <a:t>方法及多例循环依赖解决办法</a:t>
            </a:r>
            <a:endParaRPr lang="en-US" altLang="zh-CN" dirty="0"/>
          </a:p>
          <a:p>
            <a:pPr lvl="1"/>
            <a:r>
              <a:rPr lang="en-US" altLang="zh-CN" dirty="0"/>
              <a:t>@Lazy</a:t>
            </a:r>
          </a:p>
          <a:p>
            <a:pPr lvl="1"/>
            <a:r>
              <a:rPr lang="en-US" altLang="zh-CN" dirty="0"/>
              <a:t>@Scope</a:t>
            </a:r>
          </a:p>
          <a:p>
            <a:pPr lvl="1"/>
            <a:r>
              <a:rPr lang="en-US" altLang="zh-CN" dirty="0" err="1"/>
              <a:t>ObjectFactory</a:t>
            </a:r>
            <a:r>
              <a:rPr lang="en-US" altLang="zh-CN" dirty="0"/>
              <a:t> &amp; </a:t>
            </a:r>
            <a:r>
              <a:rPr lang="en-US" altLang="zh-CN" dirty="0" err="1"/>
              <a:t>ObjectProvider</a:t>
            </a:r>
            <a:endParaRPr lang="en-US" altLang="zh-CN" dirty="0"/>
          </a:p>
          <a:p>
            <a:pPr lvl="1"/>
            <a:r>
              <a:rPr lang="en-US" altLang="zh-CN" dirty="0"/>
              <a:t>Provider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79" y="3799328"/>
            <a:ext cx="11751355" cy="26863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2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4858362"/>
          </a:xfrm>
        </p:spPr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1</a:t>
            </a:r>
            <a:r>
              <a:rPr lang="zh-CN" altLang="en-US" dirty="0"/>
              <a:t>：处理名称，检查缓存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2</a:t>
            </a:r>
            <a:r>
              <a:rPr lang="zh-CN" altLang="en-US" dirty="0"/>
              <a:t>：检查父工厂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：检查 </a:t>
            </a:r>
            <a:r>
              <a:rPr lang="en-US" altLang="zh-CN" dirty="0" err="1"/>
              <a:t>DependsOn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：按 </a:t>
            </a:r>
            <a:r>
              <a:rPr lang="en-US" altLang="zh-CN" dirty="0"/>
              <a:t>Scope </a:t>
            </a:r>
            <a:r>
              <a:rPr lang="zh-CN" altLang="en-US" dirty="0"/>
              <a:t>创建 </a:t>
            </a:r>
            <a:r>
              <a:rPr lang="en-US" altLang="zh-CN" dirty="0"/>
              <a:t>bean</a:t>
            </a:r>
          </a:p>
          <a:p>
            <a:pPr lvl="1"/>
            <a:r>
              <a:rPr lang="zh-CN" altLang="en-US" dirty="0"/>
              <a:t>创建 </a:t>
            </a:r>
            <a:r>
              <a:rPr lang="en-US" altLang="zh-CN" dirty="0"/>
              <a:t>singleton</a:t>
            </a:r>
          </a:p>
          <a:p>
            <a:pPr lvl="1"/>
            <a:r>
              <a:rPr lang="zh-CN" altLang="en-US" dirty="0"/>
              <a:t>创建 </a:t>
            </a:r>
            <a:r>
              <a:rPr lang="en-US" altLang="zh-CN" dirty="0"/>
              <a:t>prototype</a:t>
            </a:r>
          </a:p>
          <a:p>
            <a:pPr lvl="1"/>
            <a:r>
              <a:rPr lang="zh-CN" altLang="en-US" dirty="0"/>
              <a:t>创建其它 </a:t>
            </a:r>
            <a:r>
              <a:rPr lang="en-US" altLang="zh-CN" dirty="0"/>
              <a:t>scope</a:t>
            </a:r>
          </a:p>
          <a:p>
            <a:r>
              <a:rPr lang="zh-CN" altLang="en-US" dirty="0"/>
              <a:t>阶段</a:t>
            </a:r>
            <a:r>
              <a:rPr lang="en-US" altLang="zh-CN" dirty="0"/>
              <a:t>5</a:t>
            </a:r>
            <a:r>
              <a:rPr lang="zh-CN" altLang="en-US" dirty="0"/>
              <a:t>：创建 </a:t>
            </a:r>
            <a:r>
              <a:rPr lang="en-US" altLang="zh-CN" dirty="0"/>
              <a:t>bean</a:t>
            </a:r>
          </a:p>
          <a:p>
            <a:pPr lvl="1"/>
            <a:r>
              <a:rPr lang="zh-CN" altLang="en-US" dirty="0"/>
              <a:t>创建 </a:t>
            </a:r>
            <a:r>
              <a:rPr lang="en-US" altLang="zh-CN" dirty="0"/>
              <a:t>bean </a:t>
            </a:r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依赖注入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登记可销毁 </a:t>
            </a:r>
            <a:r>
              <a:rPr lang="en-US" altLang="zh-CN" dirty="0"/>
              <a:t>bean</a:t>
            </a:r>
          </a:p>
          <a:p>
            <a:r>
              <a:rPr lang="zh-CN" altLang="en-US" dirty="0"/>
              <a:t>阶段</a:t>
            </a:r>
            <a:r>
              <a:rPr lang="en-US" altLang="zh-CN" dirty="0"/>
              <a:t>6</a:t>
            </a:r>
            <a:r>
              <a:rPr lang="zh-CN" altLang="en-US" dirty="0"/>
              <a:t>：类型转换</a:t>
            </a:r>
            <a:endParaRPr lang="en-US" altLang="zh-CN" dirty="0"/>
          </a:p>
          <a:p>
            <a:r>
              <a:rPr lang="zh-CN" altLang="en-US" dirty="0"/>
              <a:t>阶段</a:t>
            </a:r>
            <a:r>
              <a:rPr lang="en-US" altLang="zh-CN" dirty="0"/>
              <a:t>7</a:t>
            </a:r>
            <a:r>
              <a:rPr lang="zh-CN" altLang="en-US" dirty="0"/>
              <a:t>：销毁 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Spring bean </a:t>
            </a:r>
            <a:r>
              <a:rPr kumimoji="1" lang="zh-CN" altLang="en-US" sz="2400" dirty="0"/>
              <a:t>的生命周期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7C577-7C3F-4679-AF39-80A2B3AE1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doGetBean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@Nullable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requiredType,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@Nullable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typeCheckOnly)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43CA88-66FE-4AE7-9B13-33248759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1</a:t>
            </a:r>
            <a:r>
              <a:rPr lang="zh-CN" altLang="en-US" dirty="0"/>
              <a:t>：处理名称，检查缓存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87784" cy="1351591"/>
          </a:xfrm>
        </p:spPr>
        <p:txBody>
          <a:bodyPr/>
          <a:lstStyle/>
          <a:p>
            <a:r>
              <a:rPr lang="zh-CN" altLang="en-US" dirty="0"/>
              <a:t>掌握别名处理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 err="1"/>
              <a:t>FactoryBean</a:t>
            </a:r>
            <a:r>
              <a:rPr lang="en-US" altLang="zh-CN" dirty="0"/>
              <a:t> </a:t>
            </a:r>
            <a:r>
              <a:rPr lang="zh-CN" altLang="en-US" dirty="0"/>
              <a:t>的名字规范</a:t>
            </a:r>
            <a:endParaRPr lang="en-US" altLang="zh-CN" dirty="0"/>
          </a:p>
          <a:p>
            <a:r>
              <a:rPr lang="zh-CN" altLang="en-US" dirty="0"/>
              <a:t>掌握三级缓存的概念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710880" y="3937123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80" y="4364553"/>
            <a:ext cx="10987784" cy="21210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先把别名解析为实际名称，再进行后续处理</a:t>
            </a:r>
            <a:endParaRPr lang="en-US" altLang="zh-CN" dirty="0"/>
          </a:p>
          <a:p>
            <a:r>
              <a:rPr lang="zh-CN" altLang="en-US" dirty="0"/>
              <a:t>若要 </a:t>
            </a:r>
            <a:r>
              <a:rPr lang="en-US" altLang="zh-CN" dirty="0" err="1"/>
              <a:t>FactoryBean</a:t>
            </a:r>
            <a:r>
              <a:rPr lang="en-US" altLang="zh-CN" dirty="0"/>
              <a:t> </a:t>
            </a:r>
            <a:r>
              <a:rPr lang="zh-CN" altLang="en-US" dirty="0"/>
              <a:t>本身，需要使用 </a:t>
            </a:r>
            <a:r>
              <a:rPr lang="en-US" altLang="zh-CN" dirty="0"/>
              <a:t>&amp; </a:t>
            </a:r>
            <a:r>
              <a:rPr lang="zh-CN" altLang="en-US" dirty="0"/>
              <a:t>名称获取</a:t>
            </a:r>
            <a:endParaRPr lang="en-US" altLang="zh-CN" dirty="0"/>
          </a:p>
          <a:p>
            <a:r>
              <a:rPr lang="en-US" altLang="zh-CN" dirty="0" err="1"/>
              <a:t>singletonObjects</a:t>
            </a:r>
            <a:r>
              <a:rPr lang="en-US" altLang="zh-CN" dirty="0"/>
              <a:t> </a:t>
            </a:r>
            <a:r>
              <a:rPr lang="zh-CN" altLang="en-US" dirty="0"/>
              <a:t>是一级缓存，放单例成品对象</a:t>
            </a:r>
            <a:endParaRPr lang="en-US" altLang="zh-CN" dirty="0"/>
          </a:p>
          <a:p>
            <a:r>
              <a:rPr lang="en-US" altLang="zh-CN" dirty="0" err="1"/>
              <a:t>singletonFactories</a:t>
            </a:r>
            <a:r>
              <a:rPr lang="en-US" altLang="zh-CN" dirty="0"/>
              <a:t> </a:t>
            </a:r>
            <a:r>
              <a:rPr lang="zh-CN" altLang="en-US" dirty="0"/>
              <a:t>是三级缓存，放单例工厂</a:t>
            </a:r>
            <a:endParaRPr lang="en-US" altLang="zh-CN" dirty="0"/>
          </a:p>
          <a:p>
            <a:r>
              <a:rPr lang="en-US" altLang="zh-CN" dirty="0" err="1"/>
              <a:t>earlySingletonObjects</a:t>
            </a:r>
            <a:r>
              <a:rPr lang="en-US" altLang="zh-CN" dirty="0"/>
              <a:t> </a:t>
            </a:r>
            <a:r>
              <a:rPr lang="zh-CN" altLang="en-US" dirty="0"/>
              <a:t>是二级缓存，放单例工厂的产品，可称为提前单</a:t>
            </a:r>
            <a:r>
              <a:rPr lang="zh-CN" altLang="en-US"/>
              <a:t>例对象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55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2</a:t>
            </a:r>
            <a:r>
              <a:rPr lang="zh-CN" altLang="en-US" dirty="0"/>
              <a:t>：处理父子容器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87784" cy="1351591"/>
          </a:xfrm>
        </p:spPr>
        <p:txBody>
          <a:bodyPr/>
          <a:lstStyle/>
          <a:p>
            <a:r>
              <a:rPr lang="zh-CN" altLang="en-US" dirty="0"/>
              <a:t>了解有父容器时的查找规则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710880" y="4662987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80" y="5211867"/>
            <a:ext cx="10987784" cy="127377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父子容器的 </a:t>
            </a:r>
            <a:r>
              <a:rPr lang="en-US" altLang="zh-CN" dirty="0"/>
              <a:t>bean </a:t>
            </a:r>
            <a:r>
              <a:rPr lang="zh-CN" altLang="en-US" dirty="0"/>
              <a:t>名称可以重复</a:t>
            </a:r>
            <a:endParaRPr lang="en-US" altLang="zh-CN" dirty="0"/>
          </a:p>
          <a:p>
            <a:r>
              <a:rPr lang="zh-CN" altLang="en-US" dirty="0"/>
              <a:t>优先找子容器的 </a:t>
            </a:r>
            <a:r>
              <a:rPr lang="en-US" altLang="zh-CN" dirty="0"/>
              <a:t>bean</a:t>
            </a:r>
            <a:r>
              <a:rPr lang="zh-CN" altLang="en-US" dirty="0"/>
              <a:t>，找到了直接返回，找不到继续到父容器找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20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：处理 </a:t>
            </a:r>
            <a:r>
              <a:rPr lang="en-US" altLang="zh-CN" dirty="0" err="1"/>
              <a:t>dependsOn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55738"/>
            <a:ext cx="5384800" cy="42894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5810781" y="955929"/>
            <a:ext cx="6288175" cy="410956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DDDB66F-A713-4513-B72F-2B1B918F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38019"/>
              </p:ext>
            </p:extLst>
          </p:nvPr>
        </p:nvGraphicFramePr>
        <p:xfrm>
          <a:off x="157593" y="871087"/>
          <a:ext cx="11876814" cy="5373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07">
                  <a:extLst>
                    <a:ext uri="{9D8B030D-6E8A-4147-A177-3AD203B41FA5}">
                      <a16:colId xmlns:a16="http://schemas.microsoft.com/office/drawing/2014/main" val="3375063693"/>
                    </a:ext>
                  </a:extLst>
                </a:gridCol>
                <a:gridCol w="5938407">
                  <a:extLst>
                    <a:ext uri="{9D8B030D-6E8A-4147-A177-3AD203B41FA5}">
                      <a16:colId xmlns:a16="http://schemas.microsoft.com/office/drawing/2014/main" val="120180711"/>
                    </a:ext>
                  </a:extLst>
                </a:gridCol>
              </a:tblGrid>
              <a:tr h="49130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4699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了解有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dependsOn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时的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初始化顺序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dependsOn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用在非显式依赖的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的创建顺序控制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46566"/>
                  </a:ext>
                </a:extLst>
              </a:tr>
              <a:tr h="6753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了解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@Conditional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的解析时机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@Conditional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由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ConditionEvaluator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解析看是否满足装配条件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30932"/>
                  </a:ext>
                </a:extLst>
              </a:tr>
              <a:tr h="149816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了解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beanName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的解析时机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beanName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的解析分情况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组件扫描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-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AnnotationBeanNameGenerator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@Import -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FullyQualifiedAnnotationBeanNameGenerator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@Bean -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ConfigurationClassBeanDefinitionReader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08562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掌握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的解析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相当于工厂方法，所在类相当于工厂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88482"/>
                  </a:ext>
                </a:extLst>
              </a:tr>
              <a:tr h="6753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了解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@DependsOn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，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@Lazy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，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@Primary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的解析时机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这些注解由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AnnotationConfigUtils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补充为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BeanDefinition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12572"/>
                  </a:ext>
                </a:extLst>
              </a:tr>
              <a:tr h="87538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了解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@Scope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代理的解析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Scope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标注的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会为之生成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ScopedProxyFactoryBean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BeanDefinition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取代原有，原有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BeanDefinition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成为内嵌定义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876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D4913D3-C0D5-4EBE-BD17-9883F63FD64B}"/>
              </a:ext>
            </a:extLst>
          </p:cNvPr>
          <p:cNvSpPr/>
          <p:nvPr/>
        </p:nvSpPr>
        <p:spPr>
          <a:xfrm>
            <a:off x="6095995" y="1368189"/>
            <a:ext cx="5938407" cy="528326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4CB8AB-4E55-4670-805B-5C6DD4C91B71}"/>
              </a:ext>
            </a:extLst>
          </p:cNvPr>
          <p:cNvSpPr/>
          <p:nvPr/>
        </p:nvSpPr>
        <p:spPr>
          <a:xfrm>
            <a:off x="6095997" y="1950925"/>
            <a:ext cx="5938407" cy="62734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F3964-F02B-4632-AE15-B6DA15799A8B}"/>
              </a:ext>
            </a:extLst>
          </p:cNvPr>
          <p:cNvSpPr/>
          <p:nvPr/>
        </p:nvSpPr>
        <p:spPr>
          <a:xfrm>
            <a:off x="6095998" y="2622725"/>
            <a:ext cx="5938407" cy="146850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FA9DC6-2E98-47F8-B7C2-EF7537BAEA61}"/>
              </a:ext>
            </a:extLst>
          </p:cNvPr>
          <p:cNvSpPr/>
          <p:nvPr/>
        </p:nvSpPr>
        <p:spPr>
          <a:xfrm>
            <a:off x="6095997" y="4119514"/>
            <a:ext cx="5938407" cy="55618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082F9-2865-4530-89AE-0DB3127DE9BC}"/>
              </a:ext>
            </a:extLst>
          </p:cNvPr>
          <p:cNvSpPr/>
          <p:nvPr/>
        </p:nvSpPr>
        <p:spPr>
          <a:xfrm>
            <a:off x="6095996" y="4718802"/>
            <a:ext cx="5938407" cy="62734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B8857A-6E12-4023-B68F-764417A608EA}"/>
              </a:ext>
            </a:extLst>
          </p:cNvPr>
          <p:cNvSpPr/>
          <p:nvPr/>
        </p:nvSpPr>
        <p:spPr>
          <a:xfrm>
            <a:off x="6095996" y="5374008"/>
            <a:ext cx="5938407" cy="84292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：选择 </a:t>
            </a:r>
            <a:r>
              <a:rPr lang="en-US" altLang="zh-CN" dirty="0"/>
              <a:t>scope </a:t>
            </a:r>
            <a:r>
              <a:rPr lang="zh-CN" altLang="en-US" dirty="0"/>
              <a:t>策略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87784" cy="1351591"/>
          </a:xfrm>
        </p:spPr>
        <p:txBody>
          <a:bodyPr/>
          <a:lstStyle/>
          <a:p>
            <a:r>
              <a:rPr lang="zh-CN" altLang="en-US" dirty="0"/>
              <a:t>理解三种 </a:t>
            </a:r>
            <a:r>
              <a:rPr lang="en-US" altLang="zh-CN" dirty="0"/>
              <a:t>scope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710880" y="4455598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80" y="4883029"/>
            <a:ext cx="10987784" cy="160261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scope </a:t>
            </a:r>
            <a:r>
              <a:rPr lang="zh-CN" altLang="en-US" dirty="0"/>
              <a:t>理解为从 </a:t>
            </a:r>
            <a:r>
              <a:rPr lang="en-US" altLang="zh-CN" dirty="0"/>
              <a:t>xxx </a:t>
            </a:r>
            <a:r>
              <a:rPr lang="zh-CN" altLang="en-US" dirty="0"/>
              <a:t>范围内找这个 </a:t>
            </a:r>
            <a:r>
              <a:rPr lang="en-US" altLang="zh-CN" dirty="0"/>
              <a:t>bean </a:t>
            </a:r>
            <a:r>
              <a:rPr lang="zh-CN" altLang="en-US" dirty="0"/>
              <a:t>更加贴切</a:t>
            </a:r>
            <a:endParaRPr lang="en-US" altLang="zh-CN" dirty="0"/>
          </a:p>
          <a:p>
            <a:r>
              <a:rPr lang="en-US" altLang="zh-CN" dirty="0"/>
              <a:t>singleton scope </a:t>
            </a:r>
            <a:r>
              <a:rPr lang="zh-CN" altLang="en-US" dirty="0"/>
              <a:t>表示从单例池范围内获取 </a:t>
            </a:r>
            <a:r>
              <a:rPr lang="en-US" altLang="zh-CN" dirty="0"/>
              <a:t>bean</a:t>
            </a:r>
            <a:r>
              <a:rPr lang="zh-CN" altLang="en-US" dirty="0"/>
              <a:t>，如果没有，则创建并放入单例池</a:t>
            </a:r>
            <a:endParaRPr lang="en-US" altLang="zh-CN" dirty="0"/>
          </a:p>
          <a:p>
            <a:r>
              <a:rPr lang="en-US" altLang="zh-CN" dirty="0"/>
              <a:t>prototype scope </a:t>
            </a:r>
            <a:r>
              <a:rPr lang="zh-CN" altLang="en-US" dirty="0"/>
              <a:t>表示从不缓存 </a:t>
            </a:r>
            <a:r>
              <a:rPr lang="en-US" altLang="zh-CN" dirty="0"/>
              <a:t>bean</a:t>
            </a:r>
            <a:r>
              <a:rPr lang="zh-CN" altLang="en-US" dirty="0"/>
              <a:t>，每次都创建新的</a:t>
            </a:r>
            <a:endParaRPr lang="en-US" altLang="zh-CN" dirty="0"/>
          </a:p>
          <a:p>
            <a:r>
              <a:rPr lang="en-US" altLang="zh-CN" dirty="0"/>
              <a:t>request scope </a:t>
            </a:r>
            <a:r>
              <a:rPr lang="zh-CN" altLang="en-US" dirty="0"/>
              <a:t>表示从 </a:t>
            </a:r>
            <a:r>
              <a:rPr lang="en-US" altLang="zh-CN" dirty="0"/>
              <a:t>request </a:t>
            </a:r>
            <a:r>
              <a:rPr lang="zh-CN" altLang="en-US" dirty="0"/>
              <a:t>对象范围内获取 </a:t>
            </a:r>
            <a:r>
              <a:rPr lang="en-US" altLang="zh-CN" dirty="0"/>
              <a:t>bean</a:t>
            </a:r>
            <a:r>
              <a:rPr lang="zh-CN" altLang="en-US" dirty="0"/>
              <a:t>，如果没有，则创建并放入 </a:t>
            </a:r>
            <a:r>
              <a:rPr lang="en-US" altLang="zh-CN" dirty="0"/>
              <a:t>request …</a:t>
            </a:r>
          </a:p>
        </p:txBody>
      </p:sp>
    </p:spTree>
    <p:extLst>
      <p:ext uri="{BB962C8B-B14F-4D97-AF65-F5344CB8AC3E}">
        <p14:creationId xmlns:p14="http://schemas.microsoft.com/office/powerpoint/2010/main" val="8855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5</a:t>
            </a:r>
            <a:r>
              <a:rPr lang="zh-CN" altLang="en-US" dirty="0"/>
              <a:t>：创建 </a:t>
            </a:r>
            <a:r>
              <a:rPr lang="en-US" altLang="zh-CN" dirty="0"/>
              <a:t>bean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4C8D3-56A3-4522-A62B-7882A0A3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27" y="837847"/>
            <a:ext cx="7133545" cy="557003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09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5-1</a:t>
            </a:r>
            <a:r>
              <a:rPr lang="zh-CN" altLang="en-US" dirty="0"/>
              <a:t>：创建 </a:t>
            </a:r>
            <a:r>
              <a:rPr lang="en-US" altLang="zh-CN" dirty="0"/>
              <a:t>bean </a:t>
            </a:r>
            <a:r>
              <a:rPr lang="zh-CN" altLang="en-US" dirty="0"/>
              <a:t>实例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5810781" y="955929"/>
            <a:ext cx="6288175" cy="410956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DDDB66F-A713-4513-B72F-2B1B918F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49545"/>
              </p:ext>
            </p:extLst>
          </p:nvPr>
        </p:nvGraphicFramePr>
        <p:xfrm>
          <a:off x="157588" y="895615"/>
          <a:ext cx="11876814" cy="554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07">
                  <a:extLst>
                    <a:ext uri="{9D8B030D-6E8A-4147-A177-3AD203B41FA5}">
                      <a16:colId xmlns:a16="http://schemas.microsoft.com/office/drawing/2014/main" val="3375063693"/>
                    </a:ext>
                  </a:extLst>
                </a:gridCol>
                <a:gridCol w="5938407">
                  <a:extLst>
                    <a:ext uri="{9D8B030D-6E8A-4147-A177-3AD203B41FA5}">
                      <a16:colId xmlns:a16="http://schemas.microsoft.com/office/drawing/2014/main" val="120180711"/>
                    </a:ext>
                  </a:extLst>
                </a:gridCol>
              </a:tblGrid>
              <a:tr h="49130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4699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有自定义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TargetSource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的情况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由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AnnotationAwareAspectJAutoProxyCreator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创建代理返回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46566"/>
                  </a:ext>
                </a:extLst>
              </a:tr>
              <a:tr h="6753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Supplier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方式创建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实例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为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Spring 5.0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新增功能，方便编程方式创建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30932"/>
                  </a:ext>
                </a:extLst>
              </a:tr>
              <a:tr h="149816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FactoryMethod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方式 创建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实例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分成静态工厂与实例工厂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工厂方法若有参数，需要对工厂方法参数进行解析，利用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resolveDependency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如果有多个工厂方法候选者，还要进一步按权重筛选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08562"/>
                  </a:ext>
                </a:extLst>
              </a:tr>
              <a:tr h="55814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AutowiredAnnotationBeanPostProcessor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选择构造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优先选择带 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@Autowired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注解的构造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若有唯一的带参构造，也会入选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88482"/>
                  </a:ext>
                </a:extLst>
              </a:tr>
              <a:tr h="6753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mbd.getPreferredConstructors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选择构造</a:t>
                      </a: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选择所有公共构造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12572"/>
                  </a:ext>
                </a:extLst>
              </a:tr>
              <a:tr h="87538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采用默认构造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如果上面的后处理器和 </a:t>
                      </a:r>
                      <a:r>
                        <a:rPr lang="en-US" altLang="zh-CN" sz="1600" dirty="0" err="1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BeanDefiniation</a:t>
                      </a:r>
                      <a:r>
                        <a:rPr lang="en-US" altLang="zh-CN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 dirty="0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都没找到构造，采用默认构造，即使是私有的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endParaRPr lang="zh-CN" altLang="en-US" sz="1600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876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D4913D3-C0D5-4EBE-BD17-9883F63FD64B}"/>
              </a:ext>
            </a:extLst>
          </p:cNvPr>
          <p:cNvSpPr/>
          <p:nvPr/>
        </p:nvSpPr>
        <p:spPr>
          <a:xfrm>
            <a:off x="6095995" y="1409989"/>
            <a:ext cx="5938407" cy="48652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4CB8AB-4E55-4670-805B-5C6DD4C91B71}"/>
              </a:ext>
            </a:extLst>
          </p:cNvPr>
          <p:cNvSpPr/>
          <p:nvPr/>
        </p:nvSpPr>
        <p:spPr>
          <a:xfrm>
            <a:off x="6095997" y="1984496"/>
            <a:ext cx="5938407" cy="59377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F3964-F02B-4632-AE15-B6DA15799A8B}"/>
              </a:ext>
            </a:extLst>
          </p:cNvPr>
          <p:cNvSpPr/>
          <p:nvPr/>
        </p:nvSpPr>
        <p:spPr>
          <a:xfrm>
            <a:off x="6095994" y="2632684"/>
            <a:ext cx="5938407" cy="146850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FA9DC6-2E98-47F8-B7C2-EF7537BAEA61}"/>
              </a:ext>
            </a:extLst>
          </p:cNvPr>
          <p:cNvSpPr/>
          <p:nvPr/>
        </p:nvSpPr>
        <p:spPr>
          <a:xfrm>
            <a:off x="6095997" y="4119514"/>
            <a:ext cx="5938407" cy="55618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082F9-2865-4530-89AE-0DB3127DE9BC}"/>
              </a:ext>
            </a:extLst>
          </p:cNvPr>
          <p:cNvSpPr/>
          <p:nvPr/>
        </p:nvSpPr>
        <p:spPr>
          <a:xfrm>
            <a:off x="6095996" y="4718802"/>
            <a:ext cx="5938407" cy="62734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B8857A-6E12-4023-B68F-764417A608EA}"/>
              </a:ext>
            </a:extLst>
          </p:cNvPr>
          <p:cNvSpPr/>
          <p:nvPr/>
        </p:nvSpPr>
        <p:spPr>
          <a:xfrm>
            <a:off x="6095996" y="5374008"/>
            <a:ext cx="5938407" cy="84292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4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65289</TotalTime>
  <Words>1742</Words>
  <Application>Microsoft Office PowerPoint</Application>
  <PresentationFormat>宽屏</PresentationFormat>
  <Paragraphs>259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Alibaba PuHuiTi B</vt:lpstr>
      <vt:lpstr>Alibaba PuHuiTi M</vt:lpstr>
      <vt:lpstr>Alibaba PuHuiTi R</vt:lpstr>
      <vt:lpstr>Arial Unicode MS</vt:lpstr>
      <vt:lpstr>阿里巴巴普惠体</vt:lpstr>
      <vt:lpstr>阿里巴巴普惠体 R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 Spring bean 的生命周期</vt:lpstr>
      <vt:lpstr>面试题：Spring bean 的生命周期</vt:lpstr>
      <vt:lpstr>面试题： Spring bean 的生命周期</vt:lpstr>
      <vt:lpstr>阶段1：处理名称，检查缓存</vt:lpstr>
      <vt:lpstr>阶段2：处理父子容器</vt:lpstr>
      <vt:lpstr>阶段3：处理 dependsOn</vt:lpstr>
      <vt:lpstr>阶段4：选择 scope 策略</vt:lpstr>
      <vt:lpstr>阶段5：创建 bean</vt:lpstr>
      <vt:lpstr>阶段5-1：创建 bean 实例</vt:lpstr>
      <vt:lpstr>阶段5-2：依赖注入</vt:lpstr>
      <vt:lpstr>阶段5-3：初始化</vt:lpstr>
      <vt:lpstr>阶段5-4：注册可销毁bean</vt:lpstr>
      <vt:lpstr>阶段6：类型转换</vt:lpstr>
      <vt:lpstr>阶段7：销毁 bean</vt:lpstr>
      <vt:lpstr>面试题： Spring bean 的生命周期</vt:lpstr>
      <vt:lpstr>补充：创建代理</vt:lpstr>
      <vt:lpstr>循环依赖</vt:lpstr>
      <vt:lpstr>循环依赖 – 创建、注入、初始化的顺序</vt:lpstr>
      <vt:lpstr>循环依赖 – set 循环依赖及解决</vt:lpstr>
      <vt:lpstr>循环依赖 – 构造循环依赖</vt:lpstr>
      <vt:lpstr>循环依赖 – 构造循环依赖解决思路</vt:lpstr>
      <vt:lpstr>循环依赖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1487</cp:revision>
  <dcterms:created xsi:type="dcterms:W3CDTF">2020-03-31T02:23:27Z</dcterms:created>
  <dcterms:modified xsi:type="dcterms:W3CDTF">2021-09-03T06:37:05Z</dcterms:modified>
</cp:coreProperties>
</file>