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29"/>
  </p:notesMasterIdLst>
  <p:handoutMasterIdLst>
    <p:handoutMasterId r:id="rId30"/>
  </p:handoutMasterIdLst>
  <p:sldIdLst>
    <p:sldId id="462" r:id="rId8"/>
    <p:sldId id="973" r:id="rId9"/>
    <p:sldId id="974" r:id="rId10"/>
    <p:sldId id="993" r:id="rId11"/>
    <p:sldId id="975" r:id="rId12"/>
    <p:sldId id="976" r:id="rId13"/>
    <p:sldId id="977" r:id="rId14"/>
    <p:sldId id="978" r:id="rId15"/>
    <p:sldId id="979" r:id="rId16"/>
    <p:sldId id="980" r:id="rId17"/>
    <p:sldId id="992" r:id="rId18"/>
    <p:sldId id="981" r:id="rId19"/>
    <p:sldId id="982" r:id="rId20"/>
    <p:sldId id="983" r:id="rId21"/>
    <p:sldId id="984" r:id="rId22"/>
    <p:sldId id="985" r:id="rId23"/>
    <p:sldId id="986" r:id="rId24"/>
    <p:sldId id="994" r:id="rId25"/>
    <p:sldId id="991" r:id="rId26"/>
    <p:sldId id="990" r:id="rId27"/>
    <p:sldId id="26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919191"/>
    <a:srgbClr val="B60206"/>
    <a:srgbClr val="49504F"/>
    <a:srgbClr val="B70006"/>
    <a:srgbClr val="FFFFE4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44" autoAdjust="0"/>
  </p:normalViewPr>
  <p:slideViewPr>
    <p:cSldViewPr snapToGrid="0">
      <p:cViewPr varScale="1">
        <p:scale>
          <a:sx n="115" d="100"/>
          <a:sy n="115" d="100"/>
        </p:scale>
        <p:origin x="6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2021/09/02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2021/09/02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849562"/>
            <a:ext cx="10541000" cy="1158875"/>
          </a:xfrm>
        </p:spPr>
        <p:txBody>
          <a:bodyPr/>
          <a:lstStyle/>
          <a:p>
            <a:r>
              <a:rPr kumimoji="1" lang="zh-CN" altLang="en-US" sz="4000" dirty="0"/>
              <a:t>面试题：</a:t>
            </a:r>
            <a:r>
              <a:rPr kumimoji="1" lang="en-US" altLang="zh-CN" sz="4000" dirty="0" err="1"/>
              <a:t>ApplicationContext</a:t>
            </a:r>
            <a:r>
              <a:rPr kumimoji="1" lang="en-US" altLang="zh-CN" sz="4000" dirty="0"/>
              <a:t> refresh </a:t>
            </a:r>
            <a:r>
              <a:rPr kumimoji="1" lang="zh-CN" altLang="en-US" sz="4000" dirty="0"/>
              <a:t>的流程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en-US" altLang="zh-CN" dirty="0" err="1"/>
              <a:t>registerBeanPostProcessors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理解 </a:t>
            </a:r>
            <a:r>
              <a:rPr lang="en-US" altLang="zh-CN" dirty="0"/>
              <a:t>bean </a:t>
            </a:r>
            <a:r>
              <a:rPr lang="zh-CN" altLang="en-US" dirty="0"/>
              <a:t>后处理器的作用</a:t>
            </a:r>
            <a:endParaRPr lang="en-US" altLang="zh-CN" dirty="0"/>
          </a:p>
          <a:p>
            <a:r>
              <a:rPr lang="zh-CN" altLang="en-US" dirty="0"/>
              <a:t>掌握常见的 </a:t>
            </a:r>
            <a:r>
              <a:rPr lang="en-US" altLang="zh-CN" dirty="0"/>
              <a:t>bean </a:t>
            </a:r>
            <a:r>
              <a:rPr lang="zh-CN" altLang="en-US" dirty="0"/>
              <a:t>后处理器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578203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005633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bean </a:t>
            </a:r>
            <a:r>
              <a:rPr lang="zh-CN" altLang="en-US" dirty="0"/>
              <a:t>后处理器，充当 </a:t>
            </a:r>
            <a:r>
              <a:rPr lang="en-US" altLang="zh-CN" dirty="0"/>
              <a:t>bean </a:t>
            </a:r>
            <a:r>
              <a:rPr lang="zh-CN" altLang="en-US" dirty="0"/>
              <a:t>的扩展点，可以工作在 </a:t>
            </a:r>
            <a:r>
              <a:rPr lang="en-US" altLang="zh-CN" dirty="0"/>
              <a:t>bean </a:t>
            </a:r>
            <a:r>
              <a:rPr lang="zh-CN" altLang="en-US" dirty="0"/>
              <a:t>的实例化、依赖注入、初始化阶段</a:t>
            </a:r>
            <a:endParaRPr lang="en-US" altLang="zh-CN" dirty="0"/>
          </a:p>
          <a:p>
            <a:r>
              <a:rPr lang="en-US" altLang="zh-CN" dirty="0" err="1"/>
              <a:t>AutowiredAnnotationBeanPostProcessor</a:t>
            </a:r>
            <a:r>
              <a:rPr lang="en-US" altLang="zh-CN" dirty="0"/>
              <a:t> </a:t>
            </a:r>
            <a:r>
              <a:rPr lang="zh-CN" altLang="en-US" dirty="0"/>
              <a:t>功能有：解析 </a:t>
            </a:r>
            <a:r>
              <a:rPr lang="en-US" altLang="zh-CN" dirty="0"/>
              <a:t>@Autowired</a:t>
            </a:r>
            <a:r>
              <a:rPr lang="zh-CN" altLang="en-US" dirty="0"/>
              <a:t>，</a:t>
            </a:r>
            <a:r>
              <a:rPr lang="en-US" altLang="zh-CN" dirty="0"/>
              <a:t>@Value </a:t>
            </a:r>
            <a:r>
              <a:rPr lang="zh-CN" altLang="en-US" dirty="0"/>
              <a:t>注解</a:t>
            </a:r>
            <a:endParaRPr lang="en-US" altLang="zh-CN" dirty="0"/>
          </a:p>
          <a:p>
            <a:r>
              <a:rPr lang="en-US" altLang="zh-CN" dirty="0" err="1"/>
              <a:t>CommonAnnotationBeanPostProcessor</a:t>
            </a:r>
            <a:r>
              <a:rPr lang="en-US" altLang="zh-CN" dirty="0"/>
              <a:t> </a:t>
            </a:r>
            <a:r>
              <a:rPr lang="zh-CN" altLang="en-US" dirty="0"/>
              <a:t>功能有：解析 </a:t>
            </a:r>
            <a:r>
              <a:rPr lang="en-US" altLang="zh-CN" dirty="0"/>
              <a:t>@Resource</a:t>
            </a:r>
            <a:r>
              <a:rPr lang="zh-CN" altLang="en-US" dirty="0"/>
              <a:t>，</a:t>
            </a:r>
            <a:r>
              <a:rPr lang="en-US" altLang="zh-CN" dirty="0"/>
              <a:t>@PostConstruct</a:t>
            </a:r>
            <a:r>
              <a:rPr lang="zh-CN" altLang="en-US" dirty="0"/>
              <a:t>，</a:t>
            </a:r>
            <a:r>
              <a:rPr lang="en-US" altLang="zh-CN" dirty="0"/>
              <a:t>@PreDestroy</a:t>
            </a:r>
          </a:p>
          <a:p>
            <a:r>
              <a:rPr lang="en-US" altLang="zh-CN" dirty="0" err="1"/>
              <a:t>AnnotationAwareAspectJAutoProxyCreator</a:t>
            </a:r>
            <a:r>
              <a:rPr lang="en-US" altLang="zh-CN" dirty="0"/>
              <a:t> </a:t>
            </a:r>
            <a:r>
              <a:rPr lang="zh-CN" altLang="en-US" dirty="0"/>
              <a:t>功能有：为符合切点的目标 </a:t>
            </a:r>
            <a:r>
              <a:rPr lang="en-US" altLang="zh-CN" dirty="0"/>
              <a:t>bean </a:t>
            </a:r>
            <a:r>
              <a:rPr lang="zh-CN" altLang="en-US" dirty="0"/>
              <a:t>自动创建代理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21E14-1558-4785-A833-B9B7420D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3" y="1059669"/>
            <a:ext cx="7535159" cy="40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3C51-5F7C-4931-BD69-B4BB795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常见后处理器的执行时机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3F346-7397-4B46-ADDE-7BBA5E6A3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7E121-37DA-4A46-96A2-711F6A125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6D590C-5FFB-4314-99F2-DB2A46C3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90" y="992292"/>
            <a:ext cx="82427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initMessageSource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理解 </a:t>
            </a:r>
            <a:r>
              <a:rPr lang="en-US" altLang="zh-CN" dirty="0" err="1"/>
              <a:t>MessageSource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  <a:endParaRPr lang="en-US" altLang="zh-CN" dirty="0"/>
          </a:p>
          <a:p>
            <a:r>
              <a:rPr lang="en-US" altLang="zh-CN" dirty="0" err="1"/>
              <a:t>MessageSource</a:t>
            </a:r>
            <a:r>
              <a:rPr lang="en-US" altLang="zh-CN" dirty="0"/>
              <a:t> </a:t>
            </a:r>
            <a:r>
              <a:rPr lang="zh-CN" altLang="en-US" dirty="0"/>
              <a:t>从何而来</a:t>
            </a:r>
            <a:endParaRPr lang="en-US" altLang="zh-CN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5068396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495826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实现国际化</a:t>
            </a:r>
            <a:endParaRPr lang="en-US" altLang="zh-CN" dirty="0"/>
          </a:p>
          <a:p>
            <a:r>
              <a:rPr lang="zh-CN" altLang="en-US" dirty="0"/>
              <a:t>容器中一个名为 </a:t>
            </a:r>
            <a:r>
              <a:rPr lang="en-US" altLang="zh-CN" dirty="0" err="1"/>
              <a:t>messageSource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bean</a:t>
            </a:r>
            <a:r>
              <a:rPr lang="zh-CN" altLang="en-US" dirty="0"/>
              <a:t>，如果没有，则提供空的 </a:t>
            </a:r>
            <a:r>
              <a:rPr lang="en-US" altLang="zh-CN" dirty="0" err="1"/>
              <a:t>MessageSource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C28B3E-6E46-4C05-9073-9ECC7839B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43" y="1272834"/>
            <a:ext cx="8110194" cy="42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initApplicationEventMulticaster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理解事件广播器的作用</a:t>
            </a:r>
            <a:endParaRPr lang="en-US" altLang="zh-CN" dirty="0"/>
          </a:p>
          <a:p>
            <a:r>
              <a:rPr lang="zh-CN" altLang="en-US" dirty="0"/>
              <a:t>事件广播器从何而来</a:t>
            </a:r>
            <a:endParaRPr lang="en-US" altLang="zh-CN" dirty="0"/>
          </a:p>
          <a:p>
            <a:r>
              <a:rPr lang="zh-CN" altLang="en-US" dirty="0"/>
              <a:t>如何发布事件</a:t>
            </a:r>
            <a:endParaRPr lang="en-US" altLang="zh-CN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5068396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495826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用来发布事件给监听器</a:t>
            </a:r>
            <a:endParaRPr lang="en-US" altLang="zh-CN" dirty="0"/>
          </a:p>
          <a:p>
            <a:r>
              <a:rPr lang="zh-CN" altLang="en-US" dirty="0"/>
              <a:t>可以从容器中找名为 </a:t>
            </a:r>
            <a:r>
              <a:rPr lang="en-US" altLang="zh-CN" dirty="0" err="1"/>
              <a:t>applicationEventMulticaster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bean </a:t>
            </a:r>
            <a:r>
              <a:rPr lang="zh-CN" altLang="en-US" dirty="0"/>
              <a:t>作为事件广播器，若没有，也会新建默认的事件广播器</a:t>
            </a:r>
            <a:endParaRPr lang="en-US" altLang="zh-CN" dirty="0"/>
          </a:p>
          <a:p>
            <a:r>
              <a:rPr lang="zh-CN" altLang="en-US" dirty="0"/>
              <a:t>可以调用 </a:t>
            </a:r>
            <a:r>
              <a:rPr lang="en-US" altLang="zh-CN" dirty="0" err="1"/>
              <a:t>ApplicationContext.publishEvent</a:t>
            </a:r>
            <a:r>
              <a:rPr lang="en-US" altLang="zh-CN" dirty="0"/>
              <a:t>(</a:t>
            </a:r>
            <a:r>
              <a:rPr lang="zh-CN" altLang="en-US" dirty="0"/>
              <a:t>事件对象</a:t>
            </a:r>
            <a:r>
              <a:rPr lang="en-US" altLang="zh-CN" dirty="0"/>
              <a:t>) </a:t>
            </a:r>
            <a:r>
              <a:rPr lang="zh-CN" altLang="en-US" dirty="0"/>
              <a:t>来发布事件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7647C0-3C11-43C6-BCCA-39901E04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86" y="1198676"/>
            <a:ext cx="8611043" cy="45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en-US" altLang="zh-CN" dirty="0" err="1"/>
              <a:t>onRefresh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这一步是空实现，留给子类扩展</a:t>
            </a:r>
            <a:endParaRPr lang="en-US" altLang="zh-CN" dirty="0"/>
          </a:p>
          <a:p>
            <a:r>
              <a:rPr lang="zh-CN" altLang="en-US" dirty="0"/>
              <a:t>掌握对应的设计模式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936364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514085"/>
            <a:ext cx="10987784" cy="8123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SpringBoot</a:t>
            </a:r>
            <a:r>
              <a:rPr lang="en-US" altLang="zh-CN" dirty="0"/>
              <a:t> </a:t>
            </a:r>
            <a:r>
              <a:rPr lang="zh-CN" altLang="en-US" dirty="0"/>
              <a:t>中的子类可以在这里准备 </a:t>
            </a:r>
            <a:r>
              <a:rPr lang="en-US" altLang="zh-CN" dirty="0" err="1"/>
              <a:t>WebServer</a:t>
            </a:r>
            <a:r>
              <a:rPr lang="zh-CN" altLang="en-US" dirty="0"/>
              <a:t>，即内嵌 </a:t>
            </a:r>
            <a:r>
              <a:rPr lang="en-US" altLang="zh-CN" dirty="0"/>
              <a:t>web 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体现的是模板方法设计模式</a:t>
            </a:r>
          </a:p>
        </p:txBody>
      </p:sp>
    </p:spTree>
    <p:extLst>
      <p:ext uri="{BB962C8B-B14F-4D97-AF65-F5344CB8AC3E}">
        <p14:creationId xmlns:p14="http://schemas.microsoft.com/office/powerpoint/2010/main" val="223760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en-US" altLang="zh-CN" dirty="0" err="1"/>
              <a:t>registerListeners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理解事件监听器作用</a:t>
            </a:r>
            <a:endParaRPr lang="en-US" altLang="zh-CN" dirty="0"/>
          </a:p>
          <a:p>
            <a:r>
              <a:rPr lang="zh-CN" altLang="en-US" dirty="0"/>
              <a:t>监听器从何而来</a:t>
            </a:r>
            <a:endParaRPr lang="en-US" altLang="zh-CN" dirty="0"/>
          </a:p>
          <a:p>
            <a:r>
              <a:rPr lang="zh-CN" altLang="en-US" dirty="0"/>
              <a:t>如何接收事件</a:t>
            </a:r>
            <a:endParaRPr lang="en-US" altLang="zh-CN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5068396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495826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用来接收事件</a:t>
            </a:r>
            <a:endParaRPr lang="en-US" altLang="zh-CN" dirty="0"/>
          </a:p>
          <a:p>
            <a:r>
              <a:rPr lang="zh-CN" altLang="en-US" dirty="0"/>
              <a:t>一部分监听器是事先编程添加的、另一部分监听器来自容器中的 </a:t>
            </a:r>
            <a:r>
              <a:rPr lang="en-US" altLang="zh-CN" dirty="0"/>
              <a:t>bean</a:t>
            </a:r>
            <a:r>
              <a:rPr lang="zh-CN" altLang="en-US" dirty="0"/>
              <a:t>、还有一部分来自于 </a:t>
            </a:r>
            <a:r>
              <a:rPr lang="en-US" altLang="zh-CN" dirty="0"/>
              <a:t>@EventListener </a:t>
            </a:r>
            <a:r>
              <a:rPr lang="zh-CN" altLang="en-US" dirty="0"/>
              <a:t>的解析</a:t>
            </a:r>
            <a:endParaRPr lang="en-US" altLang="zh-CN" dirty="0"/>
          </a:p>
          <a:p>
            <a:r>
              <a:rPr lang="zh-CN" altLang="en-US" dirty="0"/>
              <a:t>实现 </a:t>
            </a:r>
            <a:r>
              <a:rPr lang="en-US" altLang="zh-CN" dirty="0" err="1"/>
              <a:t>ApplicationListener</a:t>
            </a:r>
            <a:r>
              <a:rPr lang="en-US" altLang="zh-CN" dirty="0"/>
              <a:t> </a:t>
            </a:r>
            <a:r>
              <a:rPr lang="zh-CN" altLang="en-US" dirty="0"/>
              <a:t>接口，重写其中 </a:t>
            </a:r>
            <a:r>
              <a:rPr lang="en-US" altLang="zh-CN" dirty="0" err="1"/>
              <a:t>onApplicationEvent</a:t>
            </a:r>
            <a:r>
              <a:rPr lang="en-US" altLang="zh-CN" dirty="0"/>
              <a:t>(E e) </a:t>
            </a:r>
            <a:r>
              <a:rPr lang="zh-CN" altLang="en-US" dirty="0"/>
              <a:t>方法即可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6C8BBDC-554D-4144-98B2-2981A0F1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72" y="1198676"/>
            <a:ext cx="8591992" cy="45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en-US" altLang="zh-CN" dirty="0" err="1"/>
              <a:t>finishBeanFactoryInitialization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了解 </a:t>
            </a:r>
            <a:r>
              <a:rPr lang="en-US" altLang="zh-CN" dirty="0" err="1"/>
              <a:t>conversionService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了解内嵌值解析器</a:t>
            </a:r>
            <a:endParaRPr lang="en-US" altLang="zh-CN" dirty="0"/>
          </a:p>
          <a:p>
            <a:r>
              <a:rPr lang="zh-CN" altLang="en-US" dirty="0"/>
              <a:t>单例池 </a:t>
            </a:r>
            <a:r>
              <a:rPr lang="en-US" altLang="zh-CN" dirty="0"/>
              <a:t>- </a:t>
            </a:r>
            <a:r>
              <a:rPr lang="en-US" altLang="zh-CN" dirty="0" err="1"/>
              <a:t>singletonObjects</a:t>
            </a:r>
            <a:endParaRPr lang="en-US" altLang="zh-CN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5068396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495826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conversionService</a:t>
            </a:r>
            <a:r>
              <a:rPr lang="en-US" altLang="zh-CN" dirty="0"/>
              <a:t> </a:t>
            </a:r>
            <a:r>
              <a:rPr lang="zh-CN" altLang="en-US" dirty="0"/>
              <a:t>也是一套转换机制，作为对 </a:t>
            </a:r>
            <a:r>
              <a:rPr lang="en-US" altLang="zh-CN" dirty="0" err="1"/>
              <a:t>PropertyEditor</a:t>
            </a:r>
            <a:r>
              <a:rPr lang="en-US" altLang="zh-CN" dirty="0"/>
              <a:t> </a:t>
            </a:r>
            <a:r>
              <a:rPr lang="zh-CN" altLang="en-US" dirty="0"/>
              <a:t>的补充</a:t>
            </a:r>
            <a:endParaRPr lang="en-US" altLang="zh-CN" dirty="0"/>
          </a:p>
          <a:p>
            <a:r>
              <a:rPr lang="zh-CN" altLang="en-US" dirty="0"/>
              <a:t>内嵌值解析器用来解析 </a:t>
            </a:r>
            <a:r>
              <a:rPr lang="en-US" altLang="zh-CN" dirty="0"/>
              <a:t>@Value </a:t>
            </a:r>
            <a:r>
              <a:rPr lang="zh-CN" altLang="en-US" dirty="0"/>
              <a:t>中的 </a:t>
            </a:r>
            <a:r>
              <a:rPr lang="en-US" altLang="zh-CN" dirty="0"/>
              <a:t>${ }</a:t>
            </a:r>
            <a:r>
              <a:rPr lang="zh-CN" altLang="en-US" dirty="0"/>
              <a:t>，借用的是 </a:t>
            </a:r>
            <a:r>
              <a:rPr lang="en-US" altLang="zh-CN" dirty="0"/>
              <a:t>Environment </a:t>
            </a:r>
            <a:r>
              <a:rPr lang="zh-CN" altLang="en-US" dirty="0"/>
              <a:t>的功能</a:t>
            </a:r>
            <a:endParaRPr lang="en-US" altLang="zh-CN" dirty="0"/>
          </a:p>
          <a:p>
            <a:r>
              <a:rPr lang="zh-CN" altLang="en-US" dirty="0"/>
              <a:t>单例池用来缓存所有单例对象，对象的创建都分三个阶段，每一阶段都有不同的 </a:t>
            </a:r>
            <a:r>
              <a:rPr lang="en-US" altLang="zh-CN" dirty="0"/>
              <a:t>bean </a:t>
            </a:r>
            <a:r>
              <a:rPr lang="zh-CN" altLang="en-US" dirty="0"/>
              <a:t>后处理器参与进来，扩展功能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DB2948-3C43-4A9A-8F14-D763000E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14" y="1025481"/>
            <a:ext cx="8389857" cy="45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 </a:t>
            </a:r>
            <a:r>
              <a:rPr lang="en-US" altLang="zh-CN" dirty="0" err="1"/>
              <a:t>finishRefresh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了解 </a:t>
            </a:r>
            <a:r>
              <a:rPr lang="en-US" altLang="zh-CN" dirty="0" err="1"/>
              <a:t>lifecycleProcessor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它从何而来</a:t>
            </a:r>
            <a:endParaRPr lang="en-US" altLang="zh-CN" dirty="0"/>
          </a:p>
          <a:p>
            <a:r>
              <a:rPr lang="zh-CN" altLang="en-US" dirty="0"/>
              <a:t>如何控制 </a:t>
            </a:r>
            <a:r>
              <a:rPr lang="en-US" altLang="zh-CN" dirty="0"/>
              <a:t>lifecycle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发布 </a:t>
            </a:r>
            <a:r>
              <a:rPr lang="en-US" altLang="zh-CN" dirty="0" err="1"/>
              <a:t>ContextRefreshed</a:t>
            </a:r>
            <a:r>
              <a:rPr lang="en-US" altLang="zh-CN" dirty="0"/>
              <a:t> </a:t>
            </a:r>
            <a:r>
              <a:rPr lang="zh-CN" altLang="en-US" dirty="0"/>
              <a:t>事件</a:t>
            </a:r>
            <a:endParaRPr lang="en-US" altLang="zh-CN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784437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108750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用来控制容器内需要生命周期管理的 </a:t>
            </a:r>
            <a:r>
              <a:rPr lang="en-US" altLang="zh-CN" dirty="0"/>
              <a:t>bean</a:t>
            </a:r>
          </a:p>
          <a:p>
            <a:r>
              <a:rPr lang="zh-CN" altLang="en-US" dirty="0"/>
              <a:t>如果容器中有名称为 </a:t>
            </a:r>
            <a:r>
              <a:rPr lang="en-US" altLang="zh-CN" dirty="0" err="1"/>
              <a:t>lifecycleProcessor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bean</a:t>
            </a:r>
            <a:r>
              <a:rPr lang="zh-CN" altLang="en-US" dirty="0"/>
              <a:t> 就用它，否则创建默认的生命周期管理器</a:t>
            </a:r>
            <a:endParaRPr lang="en-US" altLang="zh-CN" dirty="0"/>
          </a:p>
          <a:p>
            <a:r>
              <a:rPr lang="zh-CN" altLang="en-US" dirty="0"/>
              <a:t>调用 </a:t>
            </a:r>
            <a:r>
              <a:rPr lang="en-US" altLang="zh-CN" dirty="0"/>
              <a:t>context </a:t>
            </a:r>
            <a:r>
              <a:rPr lang="zh-CN" altLang="en-US" dirty="0"/>
              <a:t>的 </a:t>
            </a:r>
            <a:r>
              <a:rPr lang="en-US" altLang="zh-CN" dirty="0"/>
              <a:t>start</a:t>
            </a:r>
            <a:r>
              <a:rPr lang="zh-CN" altLang="en-US" dirty="0"/>
              <a:t>，即可触发所有实现 </a:t>
            </a:r>
            <a:r>
              <a:rPr lang="en-US" altLang="zh-CN" dirty="0" err="1"/>
              <a:t>LifeCycle</a:t>
            </a:r>
            <a:r>
              <a:rPr lang="en-US" altLang="zh-CN" dirty="0"/>
              <a:t> </a:t>
            </a:r>
            <a:r>
              <a:rPr lang="zh-CN" altLang="en-US" dirty="0"/>
              <a:t>接口 </a:t>
            </a:r>
            <a:r>
              <a:rPr lang="en-US" altLang="zh-CN" dirty="0"/>
              <a:t>bean </a:t>
            </a:r>
            <a:r>
              <a:rPr lang="zh-CN" altLang="en-US" dirty="0"/>
              <a:t>的 </a:t>
            </a:r>
            <a:r>
              <a:rPr lang="en-US" altLang="zh-CN" dirty="0"/>
              <a:t>start</a:t>
            </a:r>
          </a:p>
          <a:p>
            <a:r>
              <a:rPr lang="zh-CN" altLang="en-US" dirty="0"/>
              <a:t>调用 </a:t>
            </a:r>
            <a:r>
              <a:rPr lang="en-US" altLang="zh-CN" dirty="0"/>
              <a:t>context </a:t>
            </a:r>
            <a:r>
              <a:rPr lang="zh-CN" altLang="en-US" dirty="0"/>
              <a:t>的 </a:t>
            </a:r>
            <a:r>
              <a:rPr lang="en-US" altLang="zh-CN" dirty="0"/>
              <a:t>stop</a:t>
            </a:r>
            <a:r>
              <a:rPr lang="zh-CN" altLang="en-US" dirty="0"/>
              <a:t>，即可触发所有实现 </a:t>
            </a:r>
            <a:r>
              <a:rPr lang="en-US" altLang="zh-CN" dirty="0" err="1"/>
              <a:t>LifeCycle</a:t>
            </a:r>
            <a:r>
              <a:rPr lang="en-US" altLang="zh-CN" dirty="0"/>
              <a:t> </a:t>
            </a:r>
            <a:r>
              <a:rPr lang="zh-CN" altLang="en-US" dirty="0"/>
              <a:t>接口 </a:t>
            </a:r>
            <a:r>
              <a:rPr lang="en-US" altLang="zh-CN" dirty="0"/>
              <a:t>bean </a:t>
            </a:r>
            <a:r>
              <a:rPr lang="zh-CN" altLang="en-US" dirty="0"/>
              <a:t>的 </a:t>
            </a:r>
            <a:r>
              <a:rPr lang="en-US" altLang="zh-CN" dirty="0"/>
              <a:t>stop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9C09C1-0945-4362-96F1-2F5FFCC5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5" y="894689"/>
            <a:ext cx="8213202" cy="4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DCB81E-5D6E-4470-881C-1428DBDC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 12 </a:t>
            </a:r>
            <a:r>
              <a:rPr lang="zh-CN" altLang="en-US" dirty="0"/>
              <a:t>个步骤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97419D-4D38-47A6-B880-184402F65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934933"/>
            <a:ext cx="10719120" cy="523962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FF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prepareRefresh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做好准备工作</a:t>
            </a:r>
            <a:endParaRPr lang="en-US" altLang="zh-CN" sz="1600" dirty="0">
              <a:solidFill>
                <a:srgbClr val="2E3338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obtainFreshBeanFactory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创建或获取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BeanFactory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prepareBeanFactory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准备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BeanFactory</a:t>
            </a:r>
            <a:endParaRPr lang="en-US" altLang="zh-CN" sz="1600" dirty="0">
              <a:solidFill>
                <a:srgbClr val="2E3338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postProcessBeanFactory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dirty="0">
                <a:solidFill>
                  <a:srgbClr val="2E333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子类扩展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BeanFactory</a:t>
            </a:r>
            <a:endParaRPr lang="zh-CN" altLang="en-US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invokeBeanFactoryPostProcessors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后处理器扩展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BeanFactory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registerBeanPostProcessors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准备 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后处理器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initMessageSource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ApplicationContext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提供国际化功能</a:t>
            </a: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initApplicationEventMulticaster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ApplicationContext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提供事件发布器</a:t>
            </a:r>
            <a:endParaRPr lang="en-US" altLang="zh-CN" sz="1600" dirty="0">
              <a:solidFill>
                <a:srgbClr val="2E3338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onRefresh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留给子类扩展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registerListeners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 </a:t>
            </a:r>
            <a:r>
              <a:rPr lang="en-US" altLang="zh-CN" sz="1600" b="0" i="0" dirty="0" err="1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ApplicationContext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准备监听器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00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finishBeanFactoryInitialization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初始化单例 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，执行 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Bean </a:t>
            </a:r>
            <a:r>
              <a:rPr lang="zh-CN" altLang="en-US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后处理器扩展</a:t>
            </a: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finishRefresh</a:t>
            </a:r>
            <a:r>
              <a:rPr lang="en-US" altLang="zh-CN" sz="1600" b="0" i="0" dirty="0">
                <a:solidFill>
                  <a:srgbClr val="2E3338"/>
                </a:solidFill>
                <a:effectLst/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– </a:t>
            </a:r>
            <a:r>
              <a:rPr lang="zh-CN" altLang="en-US" sz="1600" dirty="0">
                <a:solidFill>
                  <a:srgbClr val="2E333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准备生命周期管理器，发布 </a:t>
            </a:r>
            <a:r>
              <a:rPr lang="en-US" altLang="zh-CN" sz="1600" dirty="0" err="1">
                <a:solidFill>
                  <a:srgbClr val="2E333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ContextRefreshed</a:t>
            </a:r>
            <a:r>
              <a:rPr lang="en-US" altLang="zh-CN" sz="1600" dirty="0">
                <a:solidFill>
                  <a:srgbClr val="2E333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</a:t>
            </a:r>
            <a:r>
              <a:rPr lang="zh-CN" altLang="en-US" sz="1600" dirty="0">
                <a:solidFill>
                  <a:srgbClr val="2E3338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事件</a:t>
            </a: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02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6200A5D-48AA-4CBE-94C0-F6A0AEC12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162" y="1659119"/>
            <a:ext cx="7833674" cy="4314962"/>
          </a:xfrm>
        </p:spPr>
        <p:txBody>
          <a:bodyPr/>
          <a:lstStyle/>
          <a:p>
            <a:pPr marL="952485" lvl="1" indent="-342900">
              <a:buFont typeface="+mj-lt"/>
              <a:buAutoNum type="arabicPeriod"/>
            </a:pP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你知道 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@Value("${key}")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注入的值是从哪儿来的吗，谁去解析 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${ }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？</a:t>
            </a:r>
          </a:p>
          <a:p>
            <a:pPr marL="952485" lvl="1" indent="-342900">
              <a:buFont typeface="+mj-lt"/>
              <a:buAutoNum type="arabicPeriod"/>
            </a:pP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是 </a:t>
            </a: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ApplicationContext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完成了 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bean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的创建和依赖组装吗？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ApplicationContext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与 </a:t>
            </a: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BeanFactory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之间的关系是什么？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SpEL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谁来解析</a:t>
            </a:r>
          </a:p>
          <a:p>
            <a:pPr marL="952485" lvl="1" indent="-342900">
              <a:buFont typeface="+mj-lt"/>
              <a:buAutoNum type="arabicPeriod"/>
            </a:pP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类型谁来转换</a:t>
            </a:r>
            <a:endParaRPr lang="en-US" altLang="zh-CN" sz="1600" b="0"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952485" lvl="1" indent="-342900">
              <a:buFont typeface="+mj-lt"/>
              <a:buAutoNum type="arabicPeriod"/>
            </a:pP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国际化属于谁的功能</a:t>
            </a:r>
          </a:p>
          <a:p>
            <a:pPr marL="952485" lvl="1" indent="-342900">
              <a:buFont typeface="+mj-lt"/>
              <a:buAutoNum type="arabicPeriod"/>
            </a:pP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为什么实现了 </a:t>
            </a: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XxxAware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接口，就能自动装配 </a:t>
            </a: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Xxx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类型</a:t>
            </a:r>
            <a:endParaRPr lang="en-US" altLang="zh-CN" sz="1600" b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952485" lvl="1" indent="-342900">
              <a:buFont typeface="+mj-lt"/>
              <a:buAutoNum type="arabicPeriod"/>
            </a:pPr>
            <a:r>
              <a:rPr lang="en-US" altLang="zh-CN" sz="1600" b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@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Autowired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，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@Resource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它们由谁来解析，原始的 </a:t>
            </a: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BeanFactory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提供了这些解析功能吗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Spring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中的事件驱动开发是怎么回事，谁来发事件，谁来收事件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US" altLang="zh-CN" sz="1600" b="0"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LifeCycle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生命周期和 </a:t>
            </a:r>
            <a:r>
              <a:rPr lang="en-US" altLang="zh-CN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Spring </a:t>
            </a:r>
            <a:r>
              <a:rPr lang="zh-CN" altLang="en-US" sz="1600" b="0" dirty="0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的生命周期是一回事吗？</a:t>
            </a:r>
            <a:endParaRPr lang="en-US" altLang="zh-CN" sz="1600" b="0"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A04C00-86D7-4662-86FF-114CA637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34028"/>
            <a:ext cx="9196691" cy="649891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：加深对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以及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的认识</a:t>
            </a:r>
          </a:p>
        </p:txBody>
      </p:sp>
    </p:spTree>
    <p:extLst>
      <p:ext uri="{BB962C8B-B14F-4D97-AF65-F5344CB8AC3E}">
        <p14:creationId xmlns:p14="http://schemas.microsoft.com/office/powerpoint/2010/main" val="274002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FE9F50E-2D71-461D-BEBC-8512DE52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 err="1"/>
              <a:t>ApplicationContext</a:t>
            </a:r>
            <a:r>
              <a:rPr kumimoji="1" lang="en-US" altLang="zh-CN" sz="2400" dirty="0"/>
              <a:t> refresh </a:t>
            </a:r>
            <a:r>
              <a:rPr kumimoji="1" lang="zh-CN" altLang="en-US" sz="2400" dirty="0"/>
              <a:t>的流程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ADD277D-BB93-4092-BF7E-87A892EEA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20A3D8B7-80C0-4113-983C-318FDC44E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46238"/>
            <a:ext cx="10827208" cy="4603733"/>
          </a:xfrm>
        </p:spPr>
        <p:txBody>
          <a:bodyPr/>
          <a:lstStyle/>
          <a:p>
            <a:r>
              <a:rPr lang="zh-CN" altLang="en-US" dirty="0"/>
              <a:t>完美回答 </a:t>
            </a:r>
            <a:r>
              <a:rPr lang="en-US" altLang="zh-CN" dirty="0"/>
              <a:t>refresh </a:t>
            </a:r>
            <a:r>
              <a:rPr lang="zh-CN" altLang="en-US" dirty="0"/>
              <a:t>的 </a:t>
            </a:r>
            <a:r>
              <a:rPr lang="en-US" altLang="zh-CN" dirty="0"/>
              <a:t>12 </a:t>
            </a:r>
            <a:r>
              <a:rPr lang="zh-CN" altLang="en-US" dirty="0"/>
              <a:t>个步骤，帮你应对面试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Spring </a:t>
            </a:r>
            <a:r>
              <a:rPr lang="zh-CN" altLang="en-US" dirty="0"/>
              <a:t>源码、加深对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以及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的认识，例如</a:t>
            </a:r>
          </a:p>
          <a:p>
            <a:pPr lvl="1"/>
            <a:r>
              <a:rPr lang="zh-CN" altLang="en-US" dirty="0"/>
              <a:t>你知道 </a:t>
            </a:r>
            <a:r>
              <a:rPr lang="en-US" altLang="zh-CN" dirty="0"/>
              <a:t>@Value("${key}") </a:t>
            </a:r>
            <a:r>
              <a:rPr lang="zh-CN" altLang="en-US" dirty="0"/>
              <a:t>注入的值是从哪儿来的吗，谁去解析 </a:t>
            </a:r>
            <a:r>
              <a:rPr lang="en-US" altLang="zh-CN" dirty="0"/>
              <a:t>${ } </a:t>
            </a:r>
            <a:r>
              <a:rPr lang="zh-CN" altLang="en-US" dirty="0"/>
              <a:t>？</a:t>
            </a:r>
          </a:p>
          <a:p>
            <a:pPr lvl="1"/>
            <a:r>
              <a:rPr lang="zh-CN" altLang="en-US" dirty="0"/>
              <a:t>是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完成了 </a:t>
            </a:r>
            <a:r>
              <a:rPr lang="en-US" altLang="zh-CN" dirty="0"/>
              <a:t>bean </a:t>
            </a:r>
            <a:r>
              <a:rPr lang="zh-CN" altLang="en-US" dirty="0"/>
              <a:t>的创建和依赖组装吗？</a:t>
            </a:r>
          </a:p>
          <a:p>
            <a:pPr lvl="1"/>
            <a:r>
              <a:rPr lang="en-US" altLang="zh-CN" dirty="0" err="1"/>
              <a:t>ApplicationContext</a:t>
            </a:r>
            <a:r>
              <a:rPr lang="en-US" altLang="zh-CN" dirty="0"/>
              <a:t>  </a:t>
            </a:r>
            <a:r>
              <a:rPr lang="zh-CN" altLang="en-US" dirty="0"/>
              <a:t>与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之间的关系是什么？</a:t>
            </a:r>
          </a:p>
          <a:p>
            <a:pPr lvl="1"/>
            <a:r>
              <a:rPr lang="zh-CN" altLang="en-US" dirty="0"/>
              <a:t>国际化属于谁的功能</a:t>
            </a:r>
          </a:p>
          <a:p>
            <a:pPr lvl="1"/>
            <a:r>
              <a:rPr lang="en-US" altLang="zh-CN" dirty="0" err="1"/>
              <a:t>SpEL</a:t>
            </a:r>
            <a:r>
              <a:rPr lang="en-US" altLang="zh-CN" dirty="0"/>
              <a:t> </a:t>
            </a:r>
            <a:r>
              <a:rPr lang="zh-CN" altLang="en-US" dirty="0"/>
              <a:t>谁来解析</a:t>
            </a:r>
          </a:p>
          <a:p>
            <a:pPr lvl="1"/>
            <a:r>
              <a:rPr lang="zh-CN" altLang="en-US" dirty="0"/>
              <a:t>类型谁来转换</a:t>
            </a:r>
          </a:p>
          <a:p>
            <a:pPr lvl="1"/>
            <a:r>
              <a:rPr lang="zh-CN" altLang="en-US" dirty="0"/>
              <a:t>为什么实现了 </a:t>
            </a:r>
            <a:r>
              <a:rPr lang="en-US" altLang="zh-CN" dirty="0" err="1"/>
              <a:t>XxxAware</a:t>
            </a:r>
            <a:r>
              <a:rPr lang="en-US" altLang="zh-CN" dirty="0"/>
              <a:t> </a:t>
            </a:r>
            <a:r>
              <a:rPr lang="zh-CN" altLang="en-US" dirty="0"/>
              <a:t>接口，就能自动装配 </a:t>
            </a:r>
            <a:r>
              <a:rPr lang="en-US" altLang="zh-CN" dirty="0" err="1"/>
              <a:t>Xxx</a:t>
            </a:r>
            <a:r>
              <a:rPr lang="en-US" altLang="zh-CN" dirty="0"/>
              <a:t> </a:t>
            </a:r>
            <a:r>
              <a:rPr lang="zh-CN" altLang="en-US" dirty="0"/>
              <a:t>类型</a:t>
            </a:r>
          </a:p>
          <a:p>
            <a:pPr lvl="1"/>
            <a:r>
              <a:rPr lang="en-US" altLang="zh-CN" dirty="0"/>
              <a:t>@Bean </a:t>
            </a:r>
            <a:r>
              <a:rPr lang="zh-CN" altLang="en-US" dirty="0"/>
              <a:t>和 </a:t>
            </a:r>
            <a:r>
              <a:rPr lang="en-US" altLang="zh-CN" dirty="0"/>
              <a:t>&lt;bean&gt;  </a:t>
            </a:r>
            <a:r>
              <a:rPr lang="zh-CN" altLang="en-US" dirty="0"/>
              <a:t>是等价的吗？</a:t>
            </a:r>
            <a:endParaRPr lang="en-US" altLang="zh-CN" dirty="0"/>
          </a:p>
          <a:p>
            <a:pPr lvl="1"/>
            <a:r>
              <a:rPr lang="en-US" altLang="zh-CN" dirty="0"/>
              <a:t>@Autowired</a:t>
            </a:r>
            <a:r>
              <a:rPr lang="zh-CN" altLang="en-US" dirty="0"/>
              <a:t>，</a:t>
            </a:r>
            <a:r>
              <a:rPr lang="en-US" altLang="zh-CN" dirty="0"/>
              <a:t>@Resource </a:t>
            </a:r>
            <a:r>
              <a:rPr lang="zh-CN" altLang="en-US" dirty="0"/>
              <a:t>它们由谁来解析，原始的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提供了这些解析功能吗</a:t>
            </a:r>
          </a:p>
          <a:p>
            <a:pPr lvl="1"/>
            <a:r>
              <a:rPr lang="en-US" altLang="zh-CN" dirty="0"/>
              <a:t>Spring </a:t>
            </a:r>
            <a:r>
              <a:rPr lang="zh-CN" altLang="en-US" dirty="0"/>
              <a:t>中的事件驱动开发是怎么回事，谁来发事件，谁来收事件</a:t>
            </a:r>
          </a:p>
          <a:p>
            <a:pPr lvl="1"/>
            <a:r>
              <a:rPr lang="en-US" altLang="zh-CN" dirty="0" err="1"/>
              <a:t>LifeCycle</a:t>
            </a:r>
            <a:r>
              <a:rPr lang="en-US" altLang="zh-CN" dirty="0"/>
              <a:t> </a:t>
            </a:r>
            <a:r>
              <a:rPr lang="zh-CN" altLang="en-US" dirty="0"/>
              <a:t>生命周期和 </a:t>
            </a:r>
            <a:r>
              <a:rPr lang="en-US" altLang="zh-CN" dirty="0"/>
              <a:t>Spring </a:t>
            </a:r>
            <a:r>
              <a:rPr lang="zh-CN" altLang="en-US" dirty="0"/>
              <a:t>的生命周期是一回事吗？</a:t>
            </a:r>
            <a:endParaRPr lang="en-US" altLang="zh-CN" dirty="0"/>
          </a:p>
          <a:p>
            <a:r>
              <a:rPr lang="zh-CN" altLang="en-US" dirty="0"/>
              <a:t>体会优点、认识缺点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0F1B02-0D1F-4504-8056-19709AC30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157301" cy="4511040"/>
          </a:xfrm>
        </p:spPr>
        <p:txBody>
          <a:bodyPr/>
          <a:lstStyle/>
          <a:p>
            <a:r>
              <a:rPr lang="zh-CN" altLang="en-US" dirty="0"/>
              <a:t>应用了模板方法设计模式，让代码具备良好的扩展性</a:t>
            </a:r>
            <a:endParaRPr lang="en-US" altLang="zh-CN" dirty="0"/>
          </a:p>
          <a:p>
            <a:r>
              <a:rPr lang="zh-CN" altLang="en-US" dirty="0"/>
              <a:t>由于历史原因，对类型转换、排序、解析 </a:t>
            </a:r>
            <a:r>
              <a:rPr lang="en-US" altLang="zh-CN" dirty="0"/>
              <a:t>${ } </a:t>
            </a:r>
            <a:r>
              <a:rPr lang="zh-CN" altLang="en-US" dirty="0"/>
              <a:t>等功能实现不够统一，造成学习源码成本较高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924D0EF-1328-4123-9251-4C0741F0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 Spring </a:t>
            </a:r>
            <a:r>
              <a:rPr lang="zh-CN" altLang="en-US" dirty="0"/>
              <a:t>代码中的优缺点</a:t>
            </a:r>
          </a:p>
        </p:txBody>
      </p:sp>
    </p:spTree>
    <p:extLst>
      <p:ext uri="{BB962C8B-B14F-4D97-AF65-F5344CB8AC3E}">
        <p14:creationId xmlns:p14="http://schemas.microsoft.com/office/powerpoint/2010/main" val="343676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BB287-6B0E-40EB-9B7F-1D57A9BCD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refresh </a:t>
            </a:r>
            <a:r>
              <a:rPr lang="zh-CN" altLang="en-US" dirty="0"/>
              <a:t>流程相对复杂，我会把每一步的要点列出来，对照源码，</a:t>
            </a:r>
            <a:r>
              <a:rPr lang="en-US" altLang="zh-CN" dirty="0"/>
              <a:t>debug </a:t>
            </a:r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分析过程中会涉及到一些大家平常未接触过的类，我都会详细讲解，不用担心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343ED4-53AF-471E-B5B8-D919974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400" dirty="0"/>
              <a:t>面试题：</a:t>
            </a:r>
            <a:r>
              <a:rPr kumimoji="1" lang="en-US" altLang="zh-CN" sz="2400" dirty="0" err="1"/>
              <a:t>ApplicationContext</a:t>
            </a:r>
            <a:r>
              <a:rPr kumimoji="1" lang="en-US" altLang="zh-CN" sz="2400" dirty="0"/>
              <a:t> refresh </a:t>
            </a:r>
            <a:r>
              <a:rPr kumimoji="1" lang="zh-CN" altLang="en-US" sz="2400" dirty="0"/>
              <a:t>的流程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7C577-7C3F-4679-AF39-80A2B3AE1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6248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43C0614-9582-494B-B5E6-0583FCEF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 12 </a:t>
            </a:r>
            <a:r>
              <a:rPr lang="zh-CN" altLang="en-US" dirty="0"/>
              <a:t>个步骤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373E1-6D32-4C5E-84FE-4775DD739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5093"/>
            <a:ext cx="10748057" cy="522946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FF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prepareRefresh</a:t>
            </a:r>
            <a:endParaRPr lang="en-US" altLang="zh-CN" sz="1600" dirty="0">
              <a:solidFill>
                <a:srgbClr val="2E3338"/>
              </a:solidFill>
              <a:highlight>
                <a:srgbClr val="00FFFF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obtainFreshBeanFactory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00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prepareBeanFactory</a:t>
            </a:r>
            <a:endParaRPr lang="en-US" altLang="zh-CN" sz="1600" dirty="0">
              <a:solidFill>
                <a:srgbClr val="2E3338"/>
              </a:solidFill>
              <a:highlight>
                <a:srgbClr val="00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postProcessBeanFactory</a:t>
            </a:r>
            <a:endParaRPr lang="zh-CN" altLang="en-US" sz="1600" b="0" i="0" dirty="0">
              <a:solidFill>
                <a:srgbClr val="2E3338"/>
              </a:solidFill>
              <a:effectLst/>
              <a:highlight>
                <a:srgbClr val="00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invokeBeanFactoryPostProcessors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00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00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registerBeanPostProcessors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00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initMessageSource</a:t>
            </a:r>
            <a:endParaRPr lang="zh-CN" altLang="en-US" sz="1600" b="0" i="0" dirty="0">
              <a:solidFill>
                <a:srgbClr val="2E3338"/>
              </a:solidFill>
              <a:effectLst/>
              <a:highlight>
                <a:srgbClr val="FF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initApplicationEventMulticaster</a:t>
            </a:r>
            <a:endParaRPr lang="en-US" altLang="zh-CN" sz="1600" dirty="0">
              <a:solidFill>
                <a:srgbClr val="2E3338"/>
              </a:solidFill>
              <a:highlight>
                <a:srgbClr val="FF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onRefresh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FF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registerListeners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FF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00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finishBeanFactoryInitialization</a:t>
            </a:r>
            <a:endParaRPr lang="zh-CN" altLang="en-US" sz="1600" b="0" i="0" dirty="0">
              <a:solidFill>
                <a:srgbClr val="2E3338"/>
              </a:solidFill>
              <a:effectLst/>
              <a:highlight>
                <a:srgbClr val="FF00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buFont typeface="+mj-lt"/>
              <a:buAutoNum type="arabicPeriod" startAt="7"/>
            </a:pPr>
            <a:r>
              <a:rPr lang="en-US" altLang="zh-CN" sz="1600" b="0" i="0" dirty="0" err="1">
                <a:solidFill>
                  <a:srgbClr val="2E3338"/>
                </a:solidFill>
                <a:effectLst/>
                <a:highlight>
                  <a:srgbClr val="FFFF00"/>
                </a:highligh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finishRefresh</a:t>
            </a:r>
            <a:endParaRPr lang="en-US" altLang="zh-CN" sz="1600" b="0" i="0" dirty="0">
              <a:solidFill>
                <a:srgbClr val="2E3338"/>
              </a:solidFill>
              <a:effectLst/>
              <a:highlight>
                <a:srgbClr val="FFFF00"/>
              </a:highligh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algn="l">
              <a:buFont typeface="+mj-lt"/>
              <a:buAutoNum type="arabicPeriod"/>
            </a:pPr>
            <a:endParaRPr lang="en-US" altLang="zh-CN" sz="1600" b="0" i="0" dirty="0">
              <a:solidFill>
                <a:srgbClr val="2E3338"/>
              </a:solidFill>
              <a:effectLst/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97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F14F-0F4B-4D44-AD04-184404C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prepareRefresh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0D0FF-F844-482F-9BF0-364A75AB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3A32B4-6F12-4D51-93C4-F2AA7FAE5F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987784" cy="1351591"/>
          </a:xfrm>
        </p:spPr>
        <p:txBody>
          <a:bodyPr/>
          <a:lstStyle/>
          <a:p>
            <a:r>
              <a:rPr lang="zh-CN" altLang="en-US" dirty="0"/>
              <a:t>这一步创建和准备了 </a:t>
            </a:r>
            <a:r>
              <a:rPr lang="en-US" altLang="zh-CN" dirty="0"/>
              <a:t>Environment 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zh-CN" altLang="en-US" dirty="0"/>
              <a:t>要理解 </a:t>
            </a:r>
            <a:r>
              <a:rPr lang="en-US" altLang="zh-CN" dirty="0"/>
              <a:t>Environment </a:t>
            </a:r>
            <a:r>
              <a:rPr lang="zh-CN" altLang="en-US" dirty="0"/>
              <a:t>对象的作用</a:t>
            </a:r>
            <a:endParaRPr lang="en-US" altLang="zh-CN" dirty="0"/>
          </a:p>
          <a:p>
            <a:r>
              <a:rPr lang="zh-CN" altLang="en-US" dirty="0"/>
              <a:t>跟我学怎么调试代码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63A3EB-7142-48A4-820B-73D2CA6F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44" y="1646133"/>
            <a:ext cx="7106250" cy="3786503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D24857D-8F8D-4563-A468-57020517DB2F}"/>
              </a:ext>
            </a:extLst>
          </p:cNvPr>
          <p:cNvSpPr txBox="1">
            <a:spLocks/>
          </p:cNvSpPr>
          <p:nvPr/>
        </p:nvSpPr>
        <p:spPr>
          <a:xfrm>
            <a:off x="710880" y="4936364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670BA276-AB7D-4786-BC66-549002ACD7E3}"/>
              </a:ext>
            </a:extLst>
          </p:cNvPr>
          <p:cNvSpPr txBox="1">
            <a:spLocks/>
          </p:cNvSpPr>
          <p:nvPr/>
        </p:nvSpPr>
        <p:spPr>
          <a:xfrm>
            <a:off x="710880" y="5514085"/>
            <a:ext cx="10987784" cy="8123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Environment </a:t>
            </a:r>
            <a:r>
              <a:rPr lang="zh-CN" altLang="en-US" dirty="0"/>
              <a:t>的作用之一是为后续 </a:t>
            </a:r>
            <a:r>
              <a:rPr lang="en-US" altLang="zh-CN" dirty="0"/>
              <a:t>@Value</a:t>
            </a:r>
            <a:r>
              <a:rPr lang="zh-CN" altLang="en-US" dirty="0"/>
              <a:t>，值注入时提供键值</a:t>
            </a:r>
            <a:endParaRPr lang="en-US" altLang="zh-CN" dirty="0"/>
          </a:p>
          <a:p>
            <a:r>
              <a:rPr lang="zh-CN" altLang="en-US" dirty="0"/>
              <a:t>调试代码技巧：可以在关键步骤前后加断点、观察变化；可以用 </a:t>
            </a:r>
            <a:r>
              <a:rPr lang="en-US" altLang="zh-CN" dirty="0"/>
              <a:t>Evaluate Expression </a:t>
            </a:r>
            <a:r>
              <a:rPr lang="zh-CN" altLang="en-US" dirty="0"/>
              <a:t>动态执行代码</a:t>
            </a:r>
          </a:p>
        </p:txBody>
      </p:sp>
    </p:spTree>
    <p:extLst>
      <p:ext uri="{BB962C8B-B14F-4D97-AF65-F5344CB8AC3E}">
        <p14:creationId xmlns:p14="http://schemas.microsoft.com/office/powerpoint/2010/main" val="31355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err="1"/>
              <a:t>obtainFreshBeanFactory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782867"/>
          </a:xfrm>
        </p:spPr>
        <p:txBody>
          <a:bodyPr/>
          <a:lstStyle/>
          <a:p>
            <a:r>
              <a:rPr lang="zh-CN" altLang="en-US" dirty="0"/>
              <a:t>这一步获取（或创建） </a:t>
            </a:r>
            <a:r>
              <a:rPr lang="en-US" altLang="zh-CN" dirty="0" err="1"/>
              <a:t>BeanFactory</a:t>
            </a:r>
            <a:endParaRPr lang="en-US" altLang="zh-CN" dirty="0"/>
          </a:p>
          <a:p>
            <a:r>
              <a:rPr lang="zh-CN" altLang="en-US" dirty="0"/>
              <a:t>理解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  <a:endParaRPr lang="en-US" altLang="zh-CN" dirty="0"/>
          </a:p>
          <a:p>
            <a:r>
              <a:rPr lang="zh-CN" altLang="en-US" dirty="0"/>
              <a:t>理解 </a:t>
            </a:r>
            <a:r>
              <a:rPr lang="en-US" altLang="zh-CN" dirty="0" err="1"/>
              <a:t>BeanDefinition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  <a:endParaRPr lang="en-US" altLang="zh-CN" dirty="0"/>
          </a:p>
          <a:p>
            <a:r>
              <a:rPr lang="en-US" altLang="zh-CN" dirty="0" err="1"/>
              <a:t>BeanDefinition</a:t>
            </a:r>
            <a:r>
              <a:rPr lang="en-US" altLang="zh-CN" dirty="0"/>
              <a:t> </a:t>
            </a:r>
            <a:r>
              <a:rPr lang="zh-CN" altLang="en-US" dirty="0"/>
              <a:t>从何而来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98F1B1-976A-48DB-BF28-BB93B244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046" y="1646133"/>
            <a:ext cx="7206965" cy="3837337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936364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514084"/>
            <a:ext cx="10987784" cy="1216653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的作用是负责 </a:t>
            </a:r>
            <a:r>
              <a:rPr lang="en-US" altLang="zh-CN" dirty="0"/>
              <a:t>bean </a:t>
            </a:r>
            <a:r>
              <a:rPr lang="zh-CN" altLang="en-US" dirty="0"/>
              <a:t>的创建、依赖注入和初始化</a:t>
            </a:r>
            <a:endParaRPr lang="en-US" altLang="zh-CN" dirty="0"/>
          </a:p>
          <a:p>
            <a:r>
              <a:rPr lang="en-US" altLang="zh-CN" dirty="0" err="1"/>
              <a:t>BeanDefinition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bean </a:t>
            </a:r>
            <a:r>
              <a:rPr lang="zh-CN" altLang="en-US" dirty="0"/>
              <a:t>的设计蓝图，规定了 </a:t>
            </a:r>
            <a:r>
              <a:rPr lang="en-US" altLang="zh-CN" dirty="0"/>
              <a:t>bean </a:t>
            </a:r>
            <a:r>
              <a:rPr lang="zh-CN" altLang="en-US" dirty="0"/>
              <a:t>的特征，如单例多例、依赖关系、初始销毁方法等</a:t>
            </a:r>
            <a:endParaRPr lang="en-US" altLang="zh-CN" dirty="0"/>
          </a:p>
          <a:p>
            <a:r>
              <a:rPr lang="en-US" altLang="zh-CN" dirty="0" err="1"/>
              <a:t>BeanDefinition</a:t>
            </a:r>
            <a:r>
              <a:rPr lang="en-US" altLang="zh-CN" dirty="0"/>
              <a:t> </a:t>
            </a:r>
            <a:r>
              <a:rPr lang="zh-CN" altLang="en-US" dirty="0"/>
              <a:t>的来源有多种多样，可以是通过 </a:t>
            </a:r>
            <a:r>
              <a:rPr lang="en-US" altLang="zh-CN" dirty="0"/>
              <a:t>xml </a:t>
            </a:r>
            <a:r>
              <a:rPr lang="zh-CN" altLang="en-US" dirty="0"/>
              <a:t>获得、通过配置类获得、通过组件扫描获得，也可以是编程添加</a:t>
            </a:r>
          </a:p>
        </p:txBody>
      </p:sp>
    </p:spTree>
    <p:extLst>
      <p:ext uri="{BB962C8B-B14F-4D97-AF65-F5344CB8AC3E}">
        <p14:creationId xmlns:p14="http://schemas.microsoft.com/office/powerpoint/2010/main" val="266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prepareBeanFactory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395475"/>
            <a:ext cx="10748057" cy="1973760"/>
          </a:xfrm>
        </p:spPr>
        <p:txBody>
          <a:bodyPr/>
          <a:lstStyle/>
          <a:p>
            <a:r>
              <a:rPr lang="zh-CN" altLang="en-US" dirty="0"/>
              <a:t>完善 </a:t>
            </a:r>
            <a:r>
              <a:rPr lang="en-US" altLang="zh-CN" dirty="0" err="1"/>
              <a:t>BeanFactory</a:t>
            </a:r>
            <a:endParaRPr lang="en-US" altLang="zh-CN" dirty="0"/>
          </a:p>
          <a:p>
            <a:r>
              <a:rPr lang="zh-CN" altLang="en-US" dirty="0"/>
              <a:t>了解谁来解析 </a:t>
            </a:r>
            <a:r>
              <a:rPr lang="en-US" altLang="zh-CN" dirty="0" err="1"/>
              <a:t>SpEL</a:t>
            </a:r>
            <a:endParaRPr lang="en-US" altLang="zh-CN" dirty="0"/>
          </a:p>
          <a:p>
            <a:r>
              <a:rPr lang="zh-CN" altLang="en-US" dirty="0"/>
              <a:t>了解谁来执行类型转换</a:t>
            </a:r>
            <a:endParaRPr lang="en-US" altLang="zh-CN" dirty="0"/>
          </a:p>
          <a:p>
            <a:r>
              <a:rPr lang="zh-CN" altLang="en-US" dirty="0"/>
              <a:t>了解特殊 </a:t>
            </a:r>
            <a:r>
              <a:rPr lang="en-US" altLang="zh-CN" dirty="0"/>
              <a:t>bean </a:t>
            </a:r>
            <a:r>
              <a:rPr lang="zh-CN" altLang="en-US" dirty="0"/>
              <a:t>的注入</a:t>
            </a:r>
            <a:endParaRPr lang="en-US" altLang="zh-CN" dirty="0"/>
          </a:p>
          <a:p>
            <a:r>
              <a:rPr lang="zh-CN" altLang="en-US" dirty="0"/>
              <a:t>两个内置的 </a:t>
            </a:r>
            <a:r>
              <a:rPr lang="en-US" altLang="zh-CN" dirty="0" err="1"/>
              <a:t>BeanPostProcessor</a:t>
            </a:r>
            <a:r>
              <a:rPr lang="zh-CN" altLang="en-US" dirty="0"/>
              <a:t>的作用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21972" y="4268765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21972" y="4637637"/>
            <a:ext cx="10987784" cy="212138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StandardBeanExpressionResolver</a:t>
            </a:r>
            <a:r>
              <a:rPr lang="en-US" altLang="zh-CN" dirty="0"/>
              <a:t> </a:t>
            </a:r>
            <a:r>
              <a:rPr lang="zh-CN" altLang="en-US" dirty="0"/>
              <a:t>来解析 </a:t>
            </a:r>
            <a:r>
              <a:rPr lang="en-US" altLang="zh-CN" dirty="0" err="1"/>
              <a:t>SpEL</a:t>
            </a:r>
            <a:endParaRPr lang="en-US" altLang="zh-CN" dirty="0"/>
          </a:p>
          <a:p>
            <a:r>
              <a:rPr lang="en-US" altLang="zh-CN" dirty="0" err="1"/>
              <a:t>ResourceEditorRegistrar</a:t>
            </a:r>
            <a:r>
              <a:rPr lang="en-US" altLang="zh-CN" dirty="0"/>
              <a:t> </a:t>
            </a:r>
            <a:r>
              <a:rPr lang="zh-CN" altLang="en-US" dirty="0"/>
              <a:t>会注册类型转换器，并应用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提供的 </a:t>
            </a:r>
            <a:r>
              <a:rPr lang="en-US" altLang="zh-CN" dirty="0"/>
              <a:t>Environment </a:t>
            </a:r>
            <a:r>
              <a:rPr lang="zh-CN" altLang="en-US" dirty="0"/>
              <a:t>完成 </a:t>
            </a:r>
            <a:r>
              <a:rPr lang="en-US" altLang="zh-CN" dirty="0"/>
              <a:t>${ } </a:t>
            </a:r>
            <a:r>
              <a:rPr lang="zh-CN" altLang="en-US" dirty="0"/>
              <a:t>解析</a:t>
            </a:r>
            <a:endParaRPr lang="en-US" altLang="zh-CN" dirty="0"/>
          </a:p>
          <a:p>
            <a:r>
              <a:rPr lang="zh-CN" altLang="en-US" dirty="0"/>
              <a:t>特殊</a:t>
            </a:r>
            <a:r>
              <a:rPr lang="en-US" altLang="zh-CN" dirty="0"/>
              <a:t> bean </a:t>
            </a:r>
            <a:r>
              <a:rPr lang="zh-CN" altLang="en-US" dirty="0"/>
              <a:t>指 </a:t>
            </a:r>
            <a:r>
              <a:rPr lang="en-US" altLang="zh-CN" dirty="0" err="1"/>
              <a:t>beanFactory</a:t>
            </a:r>
            <a:r>
              <a:rPr lang="en-US" altLang="zh-CN" dirty="0"/>
              <a:t>  </a:t>
            </a:r>
            <a:r>
              <a:rPr lang="zh-CN" altLang="en-US" dirty="0"/>
              <a:t>以及 </a:t>
            </a:r>
            <a:r>
              <a:rPr lang="en-US" altLang="zh-CN" dirty="0" err="1"/>
              <a:t>ApplicationContext</a:t>
            </a:r>
            <a:r>
              <a:rPr lang="zh-CN" altLang="en-US" dirty="0"/>
              <a:t>，通过 </a:t>
            </a:r>
            <a:r>
              <a:rPr lang="en-US" altLang="zh-CN" dirty="0" err="1"/>
              <a:t>registerResolvableDependency</a:t>
            </a:r>
            <a:r>
              <a:rPr lang="en-US" altLang="zh-CN" dirty="0"/>
              <a:t> </a:t>
            </a:r>
            <a:r>
              <a:rPr lang="zh-CN" altLang="en-US" dirty="0"/>
              <a:t>来注册它们</a:t>
            </a:r>
            <a:endParaRPr lang="en-US" altLang="zh-CN" dirty="0"/>
          </a:p>
          <a:p>
            <a:r>
              <a:rPr lang="en-US" altLang="zh-CN" dirty="0" err="1"/>
              <a:t>ApplicationContextAwareProcessor</a:t>
            </a:r>
            <a:r>
              <a:rPr lang="en-US" altLang="zh-CN" dirty="0"/>
              <a:t> </a:t>
            </a:r>
            <a:r>
              <a:rPr lang="zh-CN" altLang="en-US" dirty="0"/>
              <a:t>用来解析 </a:t>
            </a:r>
            <a:r>
              <a:rPr lang="en-US" altLang="zh-CN" dirty="0"/>
              <a:t>Aware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ApplicationListenerDetector</a:t>
            </a:r>
            <a:r>
              <a:rPr lang="en-US" altLang="zh-CN" dirty="0"/>
              <a:t> </a:t>
            </a:r>
            <a:r>
              <a:rPr lang="zh-CN" altLang="en-US" dirty="0"/>
              <a:t>用来识别容器中 </a:t>
            </a:r>
            <a:r>
              <a:rPr lang="en-US" altLang="zh-CN" dirty="0" err="1"/>
              <a:t>ApplicationListener</a:t>
            </a:r>
            <a:r>
              <a:rPr lang="en-US" altLang="zh-CN" dirty="0"/>
              <a:t> </a:t>
            </a:r>
            <a:r>
              <a:rPr lang="zh-CN" altLang="en-US" dirty="0"/>
              <a:t>类型的 </a:t>
            </a:r>
            <a:r>
              <a:rPr lang="en-US" altLang="zh-CN" dirty="0"/>
              <a:t>bean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D6462C-D914-473B-B8DF-2BCBE54F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58" y="1014025"/>
            <a:ext cx="7054736" cy="370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postProcessBeanFactory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这一步是空实现，留给子类扩展</a:t>
            </a:r>
            <a:endParaRPr lang="en-US" altLang="zh-CN" dirty="0"/>
          </a:p>
          <a:p>
            <a:r>
              <a:rPr lang="zh-CN" altLang="en-US" dirty="0"/>
              <a:t>掌握对应的设计模式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936364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514085"/>
            <a:ext cx="10987784" cy="81232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一般 </a:t>
            </a:r>
            <a:r>
              <a:rPr lang="en-US" altLang="zh-CN" dirty="0"/>
              <a:t>Web </a:t>
            </a:r>
            <a:r>
              <a:rPr lang="zh-CN" altLang="en-US" dirty="0"/>
              <a:t>环境的 </a:t>
            </a: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zh-CN" altLang="en-US" dirty="0"/>
              <a:t>都要利用它注册新的 </a:t>
            </a:r>
            <a:r>
              <a:rPr lang="en-US" altLang="zh-CN" dirty="0"/>
              <a:t>Scope</a:t>
            </a:r>
            <a:r>
              <a:rPr lang="zh-CN" altLang="en-US" dirty="0"/>
              <a:t>，完善 </a:t>
            </a:r>
            <a:r>
              <a:rPr lang="en-US" altLang="zh-CN" dirty="0"/>
              <a:t>Web </a:t>
            </a:r>
            <a:r>
              <a:rPr lang="zh-CN" altLang="en-US" dirty="0"/>
              <a:t>下的 </a:t>
            </a:r>
            <a:r>
              <a:rPr lang="en-US" altLang="zh-CN" dirty="0" err="1"/>
              <a:t>BeanFactory</a:t>
            </a:r>
            <a:endParaRPr lang="en-US" altLang="zh-CN" dirty="0"/>
          </a:p>
          <a:p>
            <a:r>
              <a:rPr lang="zh-CN" altLang="en-US" dirty="0"/>
              <a:t>体现的是模板方法设计模式</a:t>
            </a:r>
          </a:p>
        </p:txBody>
      </p:sp>
    </p:spTree>
    <p:extLst>
      <p:ext uri="{BB962C8B-B14F-4D97-AF65-F5344CB8AC3E}">
        <p14:creationId xmlns:p14="http://schemas.microsoft.com/office/powerpoint/2010/main" val="30768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B70-52AD-44B1-B8D6-DA703690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en-US" altLang="zh-CN" dirty="0" err="1"/>
              <a:t>invokeBeanFactoryPostProcessors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EDB4C-A12D-429B-85E2-E51265C4C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D3360-7DE4-4796-8D0F-8FFA2D03E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748057" cy="1492993"/>
          </a:xfrm>
        </p:spPr>
        <p:txBody>
          <a:bodyPr/>
          <a:lstStyle/>
          <a:p>
            <a:r>
              <a:rPr lang="zh-CN" altLang="en-US" dirty="0"/>
              <a:t>理解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后处理器的作用</a:t>
            </a:r>
            <a:endParaRPr lang="en-US" altLang="zh-CN" dirty="0"/>
          </a:p>
          <a:p>
            <a:r>
              <a:rPr lang="zh-CN" altLang="en-US" dirty="0"/>
              <a:t>掌握常见的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后处理器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CA3F6F7-E834-4E19-98C6-9CB51CD4015E}"/>
              </a:ext>
            </a:extLst>
          </p:cNvPr>
          <p:cNvSpPr txBox="1">
            <a:spLocks/>
          </p:cNvSpPr>
          <p:nvPr/>
        </p:nvSpPr>
        <p:spPr>
          <a:xfrm>
            <a:off x="710880" y="4578203"/>
            <a:ext cx="10748056" cy="42743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0BA6ED6D-2E60-41F5-BEC9-33A7DD9D88AB}"/>
              </a:ext>
            </a:extLst>
          </p:cNvPr>
          <p:cNvSpPr txBox="1">
            <a:spLocks/>
          </p:cNvSpPr>
          <p:nvPr/>
        </p:nvSpPr>
        <p:spPr>
          <a:xfrm>
            <a:off x="710880" y="5005633"/>
            <a:ext cx="10987784" cy="161833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后处理器，充当 </a:t>
            </a:r>
            <a:r>
              <a:rPr lang="en-US" altLang="zh-CN" dirty="0" err="1"/>
              <a:t>beanFactory</a:t>
            </a:r>
            <a:r>
              <a:rPr lang="en-US" altLang="zh-CN" dirty="0"/>
              <a:t> </a:t>
            </a:r>
            <a:r>
              <a:rPr lang="zh-CN" altLang="en-US" dirty="0"/>
              <a:t>的扩展点，可以用来补充或修改 </a:t>
            </a:r>
            <a:r>
              <a:rPr lang="en-US" altLang="zh-CN" dirty="0" err="1"/>
              <a:t>BeanDefinition</a:t>
            </a:r>
            <a:endParaRPr lang="en-US" altLang="zh-CN" dirty="0"/>
          </a:p>
          <a:p>
            <a:r>
              <a:rPr lang="en-US" altLang="zh-CN" dirty="0" err="1"/>
              <a:t>ConfigurationClassPostProcessor</a:t>
            </a:r>
            <a:r>
              <a:rPr lang="en-US" altLang="zh-CN" dirty="0"/>
              <a:t> – </a:t>
            </a:r>
            <a:r>
              <a:rPr lang="zh-CN" altLang="en-US" dirty="0"/>
              <a:t>解析 </a:t>
            </a:r>
            <a:r>
              <a:rPr lang="en-US" altLang="zh-CN" dirty="0"/>
              <a:t>@Configuration</a:t>
            </a:r>
            <a:r>
              <a:rPr lang="zh-CN" altLang="en-US" dirty="0"/>
              <a:t>、</a:t>
            </a:r>
            <a:r>
              <a:rPr lang="en-US" altLang="zh-CN" dirty="0"/>
              <a:t>@Bean</a:t>
            </a:r>
            <a:r>
              <a:rPr lang="zh-CN" altLang="en-US" dirty="0"/>
              <a:t>、</a:t>
            </a:r>
            <a:r>
              <a:rPr lang="en-US" altLang="zh-CN" dirty="0"/>
              <a:t>@Import</a:t>
            </a:r>
            <a:r>
              <a:rPr lang="zh-CN" altLang="en-US" dirty="0"/>
              <a:t>、</a:t>
            </a:r>
            <a:r>
              <a:rPr lang="en-US" altLang="zh-CN" dirty="0"/>
              <a:t>@PropertySource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/>
              <a:t>PropertySourcesPlaceHolderConfigurer</a:t>
            </a:r>
            <a:r>
              <a:rPr lang="en-US" altLang="zh-CN" dirty="0"/>
              <a:t> – </a:t>
            </a:r>
            <a:r>
              <a:rPr lang="zh-CN" altLang="en-US" dirty="0"/>
              <a:t>替换 </a:t>
            </a:r>
            <a:r>
              <a:rPr lang="en-US" altLang="zh-CN" dirty="0" err="1"/>
              <a:t>BeanDefinition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${ }</a:t>
            </a:r>
          </a:p>
          <a:p>
            <a:r>
              <a:rPr lang="en-US" altLang="zh-CN" dirty="0" err="1"/>
              <a:t>MapperScannerConfigurer</a:t>
            </a:r>
            <a:r>
              <a:rPr lang="en-US" altLang="zh-CN" dirty="0"/>
              <a:t> – </a:t>
            </a:r>
            <a:r>
              <a:rPr lang="zh-CN" altLang="en-US" dirty="0"/>
              <a:t>补充 </a:t>
            </a:r>
            <a:r>
              <a:rPr lang="en-US" altLang="zh-CN" dirty="0"/>
              <a:t>Mapper </a:t>
            </a:r>
            <a:r>
              <a:rPr lang="zh-CN" altLang="en-US" dirty="0"/>
              <a:t>接口对应的 </a:t>
            </a:r>
            <a:r>
              <a:rPr lang="en-US" altLang="zh-CN" dirty="0" err="1"/>
              <a:t>BeanDefinition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5EB1A3-3235-417D-97B2-29C1FDDF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6" y="1069626"/>
            <a:ext cx="7742548" cy="39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60963</TotalTime>
  <Words>1287</Words>
  <Application>Microsoft Office PowerPoint</Application>
  <PresentationFormat>宽屏</PresentationFormat>
  <Paragraphs>170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Alibaba PuHuiTi B</vt:lpstr>
      <vt:lpstr>Alibaba PuHuiTi M</vt:lpstr>
      <vt:lpstr>Alibaba PuHuiTi R</vt:lpstr>
      <vt:lpstr>阿里巴巴普惠体</vt:lpstr>
      <vt:lpstr>阿里巴巴普惠体 R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面试题：ApplicationContext refresh 的流程</vt:lpstr>
      <vt:lpstr>面试题：ApplicationContext refresh 的流程</vt:lpstr>
      <vt:lpstr>面试题：ApplicationContext refresh 的流程</vt:lpstr>
      <vt:lpstr>refresh 12 个步骤</vt:lpstr>
      <vt:lpstr>1. prepareRefresh</vt:lpstr>
      <vt:lpstr>2. obtainFreshBeanFactory</vt:lpstr>
      <vt:lpstr>3. prepareBeanFactory</vt:lpstr>
      <vt:lpstr>4. postProcessBeanFactory</vt:lpstr>
      <vt:lpstr>5. invokeBeanFactoryPostProcessors</vt:lpstr>
      <vt:lpstr>6. registerBeanPostProcessors</vt:lpstr>
      <vt:lpstr>常见后处理器的执行时机</vt:lpstr>
      <vt:lpstr>7. initMessageSource</vt:lpstr>
      <vt:lpstr>8. initApplicationEventMulticaster</vt:lpstr>
      <vt:lpstr>9. onRefresh</vt:lpstr>
      <vt:lpstr>10. registerListeners</vt:lpstr>
      <vt:lpstr>11. finishBeanFactoryInitialization</vt:lpstr>
      <vt:lpstr>12. finishRefresh</vt:lpstr>
      <vt:lpstr>refresh 12 个步骤</vt:lpstr>
      <vt:lpstr>目标2：加深对 ApplicationContext 以及 BeanFactory 的认识</vt:lpstr>
      <vt:lpstr>目标3： Spring 代码中的优缺点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满 一航</cp:lastModifiedBy>
  <cp:revision>1380</cp:revision>
  <dcterms:created xsi:type="dcterms:W3CDTF">2020-03-31T02:23:27Z</dcterms:created>
  <dcterms:modified xsi:type="dcterms:W3CDTF">2021-09-02T10:53:11Z</dcterms:modified>
</cp:coreProperties>
</file>