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6.xml" ContentType="application/vnd.openxmlformats-officedocument.theme+xml"/>
  <Override PartName="/ppt/slideLayouts/slideLayout21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665" r:id="rId2"/>
    <p:sldMasterId id="2147483707" r:id="rId3"/>
    <p:sldMasterId id="2147483700" r:id="rId4"/>
    <p:sldMasterId id="2147483698" r:id="rId5"/>
    <p:sldMasterId id="2147483668" r:id="rId6"/>
    <p:sldMasterId id="2147483672" r:id="rId7"/>
  </p:sldMasterIdLst>
  <p:notesMasterIdLst>
    <p:notesMasterId r:id="rId46"/>
  </p:notesMasterIdLst>
  <p:handoutMasterIdLst>
    <p:handoutMasterId r:id="rId47"/>
  </p:handoutMasterIdLst>
  <p:sldIdLst>
    <p:sldId id="462" r:id="rId8"/>
    <p:sldId id="463" r:id="rId9"/>
    <p:sldId id="465" r:id="rId10"/>
    <p:sldId id="464" r:id="rId11"/>
    <p:sldId id="466" r:id="rId12"/>
    <p:sldId id="467" r:id="rId13"/>
    <p:sldId id="468" r:id="rId14"/>
    <p:sldId id="469" r:id="rId15"/>
    <p:sldId id="473" r:id="rId16"/>
    <p:sldId id="472" r:id="rId17"/>
    <p:sldId id="474" r:id="rId18"/>
    <p:sldId id="475" r:id="rId19"/>
    <p:sldId id="477" r:id="rId20"/>
    <p:sldId id="476" r:id="rId21"/>
    <p:sldId id="478" r:id="rId22"/>
    <p:sldId id="479" r:id="rId23"/>
    <p:sldId id="480" r:id="rId24"/>
    <p:sldId id="481" r:id="rId25"/>
    <p:sldId id="482" r:id="rId26"/>
    <p:sldId id="483" r:id="rId27"/>
    <p:sldId id="484" r:id="rId28"/>
    <p:sldId id="485" r:id="rId29"/>
    <p:sldId id="486" r:id="rId30"/>
    <p:sldId id="487" r:id="rId31"/>
    <p:sldId id="488" r:id="rId32"/>
    <p:sldId id="489" r:id="rId33"/>
    <p:sldId id="490" r:id="rId34"/>
    <p:sldId id="491" r:id="rId35"/>
    <p:sldId id="496" r:id="rId36"/>
    <p:sldId id="492" r:id="rId37"/>
    <p:sldId id="493" r:id="rId38"/>
    <p:sldId id="495" r:id="rId39"/>
    <p:sldId id="494" r:id="rId40"/>
    <p:sldId id="497" r:id="rId41"/>
    <p:sldId id="498" r:id="rId42"/>
    <p:sldId id="499" r:id="rId43"/>
    <p:sldId id="500" r:id="rId44"/>
    <p:sldId id="264" r:id="rId4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DF4"/>
    <a:srgbClr val="D0D8E8"/>
    <a:srgbClr val="AD2B26"/>
    <a:srgbClr val="919191"/>
    <a:srgbClr val="B60206"/>
    <a:srgbClr val="49504F"/>
    <a:srgbClr val="B70006"/>
    <a:srgbClr val="FFFFE4"/>
    <a:srgbClr val="333333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7292A2E-F333-43FB-9621-5CBBE7FDCDCB}" styleName="浅色样式 2 - 强调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113A9D2-9D6B-4929-AA2D-F23B5EE8CBE7}" styleName="主题样式 2 - 强调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主题样式 2 - 强调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主题样式 2 - 强调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1" autoAdjust="0"/>
    <p:restoredTop sz="83430" autoAdjust="0"/>
  </p:normalViewPr>
  <p:slideViewPr>
    <p:cSldViewPr snapToGrid="0">
      <p:cViewPr varScale="1">
        <p:scale>
          <a:sx n="96" d="100"/>
          <a:sy n="96" d="100"/>
        </p:scale>
        <p:origin x="1344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65" d="100"/>
          <a:sy n="65" d="100"/>
        </p:scale>
        <p:origin x="3154" y="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slide" Target="slides/slide32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42" Type="http://schemas.openxmlformats.org/officeDocument/2006/relationships/slide" Target="slides/slide35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9" Type="http://schemas.openxmlformats.org/officeDocument/2006/relationships/slide" Target="slides/slide22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40" Type="http://schemas.openxmlformats.org/officeDocument/2006/relationships/slide" Target="slides/slide33.xml"/><Relationship Id="rId45" Type="http://schemas.openxmlformats.org/officeDocument/2006/relationships/slide" Target="slides/slide38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49" Type="http://schemas.openxmlformats.org/officeDocument/2006/relationships/viewProps" Target="viewProp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4" Type="http://schemas.openxmlformats.org/officeDocument/2006/relationships/slide" Target="slides/slide37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openxmlformats.org/officeDocument/2006/relationships/slide" Target="slides/slide36.xml"/><Relationship Id="rId48" Type="http://schemas.openxmlformats.org/officeDocument/2006/relationships/presProps" Target="presProps.xml"/><Relationship Id="rId8" Type="http://schemas.openxmlformats.org/officeDocument/2006/relationships/slide" Target="slides/slide1.xml"/><Relationship Id="rId51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3.xml"/><Relationship Id="rId41" Type="http://schemas.openxmlformats.org/officeDocument/2006/relationships/slide" Target="slides/slide34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75BAB8F7-26C7-2345-A2F0-4C70E8EFA8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EB0FE49-C86E-0B42-8C7E-921C60B5AA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DFD10-C36A-A44C-AC52-E91D9A58CF7E}" type="datetimeFigureOut">
              <a:rPr kumimoji="1" lang="zh-CN" altLang="en-US" smtClean="0"/>
              <a:t>2021/09/02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E928822-8127-CD43-9156-5BB443851D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FC3EF7F-6078-7249-A167-F5C06879924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0B397-CD8F-1C4C-97BB-ADF18DDD1C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626559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7ACF5-0677-4CC5-89ED-AE83D3F5859D}" type="datetimeFigureOut">
              <a:rPr lang="zh-CN" altLang="en-US" smtClean="0"/>
              <a:t>2021/09/02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63F50-FC71-46DD-9BDC-11F985EF41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594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38023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69226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469F54-72BF-044A-89E7-CDAF75E947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</a:p>
        </p:txBody>
      </p:sp>
      <p:sp>
        <p:nvSpPr>
          <p:cNvPr id="3" name="文本占位符 3">
            <a:extLst>
              <a:ext uri="{FF2B5EF4-FFF2-40B4-BE49-F238E27FC236}">
                <a16:creationId xmlns:a16="http://schemas.microsoft.com/office/drawing/2014/main" id="{FE68CD30-ECD6-A642-8C7F-BA42D1249DF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</a:p>
        </p:txBody>
      </p:sp>
    </p:spTree>
    <p:extLst>
      <p:ext uri="{BB962C8B-B14F-4D97-AF65-F5344CB8AC3E}">
        <p14:creationId xmlns:p14="http://schemas.microsoft.com/office/powerpoint/2010/main" val="588721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0081"/>
            <a:ext cx="9845675" cy="487143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9947CB16-8D08-5242-A2E0-936DC1D438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908806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B678CE99-982F-E747-B6C5-B29DECDE38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88D105DB-24C1-B042-AF5E-89B95733125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934933"/>
            <a:ext cx="10719120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88711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9C0915B4-3DAF-C444-883E-818CAE39A5B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5093"/>
            <a:ext cx="10748057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71635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1824831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28063303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24558441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4145838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>
            <a:extLst>
              <a:ext uri="{FF2B5EF4-FFF2-40B4-BE49-F238E27FC236}">
                <a16:creationId xmlns:a16="http://schemas.microsoft.com/office/drawing/2014/main" id="{380B9059-6AA7-9E4F-BC56-F30289A262EA}"/>
              </a:ext>
            </a:extLst>
          </p:cNvPr>
          <p:cNvSpPr/>
          <p:nvPr userDrawn="1"/>
        </p:nvSpPr>
        <p:spPr>
          <a:xfrm rot="5400000">
            <a:off x="941355" y="36120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>
            <a:extLst>
              <a:ext uri="{FF2B5EF4-FFF2-40B4-BE49-F238E27FC236}">
                <a16:creationId xmlns:a16="http://schemas.microsoft.com/office/drawing/2014/main" id="{D71D36F9-1B1C-094A-A062-19A46A7AB388}"/>
              </a:ext>
            </a:extLst>
          </p:cNvPr>
          <p:cNvSpPr/>
          <p:nvPr userDrawn="1"/>
        </p:nvSpPr>
        <p:spPr>
          <a:xfrm rot="5400000">
            <a:off x="1484022" y="26325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695420" y="29877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40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</a:p>
        </p:txBody>
      </p:sp>
      <p:sp>
        <p:nvSpPr>
          <p:cNvPr id="20" name="标题 1">
            <a:extLst>
              <a:ext uri="{FF2B5EF4-FFF2-40B4-BE49-F238E27FC236}">
                <a16:creationId xmlns:a16="http://schemas.microsoft.com/office/drawing/2014/main" id="{493FA365-EB18-4C49-B470-79A013EED4C7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24" name="六边形 23">
            <a:extLst>
              <a:ext uri="{FF2B5EF4-FFF2-40B4-BE49-F238E27FC236}">
                <a16:creationId xmlns:a16="http://schemas.microsoft.com/office/drawing/2014/main" id="{745B08E3-3066-3844-87E9-46D7426765C6}"/>
              </a:ext>
            </a:extLst>
          </p:cNvPr>
          <p:cNvSpPr/>
          <p:nvPr userDrawn="1"/>
        </p:nvSpPr>
        <p:spPr>
          <a:xfrm rot="5400000">
            <a:off x="3294074" y="22542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>
            <a:extLst>
              <a:ext uri="{FF2B5EF4-FFF2-40B4-BE49-F238E27FC236}">
                <a16:creationId xmlns:a16="http://schemas.microsoft.com/office/drawing/2014/main" id="{B7A42CA5-7885-7642-B20D-B92B35099CBC}"/>
              </a:ext>
            </a:extLst>
          </p:cNvPr>
          <p:cNvSpPr/>
          <p:nvPr userDrawn="1"/>
        </p:nvSpPr>
        <p:spPr>
          <a:xfrm rot="5400000">
            <a:off x="1198356" y="42315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>
            <a:extLst>
              <a:ext uri="{FF2B5EF4-FFF2-40B4-BE49-F238E27FC236}">
                <a16:creationId xmlns:a16="http://schemas.microsoft.com/office/drawing/2014/main" id="{DE7B2235-1C6B-6B44-BC4F-1EC9BD8B9D8D}"/>
              </a:ext>
            </a:extLst>
          </p:cNvPr>
          <p:cNvSpPr/>
          <p:nvPr userDrawn="1"/>
        </p:nvSpPr>
        <p:spPr>
          <a:xfrm rot="5400000">
            <a:off x="3642476" y="44903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>
            <a:extLst>
              <a:ext uri="{FF2B5EF4-FFF2-40B4-BE49-F238E27FC236}">
                <a16:creationId xmlns:a16="http://schemas.microsoft.com/office/drawing/2014/main" id="{5BF818FD-51C6-E54A-9D53-783E1313F19E}"/>
              </a:ext>
            </a:extLst>
          </p:cNvPr>
          <p:cNvSpPr/>
          <p:nvPr userDrawn="1"/>
        </p:nvSpPr>
        <p:spPr>
          <a:xfrm rot="5400000">
            <a:off x="1190641" y="18201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137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>
              <a:extLst>
                <a:ext uri="{FF2B5EF4-FFF2-40B4-BE49-F238E27FC236}">
                  <a16:creationId xmlns:a16="http://schemas.microsoft.com/office/drawing/2014/main" id="{EBBF2F2F-D96E-4638-A53F-CD7237FF5C1E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9pPr>
            </a:lstStyle>
            <a:p>
              <a:pPr algn="ctr"/>
              <a:r>
                <a:rPr lang="zh-CN" altLang="en-US" sz="40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  <p:sp>
        <p:nvSpPr>
          <p:cNvPr id="21" name="标题 1">
            <a:extLst>
              <a:ext uri="{FF2B5EF4-FFF2-40B4-BE49-F238E27FC236}">
                <a16:creationId xmlns:a16="http://schemas.microsoft.com/office/drawing/2014/main" id="{B0EF16AB-AE8A-5D46-82EA-397E62F93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41700943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标题 1">
            <a:extLst>
              <a:ext uri="{FF2B5EF4-FFF2-40B4-BE49-F238E27FC236}">
                <a16:creationId xmlns:a16="http://schemas.microsoft.com/office/drawing/2014/main" id="{B0EF16AB-AE8A-5D46-82EA-397E62F93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5" name="泪珠形 14">
            <a:extLst>
              <a:ext uri="{FF2B5EF4-FFF2-40B4-BE49-F238E27FC236}">
                <a16:creationId xmlns:a16="http://schemas.microsoft.com/office/drawing/2014/main" id="{0EFAFC56-5B16-1644-BDCA-117D21E2806E}"/>
              </a:ext>
            </a:extLst>
          </p:cNvPr>
          <p:cNvSpPr/>
          <p:nvPr userDrawn="1"/>
        </p:nvSpPr>
        <p:spPr>
          <a:xfrm>
            <a:off x="1013943" y="3264492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>
            <a:extLst>
              <a:ext uri="{FF2B5EF4-FFF2-40B4-BE49-F238E27FC236}">
                <a16:creationId xmlns:a16="http://schemas.microsoft.com/office/drawing/2014/main" id="{02C17FF1-E140-B64F-AF1C-FE17A937E731}"/>
              </a:ext>
            </a:extLst>
          </p:cNvPr>
          <p:cNvSpPr/>
          <p:nvPr userDrawn="1"/>
        </p:nvSpPr>
        <p:spPr>
          <a:xfrm>
            <a:off x="1645363" y="2434299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>
            <a:extLst>
              <a:ext uri="{FF2B5EF4-FFF2-40B4-BE49-F238E27FC236}">
                <a16:creationId xmlns:a16="http://schemas.microsoft.com/office/drawing/2014/main" id="{F639FB5D-6047-3448-A319-F4FD2BA72BB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>
            <a:extLst>
              <a:ext uri="{FF2B5EF4-FFF2-40B4-BE49-F238E27FC236}">
                <a16:creationId xmlns:a16="http://schemas.microsoft.com/office/drawing/2014/main" id="{0C1BFADD-1066-B04B-BD99-C7E20F0FA73E}"/>
              </a:ext>
            </a:extLst>
          </p:cNvPr>
          <p:cNvSpPr/>
          <p:nvPr userDrawn="1"/>
        </p:nvSpPr>
        <p:spPr>
          <a:xfrm>
            <a:off x="3663313" y="4089233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>
            <a:extLst>
              <a:ext uri="{FF2B5EF4-FFF2-40B4-BE49-F238E27FC236}">
                <a16:creationId xmlns:a16="http://schemas.microsoft.com/office/drawing/2014/main" id="{20149FF9-71F5-FB43-A7A0-BB0C90CB4486}"/>
              </a:ext>
            </a:extLst>
          </p:cNvPr>
          <p:cNvSpPr/>
          <p:nvPr userDrawn="1"/>
        </p:nvSpPr>
        <p:spPr>
          <a:xfrm>
            <a:off x="2152487" y="2051117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>
            <a:extLst>
              <a:ext uri="{FF2B5EF4-FFF2-40B4-BE49-F238E27FC236}">
                <a16:creationId xmlns:a16="http://schemas.microsoft.com/office/drawing/2014/main" id="{098F3E8C-7A22-A34B-817A-438DDA0CAC1C}"/>
              </a:ext>
            </a:extLst>
          </p:cNvPr>
          <p:cNvSpPr/>
          <p:nvPr userDrawn="1"/>
        </p:nvSpPr>
        <p:spPr>
          <a:xfrm>
            <a:off x="844996" y="3381144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0687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189" marR="0" lvl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46942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>
            <a:extLst>
              <a:ext uri="{FF2B5EF4-FFF2-40B4-BE49-F238E27FC236}">
                <a16:creationId xmlns:a16="http://schemas.microsoft.com/office/drawing/2014/main" id="{4AB6E3BD-F819-724D-9482-568CE7A3A1F8}"/>
              </a:ext>
            </a:extLst>
          </p:cNvPr>
          <p:cNvSpPr/>
          <p:nvPr userDrawn="1"/>
        </p:nvSpPr>
        <p:spPr>
          <a:xfrm rot="2700000">
            <a:off x="3564412" y="3089727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19BD6F73-BC4E-714F-81EB-5276C9B1460A}"/>
              </a:ext>
            </a:extLst>
          </p:cNvPr>
          <p:cNvSpPr/>
          <p:nvPr userDrawn="1"/>
        </p:nvSpPr>
        <p:spPr>
          <a:xfrm rot="2700000">
            <a:off x="3711024" y="4032814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93788A09-8D86-D048-B1A9-A02E86D4E252}"/>
              </a:ext>
            </a:extLst>
          </p:cNvPr>
          <p:cNvSpPr/>
          <p:nvPr userDrawn="1"/>
        </p:nvSpPr>
        <p:spPr>
          <a:xfrm rot="2700000">
            <a:off x="1595908" y="2140629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B9328185-789E-DD42-AA27-851035E2E6BA}"/>
              </a:ext>
            </a:extLst>
          </p:cNvPr>
          <p:cNvSpPr/>
          <p:nvPr userDrawn="1"/>
        </p:nvSpPr>
        <p:spPr>
          <a:xfrm rot="2700000">
            <a:off x="1559312" y="4247863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5F2080FE-05C6-2340-B7D7-FCDE4D780420}"/>
              </a:ext>
            </a:extLst>
          </p:cNvPr>
          <p:cNvSpPr/>
          <p:nvPr userDrawn="1"/>
        </p:nvSpPr>
        <p:spPr>
          <a:xfrm rot="2700000">
            <a:off x="986540" y="2161712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990C36A6-06C1-0647-8725-306AE7D5DB42}"/>
              </a:ext>
            </a:extLst>
          </p:cNvPr>
          <p:cNvSpPr/>
          <p:nvPr userDrawn="1"/>
        </p:nvSpPr>
        <p:spPr>
          <a:xfrm rot="2700000">
            <a:off x="1815645" y="2537749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21" name="标题 1">
            <a:extLst>
              <a:ext uri="{FF2B5EF4-FFF2-40B4-BE49-F238E27FC236}">
                <a16:creationId xmlns:a16="http://schemas.microsoft.com/office/drawing/2014/main" id="{B0EF16AB-AE8A-5D46-82EA-397E62F93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3" name="标题占位符 1">
            <a:extLst>
              <a:ext uri="{FF2B5EF4-FFF2-40B4-BE49-F238E27FC236}">
                <a16:creationId xmlns:a16="http://schemas.microsoft.com/office/drawing/2014/main" id="{C9A22D05-8FDB-7546-BB47-01F708903CC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9C7A4DAB-DC8A-9A43-A443-C9AE1D1E2698}"/>
              </a:ext>
            </a:extLst>
          </p:cNvPr>
          <p:cNvSpPr/>
          <p:nvPr userDrawn="1"/>
        </p:nvSpPr>
        <p:spPr>
          <a:xfrm rot="2700000">
            <a:off x="4273426" y="2466440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39224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4151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</p:spTree>
    <p:extLst>
      <p:ext uri="{BB962C8B-B14F-4D97-AF65-F5344CB8AC3E}">
        <p14:creationId xmlns:p14="http://schemas.microsoft.com/office/powerpoint/2010/main" val="2196259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239209-2A8D-D940-8FA0-61988543E49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CA56E57C-1F68-E948-87DC-0FF15A8C7DE7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</a:p>
        </p:txBody>
      </p:sp>
      <p:sp>
        <p:nvSpPr>
          <p:cNvPr id="17" name="文本占位符 13">
            <a:extLst>
              <a:ext uri="{FF2B5EF4-FFF2-40B4-BE49-F238E27FC236}">
                <a16:creationId xmlns:a16="http://schemas.microsoft.com/office/drawing/2014/main" id="{01590D97-7CA9-B247-806A-885950A786C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198760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>
            <a:extLst>
              <a:ext uri="{FF2B5EF4-FFF2-40B4-BE49-F238E27FC236}">
                <a16:creationId xmlns:a16="http://schemas.microsoft.com/office/drawing/2014/main" id="{ED1003EB-0D97-5849-AC50-BFB3EDAA3B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0C8E5D29-3E75-FC46-80C9-2080D9268EB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3315334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C2551-88ED-4239-96A2-7F3C49A205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 b="1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1BE760B7-955D-46DB-9CF6-0F5E75ACEF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8889851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lnSpc>
                <a:spcPct val="150000"/>
              </a:lnSpc>
              <a:buFont typeface="Wingdings" pitchFamily="2" charset="2"/>
              <a:buChar char="l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9FCFB1A-E1EE-3245-9778-ABB7ACB14F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4418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>
            <a:extLst>
              <a:ext uri="{FF2B5EF4-FFF2-40B4-BE49-F238E27FC236}">
                <a16:creationId xmlns:a16="http://schemas.microsoft.com/office/drawing/2014/main" id="{2DD40269-A2A6-814E-991D-1DBB1287380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639914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46133"/>
            <a:ext cx="10719120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64C54839-92D5-0E4E-B9C2-203FF53C32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>
            <a:extLst>
              <a:ext uri="{FF2B5EF4-FFF2-40B4-BE49-F238E27FC236}">
                <a16:creationId xmlns:a16="http://schemas.microsoft.com/office/drawing/2014/main" id="{E5CC542A-FF04-5243-BA82-1AC7B0A112E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1" y="940081"/>
            <a:ext cx="1071912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862767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E4D92416-D30F-8049-AD27-C955EC07F2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5" name="文本占位符 9">
            <a:extLst>
              <a:ext uri="{FF2B5EF4-FFF2-40B4-BE49-F238E27FC236}">
                <a16:creationId xmlns:a16="http://schemas.microsoft.com/office/drawing/2014/main" id="{FB933948-E99B-AD48-8B41-DEA66BC8FB5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11">
            <a:extLst>
              <a:ext uri="{FF2B5EF4-FFF2-40B4-BE49-F238E27FC236}">
                <a16:creationId xmlns:a16="http://schemas.microsoft.com/office/drawing/2014/main" id="{D8BA1B0F-468D-0446-AB7E-B23A83414DF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46133"/>
            <a:ext cx="10748057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7497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svg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8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7.xml"/><Relationship Id="rId16" Type="http://schemas.openxmlformats.org/officeDocument/2006/relationships/theme" Target="../theme/theme6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9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>
            <a:extLst>
              <a:ext uri="{FF2B5EF4-FFF2-40B4-BE49-F238E27FC236}">
                <a16:creationId xmlns:a16="http://schemas.microsoft.com/office/drawing/2014/main" id="{D359BD9D-8F8C-A44C-91CC-CA8F5146AA4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677" y="5726430"/>
            <a:ext cx="2748647" cy="448662"/>
          </a:xfrm>
          <a:prstGeom prst="rect">
            <a:avLst/>
          </a:prstGeom>
        </p:spPr>
      </p:pic>
      <p:sp>
        <p:nvSpPr>
          <p:cNvPr id="30" name="六边形 29">
            <a:extLst>
              <a:ext uri="{FF2B5EF4-FFF2-40B4-BE49-F238E27FC236}">
                <a16:creationId xmlns:a16="http://schemas.microsoft.com/office/drawing/2014/main" id="{6F51DA0D-EA98-B14B-A35B-7EDF8DBC5804}"/>
              </a:ext>
            </a:extLst>
          </p:cNvPr>
          <p:cNvSpPr/>
          <p:nvPr userDrawn="1"/>
        </p:nvSpPr>
        <p:spPr>
          <a:xfrm rot="5400000">
            <a:off x="8672366" y="-244234"/>
            <a:ext cx="1034350" cy="1136649"/>
          </a:xfrm>
          <a:custGeom>
            <a:avLst/>
            <a:gdLst>
              <a:gd name="connsiteX0" fmla="*/ 0 w 1318512"/>
              <a:gd name="connsiteY0" fmla="*/ 568325 h 1136649"/>
              <a:gd name="connsiteX1" fmla="*/ 284162 w 1318512"/>
              <a:gd name="connsiteY1" fmla="*/ 0 h 1136649"/>
              <a:gd name="connsiteX2" fmla="*/ 1034350 w 1318512"/>
              <a:gd name="connsiteY2" fmla="*/ 0 h 1136649"/>
              <a:gd name="connsiteX3" fmla="*/ 1318512 w 1318512"/>
              <a:gd name="connsiteY3" fmla="*/ 568325 h 1136649"/>
              <a:gd name="connsiteX4" fmla="*/ 1034350 w 1318512"/>
              <a:gd name="connsiteY4" fmla="*/ 1136649 h 1136649"/>
              <a:gd name="connsiteX5" fmla="*/ 284162 w 1318512"/>
              <a:gd name="connsiteY5" fmla="*/ 1136649 h 1136649"/>
              <a:gd name="connsiteX6" fmla="*/ 0 w 1318512"/>
              <a:gd name="connsiteY6" fmla="*/ 568325 h 1136649"/>
              <a:gd name="connsiteX0" fmla="*/ 0 w 1034350"/>
              <a:gd name="connsiteY0" fmla="*/ 1136649 h 1136649"/>
              <a:gd name="connsiteX1" fmla="*/ 0 w 1034350"/>
              <a:gd name="connsiteY1" fmla="*/ 0 h 1136649"/>
              <a:gd name="connsiteX2" fmla="*/ 750188 w 1034350"/>
              <a:gd name="connsiteY2" fmla="*/ 0 h 1136649"/>
              <a:gd name="connsiteX3" fmla="*/ 1034350 w 1034350"/>
              <a:gd name="connsiteY3" fmla="*/ 568325 h 1136649"/>
              <a:gd name="connsiteX4" fmla="*/ 750188 w 1034350"/>
              <a:gd name="connsiteY4" fmla="*/ 1136649 h 1136649"/>
              <a:gd name="connsiteX5" fmla="*/ 0 w 1034350"/>
              <a:gd name="connsiteY5" fmla="*/ 1136649 h 1136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34350" h="1136649">
                <a:moveTo>
                  <a:pt x="0" y="1136649"/>
                </a:moveTo>
                <a:lnTo>
                  <a:pt x="0" y="0"/>
                </a:lnTo>
                <a:lnTo>
                  <a:pt x="750188" y="0"/>
                </a:lnTo>
                <a:lnTo>
                  <a:pt x="1034350" y="568325"/>
                </a:lnTo>
                <a:lnTo>
                  <a:pt x="750188" y="1136649"/>
                </a:lnTo>
                <a:lnTo>
                  <a:pt x="0" y="1136649"/>
                </a:ln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六边形 30">
            <a:extLst>
              <a:ext uri="{FF2B5EF4-FFF2-40B4-BE49-F238E27FC236}">
                <a16:creationId xmlns:a16="http://schemas.microsoft.com/office/drawing/2014/main" id="{B0F52978-FC9E-FC46-A244-4605B31E7CC6}"/>
              </a:ext>
            </a:extLst>
          </p:cNvPr>
          <p:cNvSpPr/>
          <p:nvPr userDrawn="1"/>
        </p:nvSpPr>
        <p:spPr>
          <a:xfrm rot="5400000">
            <a:off x="9521078" y="753888"/>
            <a:ext cx="523072" cy="450925"/>
          </a:xfrm>
          <a:prstGeom prst="hexagon">
            <a:avLst/>
          </a:prstGeom>
          <a:solidFill>
            <a:srgbClr val="49504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六边形 31">
            <a:extLst>
              <a:ext uri="{FF2B5EF4-FFF2-40B4-BE49-F238E27FC236}">
                <a16:creationId xmlns:a16="http://schemas.microsoft.com/office/drawing/2014/main" id="{6677D3A6-DA28-9444-815A-4524D9FED995}"/>
              </a:ext>
            </a:extLst>
          </p:cNvPr>
          <p:cNvSpPr/>
          <p:nvPr userDrawn="1"/>
        </p:nvSpPr>
        <p:spPr>
          <a:xfrm rot="5400000">
            <a:off x="8027944" y="996957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六边形 32">
            <a:extLst>
              <a:ext uri="{FF2B5EF4-FFF2-40B4-BE49-F238E27FC236}">
                <a16:creationId xmlns:a16="http://schemas.microsoft.com/office/drawing/2014/main" id="{B3967B50-7DD6-B247-97B6-4844195F68D5}"/>
              </a:ext>
            </a:extLst>
          </p:cNvPr>
          <p:cNvSpPr/>
          <p:nvPr userDrawn="1"/>
        </p:nvSpPr>
        <p:spPr>
          <a:xfrm rot="5400000">
            <a:off x="10287577" y="140894"/>
            <a:ext cx="196767" cy="169627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六边形 33">
            <a:extLst>
              <a:ext uri="{FF2B5EF4-FFF2-40B4-BE49-F238E27FC236}">
                <a16:creationId xmlns:a16="http://schemas.microsoft.com/office/drawing/2014/main" id="{4C290A33-8D65-DC47-BE12-79B4B22A299D}"/>
              </a:ext>
            </a:extLst>
          </p:cNvPr>
          <p:cNvSpPr/>
          <p:nvPr userDrawn="1"/>
        </p:nvSpPr>
        <p:spPr>
          <a:xfrm rot="5400000">
            <a:off x="3684719" y="893697"/>
            <a:ext cx="886529" cy="76425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六边形 34">
            <a:extLst>
              <a:ext uri="{FF2B5EF4-FFF2-40B4-BE49-F238E27FC236}">
                <a16:creationId xmlns:a16="http://schemas.microsoft.com/office/drawing/2014/main" id="{E0867641-ABCE-C84A-84A4-696E52E6543B}"/>
              </a:ext>
            </a:extLst>
          </p:cNvPr>
          <p:cNvSpPr/>
          <p:nvPr userDrawn="1"/>
        </p:nvSpPr>
        <p:spPr>
          <a:xfrm rot="5400000">
            <a:off x="11266257" y="1225116"/>
            <a:ext cx="206955" cy="17841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六边形 35">
            <a:extLst>
              <a:ext uri="{FF2B5EF4-FFF2-40B4-BE49-F238E27FC236}">
                <a16:creationId xmlns:a16="http://schemas.microsoft.com/office/drawing/2014/main" id="{3DC81806-A479-FD47-B1B6-A77189F32D48}"/>
              </a:ext>
            </a:extLst>
          </p:cNvPr>
          <p:cNvSpPr/>
          <p:nvPr userDrawn="1"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AD2B2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六边形 36">
            <a:extLst>
              <a:ext uri="{FF2B5EF4-FFF2-40B4-BE49-F238E27FC236}">
                <a16:creationId xmlns:a16="http://schemas.microsoft.com/office/drawing/2014/main" id="{D15987B7-89CB-8549-AEE5-ADD4AED257B7}"/>
              </a:ext>
            </a:extLst>
          </p:cNvPr>
          <p:cNvSpPr/>
          <p:nvPr userDrawn="1"/>
        </p:nvSpPr>
        <p:spPr>
          <a:xfrm rot="5400000">
            <a:off x="4564916" y="775592"/>
            <a:ext cx="369001" cy="318105"/>
          </a:xfrm>
          <a:prstGeom prst="hexagon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>
            <a:extLst>
              <a:ext uri="{FF2B5EF4-FFF2-40B4-BE49-F238E27FC236}">
                <a16:creationId xmlns:a16="http://schemas.microsoft.com/office/drawing/2014/main" id="{382A540C-45FC-EB45-96D5-1EA0511DAF21}"/>
              </a:ext>
            </a:extLst>
          </p:cNvPr>
          <p:cNvCxnSpPr>
            <a:cxnSpLocks/>
          </p:cNvCxnSpPr>
          <p:nvPr userDrawn="1"/>
        </p:nvCxnSpPr>
        <p:spPr>
          <a:xfrm>
            <a:off x="9997213" y="1131213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28569DD6-18D5-5D45-BC4E-E4C2727B945C}"/>
              </a:ext>
            </a:extLst>
          </p:cNvPr>
          <p:cNvCxnSpPr>
            <a:cxnSpLocks/>
          </p:cNvCxnSpPr>
          <p:nvPr userDrawn="1"/>
        </p:nvCxnSpPr>
        <p:spPr>
          <a:xfrm>
            <a:off x="3898416" y="466240"/>
            <a:ext cx="691948" cy="366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7860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3A7F5CA1-11F4-B94D-84AE-F6E3E12DEC4D}"/>
              </a:ext>
            </a:extLst>
          </p:cNvPr>
          <p:cNvGrpSpPr/>
          <p:nvPr userDrawn="1"/>
        </p:nvGrpSpPr>
        <p:grpSpPr>
          <a:xfrm>
            <a:off x="2126595" y="2260317"/>
            <a:ext cx="2280944" cy="1168683"/>
            <a:chOff x="1984355" y="1223746"/>
            <a:chExt cx="2280944" cy="1168683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DB73C1A2-926E-3849-92AB-BCE7B4C71DF2}"/>
                </a:ext>
              </a:extLst>
            </p:cNvPr>
            <p:cNvSpPr txBox="1"/>
            <p:nvPr/>
          </p:nvSpPr>
          <p:spPr>
            <a:xfrm>
              <a:off x="2549296" y="1223746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3EC96A2F-7D7A-F34F-9BE8-8ADCD2919ACB}"/>
                </a:ext>
              </a:extLst>
            </p:cNvPr>
            <p:cNvSpPr txBox="1"/>
            <p:nvPr/>
          </p:nvSpPr>
          <p:spPr>
            <a:xfrm>
              <a:off x="1984355" y="1869209"/>
              <a:ext cx="183394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80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23" name="直接连接符 2">
              <a:extLst>
                <a:ext uri="{FF2B5EF4-FFF2-40B4-BE49-F238E27FC236}">
                  <a16:creationId xmlns:a16="http://schemas.microsoft.com/office/drawing/2014/main" id="{83E925B0-57FD-8B4B-8FF7-8BCD8AADEF23}"/>
                </a:ext>
              </a:extLst>
            </p:cNvPr>
            <p:cNvCxnSpPr>
              <a:cxnSpLocks/>
            </p:cNvCxnSpPr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六边形 24">
              <a:extLst>
                <a:ext uri="{FF2B5EF4-FFF2-40B4-BE49-F238E27FC236}">
                  <a16:creationId xmlns:a16="http://schemas.microsoft.com/office/drawing/2014/main" id="{3EDCC472-8CF0-F84C-9270-06FAC7E8DD4D}"/>
                </a:ext>
              </a:extLst>
            </p:cNvPr>
            <p:cNvSpPr/>
            <p:nvPr/>
          </p:nvSpPr>
          <p:spPr>
            <a:xfrm rot="5400000">
              <a:off x="2142134" y="1404577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六边形 25">
              <a:extLst>
                <a:ext uri="{FF2B5EF4-FFF2-40B4-BE49-F238E27FC236}">
                  <a16:creationId xmlns:a16="http://schemas.microsoft.com/office/drawing/2014/main" id="{E8F71936-0CC4-CB4A-AF12-89754A9ADA5D}"/>
                </a:ext>
              </a:extLst>
            </p:cNvPr>
            <p:cNvSpPr/>
            <p:nvPr/>
          </p:nvSpPr>
          <p:spPr>
            <a:xfrm rot="5400000">
              <a:off x="2037082" y="1610051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59586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88438130-7B30-A94E-B2AC-38EDD0B85909}"/>
              </a:ext>
            </a:extLst>
          </p:cNvPr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B73C1A2-926E-3849-92AB-BCE7B4C71DF2}"/>
              </a:ext>
            </a:extLst>
          </p:cNvPr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EC96A2F-7D7A-F34F-9BE8-8ADCD2919ACB}"/>
              </a:ext>
            </a:extLst>
          </p:cNvPr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10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10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10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3" name="直接连接符 2">
            <a:extLst>
              <a:ext uri="{FF2B5EF4-FFF2-40B4-BE49-F238E27FC236}">
                <a16:creationId xmlns:a16="http://schemas.microsoft.com/office/drawing/2014/main" id="{83E925B0-57FD-8B4B-8FF7-8BCD8AADEF23}"/>
              </a:ext>
            </a:extLst>
          </p:cNvPr>
          <p:cNvCxnSpPr>
            <a:cxnSpLocks/>
          </p:cNvCxnSpPr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>
            <a:extLst>
              <a:ext uri="{FF2B5EF4-FFF2-40B4-BE49-F238E27FC236}">
                <a16:creationId xmlns:a16="http://schemas.microsoft.com/office/drawing/2014/main" id="{A7484BB2-BD94-3C49-9EC4-B9A294E2AF2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87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:a16="http://schemas.microsoft.com/office/drawing/2014/main" id="{91B717BE-9DF9-1B41-9DBF-CB511A9C606B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六边形 7">
            <a:extLst>
              <a:ext uri="{FF2B5EF4-FFF2-40B4-BE49-F238E27FC236}">
                <a16:creationId xmlns:a16="http://schemas.microsoft.com/office/drawing/2014/main" id="{998722ED-C4DC-C24C-A17B-B9CA36751549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7575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:a16="http://schemas.microsoft.com/office/drawing/2014/main" id="{D82380DF-4088-5449-BBFC-0B57E0B8F475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六边形 10">
            <a:extLst>
              <a:ext uri="{FF2B5EF4-FFF2-40B4-BE49-F238E27FC236}">
                <a16:creationId xmlns:a16="http://schemas.microsoft.com/office/drawing/2014/main" id="{2FB8D235-9189-C14B-8111-0D705B9AA121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55265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0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cxnSp>
        <p:nvCxnSpPr>
          <p:cNvPr id="11" name="直接连接符 22">
            <a:extLst>
              <a:ext uri="{FF2B5EF4-FFF2-40B4-BE49-F238E27FC236}">
                <a16:creationId xmlns:a16="http://schemas.microsoft.com/office/drawing/2014/main" id="{E3D0AD59-338B-5041-BA54-3D9BB0E399D6}"/>
              </a:ext>
            </a:extLst>
          </p:cNvPr>
          <p:cNvCxnSpPr/>
          <p:nvPr userDrawn="1"/>
        </p:nvCxnSpPr>
        <p:spPr>
          <a:xfrm flipH="1">
            <a:off x="323600" y="763880"/>
            <a:ext cx="11544801" cy="0"/>
          </a:xfrm>
          <a:prstGeom prst="line">
            <a:avLst/>
          </a:prstGeom>
          <a:ln w="9525">
            <a:solidFill>
              <a:srgbClr val="F2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F2197ADE-85E8-B341-8233-C315893A0BCC}"/>
              </a:ext>
            </a:extLst>
          </p:cNvPr>
          <p:cNvGrpSpPr/>
          <p:nvPr userDrawn="1"/>
        </p:nvGrpSpPr>
        <p:grpSpPr>
          <a:xfrm>
            <a:off x="0" y="420997"/>
            <a:ext cx="224590" cy="220464"/>
            <a:chOff x="0" y="262878"/>
            <a:chExt cx="224590" cy="506266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C3756651-9738-8349-95DA-B0B282B3FAEA}"/>
                </a:ext>
              </a:extLst>
            </p:cNvPr>
            <p:cNvSpPr/>
            <p:nvPr/>
          </p:nvSpPr>
          <p:spPr>
            <a:xfrm>
              <a:off x="0" y="262878"/>
              <a:ext cx="224590" cy="50626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5EF63353-41E7-0E43-AFC0-B2282740E9FE}"/>
                </a:ext>
              </a:extLst>
            </p:cNvPr>
            <p:cNvSpPr/>
            <p:nvPr/>
          </p:nvSpPr>
          <p:spPr>
            <a:xfrm>
              <a:off x="142500" y="262878"/>
              <a:ext cx="82090" cy="506266"/>
            </a:xfrm>
            <a:prstGeom prst="rect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6" name="图片 15">
            <a:extLst>
              <a:ext uri="{FF2B5EF4-FFF2-40B4-BE49-F238E27FC236}">
                <a16:creationId xmlns:a16="http://schemas.microsoft.com/office/drawing/2014/main" id="{27893006-C6C0-BC4A-8CFB-289F585A2778}"/>
              </a:ext>
            </a:extLst>
          </p:cNvPr>
          <p:cNvPicPr>
            <a:picLocks noChangeAspect="1"/>
          </p:cNvPicPr>
          <p:nvPr userDrawn="1"/>
        </p:nvPicPr>
        <p:blipFill>
          <a:blip r:embed="rId1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4242" y="283220"/>
            <a:ext cx="1225447" cy="358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442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83" r:id="rId3"/>
    <p:sldLayoutId id="2147483678" r:id="rId4"/>
    <p:sldLayoutId id="2147483679" r:id="rId5"/>
    <p:sldLayoutId id="2147483680" r:id="rId6"/>
    <p:sldLayoutId id="2147483677" r:id="rId7"/>
    <p:sldLayoutId id="2147483702" r:id="rId8"/>
    <p:sldLayoutId id="2147483703" r:id="rId9"/>
    <p:sldLayoutId id="2147483709" r:id="rId10"/>
    <p:sldLayoutId id="2147483704" r:id="rId11"/>
    <p:sldLayoutId id="2147483681" r:id="rId12"/>
    <p:sldLayoutId id="2147483693" r:id="rId13"/>
    <p:sldLayoutId id="2147483710" r:id="rId14"/>
    <p:sldLayoutId id="2147483706" r:id="rId15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8713" y="2604635"/>
            <a:ext cx="2314575" cy="955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715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16EC87-9B0D-CD4B-997D-0A66FE90B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500" y="2849562"/>
            <a:ext cx="10541000" cy="1158875"/>
          </a:xfrm>
        </p:spPr>
        <p:txBody>
          <a:bodyPr/>
          <a:lstStyle/>
          <a:p>
            <a:r>
              <a:rPr kumimoji="1" lang="zh-CN" altLang="en-US" sz="4000" dirty="0"/>
              <a:t>面试题：数据库</a:t>
            </a:r>
          </a:p>
        </p:txBody>
      </p:sp>
    </p:spTree>
    <p:extLst>
      <p:ext uri="{BB962C8B-B14F-4D97-AF65-F5344CB8AC3E}">
        <p14:creationId xmlns:p14="http://schemas.microsoft.com/office/powerpoint/2010/main" val="38339742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6C56D3-62F6-4542-9EB6-F7FAF0F77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RR </a:t>
            </a:r>
            <a:r>
              <a:rPr lang="zh-CN" altLang="en-US" dirty="0"/>
              <a:t>下，快照建立时机 </a:t>
            </a:r>
            <a:r>
              <a:rPr lang="en-US" altLang="zh-CN" dirty="0"/>
              <a:t>– </a:t>
            </a:r>
            <a:r>
              <a:rPr lang="zh-CN" altLang="en-US" dirty="0"/>
              <a:t>第一次 </a:t>
            </a:r>
            <a:r>
              <a:rPr lang="en-US" altLang="zh-CN" dirty="0"/>
              <a:t>select </a:t>
            </a:r>
            <a:r>
              <a:rPr lang="zh-CN" altLang="en-US" dirty="0"/>
              <a:t>时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8EE646BC-01AC-4D46-BF50-ADB412A1F6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5684278"/>
              </p:ext>
            </p:extLst>
          </p:nvPr>
        </p:nvGraphicFramePr>
        <p:xfrm>
          <a:off x="820130" y="853391"/>
          <a:ext cx="11038789" cy="28842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06913">
                  <a:extLst>
                    <a:ext uri="{9D8B030D-6E8A-4147-A177-3AD203B41FA5}">
                      <a16:colId xmlns:a16="http://schemas.microsoft.com/office/drawing/2014/main" val="3162238064"/>
                    </a:ext>
                  </a:extLst>
                </a:gridCol>
                <a:gridCol w="5231876">
                  <a:extLst>
                    <a:ext uri="{9D8B030D-6E8A-4147-A177-3AD203B41FA5}">
                      <a16:colId xmlns:a16="http://schemas.microsoft.com/office/drawing/2014/main" val="2926530386"/>
                    </a:ext>
                  </a:extLst>
                </a:gridCol>
              </a:tblGrid>
              <a:tr h="334386"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Consolas" panose="020B0609020204030204" pitchFamily="49" charset="0"/>
                        </a:rPr>
                        <a:t>tx1</a:t>
                      </a:r>
                      <a:endParaRPr lang="zh-CN" altLang="en-US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Consolas" panose="020B0609020204030204" pitchFamily="49" charset="0"/>
                        </a:rPr>
                        <a:t>tx2</a:t>
                      </a:r>
                      <a:endParaRPr lang="zh-CN" altLang="en-US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3949062"/>
                  </a:ext>
                </a:extLst>
              </a:tr>
              <a:tr h="339365"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Consolas" panose="020B0609020204030204" pitchFamily="49" charset="0"/>
                        </a:rPr>
                        <a:t>set session transaction isolation level repeatable read;</a:t>
                      </a:r>
                      <a:endParaRPr lang="zh-CN" altLang="en-US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2940368"/>
                  </a:ext>
                </a:extLst>
              </a:tr>
              <a:tr h="306263"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Consolas" panose="020B0609020204030204" pitchFamily="49" charset="0"/>
                        </a:rPr>
                        <a:t>start transaction;</a:t>
                      </a:r>
                      <a:endParaRPr lang="zh-CN" altLang="en-US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4308488"/>
                  </a:ext>
                </a:extLst>
              </a:tr>
              <a:tr h="319255">
                <a:tc>
                  <a:txBody>
                    <a:bodyPr/>
                    <a:lstStyle/>
                    <a:p>
                      <a:endParaRPr lang="zh-CN" altLang="en-US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Consolas" panose="020B0609020204030204" pitchFamily="49" charset="0"/>
                        </a:rPr>
                        <a:t>update account set balance = 2000 where </a:t>
                      </a:r>
                      <a:r>
                        <a:rPr lang="en-US" altLang="zh-CN" sz="1400" dirty="0" err="1">
                          <a:latin typeface="Consolas" panose="020B0609020204030204" pitchFamily="49" charset="0"/>
                        </a:rPr>
                        <a:t>accountNo</a:t>
                      </a:r>
                      <a:r>
                        <a:rPr lang="en-US" altLang="zh-CN" sz="1400" dirty="0">
                          <a:latin typeface="Consolas" panose="020B0609020204030204" pitchFamily="49" charset="0"/>
                        </a:rPr>
                        <a:t>=1;</a:t>
                      </a:r>
                      <a:endParaRPr lang="zh-CN" altLang="en-US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3307671"/>
                  </a:ext>
                </a:extLst>
              </a:tr>
              <a:tr h="677266"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Consolas" panose="020B0609020204030204" pitchFamily="49" charset="0"/>
                        </a:rPr>
                        <a:t>select * from account; /* </a:t>
                      </a:r>
                      <a:r>
                        <a:rPr lang="zh-CN" altLang="en-US" sz="1400" dirty="0">
                          <a:latin typeface="Consolas" panose="020B0609020204030204" pitchFamily="49" charset="0"/>
                        </a:rPr>
                        <a:t>此时建立快照 </a:t>
                      </a:r>
                      <a:r>
                        <a:rPr lang="en-US" altLang="zh-CN" sz="1400" dirty="0">
                          <a:latin typeface="Consolas" panose="020B0609020204030204" pitchFamily="49" charset="0"/>
                        </a:rPr>
                        <a:t>*/</a:t>
                      </a:r>
                    </a:p>
                    <a:p>
                      <a:r>
                        <a:rPr lang="en-US" altLang="zh-CN" sz="1400" dirty="0">
                          <a:latin typeface="Consolas" panose="020B0609020204030204" pitchFamily="49" charset="0"/>
                        </a:rPr>
                        <a:t>+-----------+---------+</a:t>
                      </a:r>
                    </a:p>
                    <a:p>
                      <a:r>
                        <a:rPr lang="en-US" altLang="zh-CN" sz="1400" dirty="0">
                          <a:latin typeface="Consolas" panose="020B0609020204030204" pitchFamily="49" charset="0"/>
                        </a:rPr>
                        <a:t>| </a:t>
                      </a:r>
                      <a:r>
                        <a:rPr lang="en-US" altLang="zh-CN" sz="1400" dirty="0" err="1">
                          <a:latin typeface="Consolas" panose="020B0609020204030204" pitchFamily="49" charset="0"/>
                        </a:rPr>
                        <a:t>accountNo</a:t>
                      </a:r>
                      <a:r>
                        <a:rPr lang="en-US" altLang="zh-CN" sz="1400" dirty="0">
                          <a:latin typeface="Consolas" panose="020B0609020204030204" pitchFamily="49" charset="0"/>
                        </a:rPr>
                        <a:t> | balance |</a:t>
                      </a:r>
                    </a:p>
                    <a:p>
                      <a:r>
                        <a:rPr lang="en-US" altLang="zh-CN" sz="1400" dirty="0">
                          <a:latin typeface="Consolas" panose="020B0609020204030204" pitchFamily="49" charset="0"/>
                        </a:rPr>
                        <a:t>+-----------+---------+</a:t>
                      </a:r>
                    </a:p>
                    <a:p>
                      <a:r>
                        <a:rPr lang="en-US" altLang="zh-CN" sz="1400" dirty="0">
                          <a:latin typeface="Consolas" panose="020B0609020204030204" pitchFamily="49" charset="0"/>
                        </a:rPr>
                        <a:t>|         1 |    2000 |</a:t>
                      </a:r>
                    </a:p>
                    <a:p>
                      <a:r>
                        <a:rPr lang="en-US" altLang="zh-CN" sz="1400" dirty="0">
                          <a:latin typeface="Consolas" panose="020B0609020204030204" pitchFamily="49" charset="0"/>
                        </a:rPr>
                        <a:t>|         2 |    1000 |</a:t>
                      </a:r>
                    </a:p>
                    <a:p>
                      <a:r>
                        <a:rPr lang="en-US" altLang="zh-CN" sz="1400" dirty="0">
                          <a:latin typeface="Consolas" panose="020B0609020204030204" pitchFamily="49" charset="0"/>
                        </a:rPr>
                        <a:t>+-----------+---------+</a:t>
                      </a:r>
                      <a:endParaRPr lang="zh-CN" altLang="en-US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72899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70888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6C56D3-62F6-4542-9EB6-F7FAF0F77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RR </a:t>
            </a:r>
            <a:r>
              <a:rPr lang="zh-CN" altLang="en-US" dirty="0"/>
              <a:t>下，快照建立时机 </a:t>
            </a:r>
            <a:r>
              <a:rPr lang="en-US" altLang="zh-CN" dirty="0"/>
              <a:t>– </a:t>
            </a:r>
            <a:r>
              <a:rPr lang="zh-CN" altLang="en-US" dirty="0"/>
              <a:t>事务启动时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8EE646BC-01AC-4D46-BF50-ADB412A1F6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9700302"/>
              </p:ext>
            </p:extLst>
          </p:nvPr>
        </p:nvGraphicFramePr>
        <p:xfrm>
          <a:off x="612742" y="886119"/>
          <a:ext cx="11387580" cy="29377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1206">
                  <a:extLst>
                    <a:ext uri="{9D8B030D-6E8A-4147-A177-3AD203B41FA5}">
                      <a16:colId xmlns:a16="http://schemas.microsoft.com/office/drawing/2014/main" val="3162238064"/>
                    </a:ext>
                  </a:extLst>
                </a:gridCol>
                <a:gridCol w="5296374">
                  <a:extLst>
                    <a:ext uri="{9D8B030D-6E8A-4147-A177-3AD203B41FA5}">
                      <a16:colId xmlns:a16="http://schemas.microsoft.com/office/drawing/2014/main" val="2926530386"/>
                    </a:ext>
                  </a:extLst>
                </a:gridCol>
              </a:tblGrid>
              <a:tr h="330851"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Consolas" panose="020B0609020204030204" pitchFamily="49" charset="0"/>
                        </a:rPr>
                        <a:t>tx1</a:t>
                      </a:r>
                      <a:endParaRPr lang="zh-CN" altLang="en-US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Consolas" panose="020B0609020204030204" pitchFamily="49" charset="0"/>
                        </a:rPr>
                        <a:t>tx2</a:t>
                      </a:r>
                      <a:endParaRPr lang="zh-CN" altLang="en-US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3949062"/>
                  </a:ext>
                </a:extLst>
              </a:tr>
              <a:tr h="335778"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Consolas" panose="020B0609020204030204" pitchFamily="49" charset="0"/>
                        </a:rPr>
                        <a:t>set session transaction isolation level repeatable read;</a:t>
                      </a:r>
                      <a:endParaRPr lang="zh-CN" altLang="en-US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2940368"/>
                  </a:ext>
                </a:extLst>
              </a:tr>
              <a:tr h="370320"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Consolas" panose="020B0609020204030204" pitchFamily="49" charset="0"/>
                        </a:rPr>
                        <a:t>start transaction with consistent snapshot;/* </a:t>
                      </a:r>
                      <a:r>
                        <a:rPr lang="zh-CN" altLang="en-US" sz="1400" dirty="0">
                          <a:latin typeface="Consolas" panose="020B0609020204030204" pitchFamily="49" charset="0"/>
                        </a:rPr>
                        <a:t>此时建立快照 </a:t>
                      </a:r>
                      <a:r>
                        <a:rPr lang="en-US" altLang="zh-CN" sz="1400" dirty="0">
                          <a:latin typeface="Consolas" panose="020B0609020204030204" pitchFamily="49" charset="0"/>
                        </a:rPr>
                        <a:t>*/</a:t>
                      </a:r>
                      <a:endParaRPr lang="zh-CN" altLang="en-US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4308488"/>
                  </a:ext>
                </a:extLst>
              </a:tr>
              <a:tr h="315880">
                <a:tc>
                  <a:txBody>
                    <a:bodyPr/>
                    <a:lstStyle/>
                    <a:p>
                      <a:endParaRPr lang="zh-CN" altLang="en-US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Consolas" panose="020B0609020204030204" pitchFamily="49" charset="0"/>
                        </a:rPr>
                        <a:t>update account set balance = 2000 where </a:t>
                      </a:r>
                      <a:r>
                        <a:rPr lang="en-US" altLang="zh-CN" sz="1400" dirty="0" err="1">
                          <a:latin typeface="Consolas" panose="020B0609020204030204" pitchFamily="49" charset="0"/>
                        </a:rPr>
                        <a:t>accountNo</a:t>
                      </a:r>
                      <a:r>
                        <a:rPr lang="en-US" altLang="zh-CN" sz="1400" dirty="0">
                          <a:latin typeface="Consolas" panose="020B0609020204030204" pitchFamily="49" charset="0"/>
                        </a:rPr>
                        <a:t>=1;</a:t>
                      </a:r>
                      <a:endParaRPr lang="zh-CN" altLang="en-US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3307671"/>
                  </a:ext>
                </a:extLst>
              </a:tr>
              <a:tr h="1568205"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Consolas" panose="020B0609020204030204" pitchFamily="49" charset="0"/>
                        </a:rPr>
                        <a:t>select * from account; </a:t>
                      </a:r>
                    </a:p>
                    <a:p>
                      <a:r>
                        <a:rPr lang="en-US" altLang="zh-CN" sz="1400" dirty="0">
                          <a:latin typeface="Consolas" panose="020B0609020204030204" pitchFamily="49" charset="0"/>
                        </a:rPr>
                        <a:t>+-----------+---------+</a:t>
                      </a:r>
                    </a:p>
                    <a:p>
                      <a:r>
                        <a:rPr lang="en-US" altLang="zh-CN" sz="1400" dirty="0">
                          <a:latin typeface="Consolas" panose="020B0609020204030204" pitchFamily="49" charset="0"/>
                        </a:rPr>
                        <a:t>| </a:t>
                      </a:r>
                      <a:r>
                        <a:rPr lang="en-US" altLang="zh-CN" sz="1400" dirty="0" err="1">
                          <a:latin typeface="Consolas" panose="020B0609020204030204" pitchFamily="49" charset="0"/>
                        </a:rPr>
                        <a:t>accountNo</a:t>
                      </a:r>
                      <a:r>
                        <a:rPr lang="en-US" altLang="zh-CN" sz="1400" dirty="0">
                          <a:latin typeface="Consolas" panose="020B0609020204030204" pitchFamily="49" charset="0"/>
                        </a:rPr>
                        <a:t> | balance |</a:t>
                      </a:r>
                    </a:p>
                    <a:p>
                      <a:r>
                        <a:rPr lang="en-US" altLang="zh-CN" sz="1400" dirty="0">
                          <a:latin typeface="Consolas" panose="020B0609020204030204" pitchFamily="49" charset="0"/>
                        </a:rPr>
                        <a:t>+-----------+---------+</a:t>
                      </a:r>
                    </a:p>
                    <a:p>
                      <a:r>
                        <a:rPr lang="en-US" altLang="zh-CN" sz="1400" dirty="0">
                          <a:latin typeface="Consolas" panose="020B0609020204030204" pitchFamily="49" charset="0"/>
                        </a:rPr>
                        <a:t>|         1 |    1000 |</a:t>
                      </a:r>
                    </a:p>
                    <a:p>
                      <a:r>
                        <a:rPr lang="en-US" altLang="zh-CN" sz="1400" dirty="0">
                          <a:latin typeface="Consolas" panose="020B0609020204030204" pitchFamily="49" charset="0"/>
                        </a:rPr>
                        <a:t>|         2 |    1000 |</a:t>
                      </a:r>
                    </a:p>
                    <a:p>
                      <a:r>
                        <a:rPr lang="en-US" altLang="zh-CN" sz="1400" dirty="0">
                          <a:latin typeface="Consolas" panose="020B0609020204030204" pitchFamily="49" charset="0"/>
                        </a:rPr>
                        <a:t>+-----------+---------+</a:t>
                      </a:r>
                      <a:endParaRPr lang="zh-CN" altLang="en-US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72899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91415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6C56D3-62F6-4542-9EB6-F7FAF0F77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RR </a:t>
            </a:r>
            <a:r>
              <a:rPr lang="zh-CN" altLang="en-US" dirty="0"/>
              <a:t>下，快照建立时机 </a:t>
            </a:r>
            <a:r>
              <a:rPr lang="en-US" altLang="zh-CN" dirty="0"/>
              <a:t>– </a:t>
            </a:r>
            <a:r>
              <a:rPr lang="zh-CN" altLang="en-US" dirty="0"/>
              <a:t>修改数据时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8EE646BC-01AC-4D46-BF50-ADB412A1F6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5442335"/>
              </p:ext>
            </p:extLst>
          </p:nvPr>
        </p:nvGraphicFramePr>
        <p:xfrm>
          <a:off x="218388" y="867265"/>
          <a:ext cx="11755224" cy="48372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01178">
                  <a:extLst>
                    <a:ext uri="{9D8B030D-6E8A-4147-A177-3AD203B41FA5}">
                      <a16:colId xmlns:a16="http://schemas.microsoft.com/office/drawing/2014/main" val="3162238064"/>
                    </a:ext>
                  </a:extLst>
                </a:gridCol>
                <a:gridCol w="5854046">
                  <a:extLst>
                    <a:ext uri="{9D8B030D-6E8A-4147-A177-3AD203B41FA5}">
                      <a16:colId xmlns:a16="http://schemas.microsoft.com/office/drawing/2014/main" val="2926530386"/>
                    </a:ext>
                  </a:extLst>
                </a:gridCol>
              </a:tblGrid>
              <a:tr h="330851"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Consolas" panose="020B0609020204030204" pitchFamily="49" charset="0"/>
                        </a:rPr>
                        <a:t>tx1</a:t>
                      </a:r>
                      <a:endParaRPr lang="zh-CN" altLang="en-US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Consolas" panose="020B0609020204030204" pitchFamily="49" charset="0"/>
                        </a:rPr>
                        <a:t>tx2</a:t>
                      </a:r>
                      <a:endParaRPr lang="zh-CN" altLang="en-US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3949062"/>
                  </a:ext>
                </a:extLst>
              </a:tr>
              <a:tr h="335778"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Consolas" panose="020B0609020204030204" pitchFamily="49" charset="0"/>
                        </a:rPr>
                        <a:t>set session transaction isolation level repeatable read;</a:t>
                      </a:r>
                      <a:endParaRPr lang="zh-CN" altLang="en-US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2940368"/>
                  </a:ext>
                </a:extLst>
              </a:tr>
              <a:tr h="370320"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Consolas" panose="020B0609020204030204" pitchFamily="49" charset="0"/>
                        </a:rPr>
                        <a:t>start transaction;</a:t>
                      </a:r>
                      <a:endParaRPr lang="zh-CN" altLang="en-US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4308488"/>
                  </a:ext>
                </a:extLst>
              </a:tr>
              <a:tr h="315880"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Consolas" panose="020B0609020204030204" pitchFamily="49" charset="0"/>
                        </a:rPr>
                        <a:t>select * from account; /* </a:t>
                      </a:r>
                      <a:r>
                        <a:rPr lang="zh-CN" altLang="en-US" sz="1400" dirty="0">
                          <a:latin typeface="Consolas" panose="020B0609020204030204" pitchFamily="49" charset="0"/>
                        </a:rPr>
                        <a:t>此时建立快照 </a:t>
                      </a:r>
                      <a:r>
                        <a:rPr lang="en-US" altLang="zh-CN" sz="1400" dirty="0">
                          <a:latin typeface="Consolas" panose="020B0609020204030204" pitchFamily="49" charset="0"/>
                        </a:rPr>
                        <a:t>*/</a:t>
                      </a:r>
                    </a:p>
                    <a:p>
                      <a:r>
                        <a:rPr lang="en-US" altLang="zh-CN" sz="1400" dirty="0">
                          <a:latin typeface="Consolas" panose="020B0609020204030204" pitchFamily="49" charset="0"/>
                        </a:rPr>
                        <a:t>+-----------+---------+</a:t>
                      </a:r>
                    </a:p>
                    <a:p>
                      <a:r>
                        <a:rPr lang="en-US" altLang="zh-CN" sz="1400" dirty="0">
                          <a:latin typeface="Consolas" panose="020B0609020204030204" pitchFamily="49" charset="0"/>
                        </a:rPr>
                        <a:t>| </a:t>
                      </a:r>
                      <a:r>
                        <a:rPr lang="en-US" altLang="zh-CN" sz="1400" dirty="0" err="1">
                          <a:latin typeface="Consolas" panose="020B0609020204030204" pitchFamily="49" charset="0"/>
                        </a:rPr>
                        <a:t>accountNo</a:t>
                      </a:r>
                      <a:r>
                        <a:rPr lang="en-US" altLang="zh-CN" sz="1400" dirty="0">
                          <a:latin typeface="Consolas" panose="020B0609020204030204" pitchFamily="49" charset="0"/>
                        </a:rPr>
                        <a:t> | balance |</a:t>
                      </a:r>
                    </a:p>
                    <a:p>
                      <a:r>
                        <a:rPr lang="en-US" altLang="zh-CN" sz="1400" dirty="0">
                          <a:latin typeface="Consolas" panose="020B0609020204030204" pitchFamily="49" charset="0"/>
                        </a:rPr>
                        <a:t>+-----------+---------+</a:t>
                      </a:r>
                    </a:p>
                    <a:p>
                      <a:r>
                        <a:rPr lang="en-US" altLang="zh-CN" sz="1400" dirty="0">
                          <a:latin typeface="Consolas" panose="020B0609020204030204" pitchFamily="49" charset="0"/>
                        </a:rPr>
                        <a:t>|         1 |    1000 |</a:t>
                      </a:r>
                    </a:p>
                    <a:p>
                      <a:r>
                        <a:rPr lang="en-US" altLang="zh-CN" sz="1400" dirty="0">
                          <a:latin typeface="Consolas" panose="020B0609020204030204" pitchFamily="49" charset="0"/>
                        </a:rPr>
                        <a:t>|         2 |    1000 |</a:t>
                      </a:r>
                    </a:p>
                    <a:p>
                      <a:r>
                        <a:rPr lang="en-US" altLang="zh-CN" sz="1400" dirty="0">
                          <a:latin typeface="Consolas" panose="020B0609020204030204" pitchFamily="49" charset="0"/>
                        </a:rPr>
                        <a:t>+-----------+---------+</a:t>
                      </a:r>
                      <a:endParaRPr lang="zh-CN" altLang="en-US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6909563"/>
                  </a:ext>
                </a:extLst>
              </a:tr>
              <a:tr h="315880">
                <a:tc>
                  <a:txBody>
                    <a:bodyPr/>
                    <a:lstStyle/>
                    <a:p>
                      <a:endParaRPr lang="zh-CN" altLang="en-US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Consolas" panose="020B0609020204030204" pitchFamily="49" charset="0"/>
                        </a:rPr>
                        <a:t>update account set balance=balance+1000 where </a:t>
                      </a:r>
                      <a:r>
                        <a:rPr lang="en-US" altLang="zh-CN" sz="1400" dirty="0" err="1">
                          <a:latin typeface="Consolas" panose="020B0609020204030204" pitchFamily="49" charset="0"/>
                        </a:rPr>
                        <a:t>accountNo</a:t>
                      </a:r>
                      <a:r>
                        <a:rPr lang="en-US" altLang="zh-CN" sz="1400" dirty="0">
                          <a:latin typeface="Consolas" panose="020B0609020204030204" pitchFamily="49" charset="0"/>
                        </a:rPr>
                        <a:t>=1;</a:t>
                      </a:r>
                      <a:endParaRPr lang="zh-CN" altLang="en-US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3307671"/>
                  </a:ext>
                </a:extLst>
              </a:tr>
              <a:tr h="314459"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Consolas" panose="020B0609020204030204" pitchFamily="49" charset="0"/>
                        </a:rPr>
                        <a:t>update account set balance=balance+1000 where </a:t>
                      </a:r>
                      <a:r>
                        <a:rPr lang="en-US" altLang="zh-CN" sz="1400" dirty="0" err="1">
                          <a:latin typeface="Consolas" panose="020B0609020204030204" pitchFamily="49" charset="0"/>
                        </a:rPr>
                        <a:t>accountNo</a:t>
                      </a:r>
                      <a:r>
                        <a:rPr lang="en-US" altLang="zh-CN" sz="1400" dirty="0">
                          <a:latin typeface="Consolas" panose="020B0609020204030204" pitchFamily="49" charset="0"/>
                        </a:rPr>
                        <a:t>=1;</a:t>
                      </a:r>
                      <a:endParaRPr lang="zh-CN" altLang="en-US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7289933"/>
                  </a:ext>
                </a:extLst>
              </a:tr>
              <a:tr h="1568205"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Consolas" panose="020B0609020204030204" pitchFamily="49" charset="0"/>
                        </a:rPr>
                        <a:t>select * from account; </a:t>
                      </a:r>
                    </a:p>
                    <a:p>
                      <a:r>
                        <a:rPr lang="en-US" altLang="zh-CN" sz="1400" dirty="0">
                          <a:latin typeface="Consolas" panose="020B0609020204030204" pitchFamily="49" charset="0"/>
                        </a:rPr>
                        <a:t>+-----------+---------+</a:t>
                      </a:r>
                    </a:p>
                    <a:p>
                      <a:r>
                        <a:rPr lang="en-US" altLang="zh-CN" sz="1400" dirty="0">
                          <a:latin typeface="Consolas" panose="020B0609020204030204" pitchFamily="49" charset="0"/>
                        </a:rPr>
                        <a:t>| </a:t>
                      </a:r>
                      <a:r>
                        <a:rPr lang="en-US" altLang="zh-CN" sz="1400" dirty="0" err="1">
                          <a:latin typeface="Consolas" panose="020B0609020204030204" pitchFamily="49" charset="0"/>
                        </a:rPr>
                        <a:t>accountNo</a:t>
                      </a:r>
                      <a:r>
                        <a:rPr lang="en-US" altLang="zh-CN" sz="1400" dirty="0">
                          <a:latin typeface="Consolas" panose="020B0609020204030204" pitchFamily="49" charset="0"/>
                        </a:rPr>
                        <a:t> | balance |</a:t>
                      </a:r>
                    </a:p>
                    <a:p>
                      <a:r>
                        <a:rPr lang="en-US" altLang="zh-CN" sz="1400" dirty="0">
                          <a:latin typeface="Consolas" panose="020B0609020204030204" pitchFamily="49" charset="0"/>
                        </a:rPr>
                        <a:t>+-----------+---------+</a:t>
                      </a:r>
                    </a:p>
                    <a:p>
                      <a:r>
                        <a:rPr lang="en-US" altLang="zh-CN" sz="1400" dirty="0">
                          <a:latin typeface="Consolas" panose="020B0609020204030204" pitchFamily="49" charset="0"/>
                        </a:rPr>
                        <a:t>|         1 |    3000 |</a:t>
                      </a:r>
                    </a:p>
                    <a:p>
                      <a:r>
                        <a:rPr lang="en-US" altLang="zh-CN" sz="1400" dirty="0">
                          <a:latin typeface="Consolas" panose="020B0609020204030204" pitchFamily="49" charset="0"/>
                        </a:rPr>
                        <a:t>|         2 |    1000 |</a:t>
                      </a:r>
                    </a:p>
                    <a:p>
                      <a:r>
                        <a:rPr lang="en-US" altLang="zh-CN" sz="1400" dirty="0">
                          <a:latin typeface="Consolas" panose="020B0609020204030204" pitchFamily="49" charset="0"/>
                        </a:rPr>
                        <a:t>+-----------+---------+</a:t>
                      </a:r>
                      <a:endParaRPr lang="zh-CN" altLang="en-US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28087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08642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A5F2542C-AD67-46E7-A6FF-B6798AA44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快照读与当前读 </a:t>
            </a:r>
            <a:r>
              <a:rPr lang="en-US" altLang="zh-CN" dirty="0"/>
              <a:t>– </a:t>
            </a:r>
            <a:r>
              <a:rPr lang="zh-CN" altLang="en-US" dirty="0"/>
              <a:t>小结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ECDFA06-2F16-4BFD-992A-3576CCD5E64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当前读，即读取最新提交的数据，查询时需要加锁</a:t>
            </a:r>
            <a:endParaRPr lang="en-US" altLang="zh-CN" dirty="0"/>
          </a:p>
          <a:p>
            <a:r>
              <a:rPr lang="zh-CN" altLang="en-US" dirty="0"/>
              <a:t>快照读，读取某一个快照建立时的数据，无需加锁，读取的是历史数据（原理是回滚段）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366408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A5F2542C-AD67-46E7-A6FF-B6798AA44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MySQL </a:t>
            </a:r>
            <a:r>
              <a:rPr lang="zh-CN" altLang="en-US" dirty="0"/>
              <a:t>存储引擎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ECDFA06-2F16-4BFD-992A-3576CCD5E64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945093"/>
            <a:ext cx="10748057" cy="5301471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err="1"/>
              <a:t>InnoDB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dirty="0"/>
              <a:t>索引分为聚簇索引与二级索引</a:t>
            </a:r>
            <a:endParaRPr lang="en-US" altLang="zh-CN" dirty="0"/>
          </a:p>
          <a:p>
            <a:pPr lvl="2"/>
            <a:r>
              <a:rPr lang="zh-CN" altLang="en-US" dirty="0"/>
              <a:t>聚簇索引：主键值作为索引数据，叶子节点还包含了所有字段数据</a:t>
            </a:r>
            <a:endParaRPr lang="en-US" altLang="zh-CN" dirty="0"/>
          </a:p>
          <a:p>
            <a:pPr lvl="2">
              <a:buFont typeface="Wingdings" panose="05000000000000000000" pitchFamily="2" charset="2"/>
              <a:buChar char="l"/>
            </a:pPr>
            <a:r>
              <a:rPr lang="zh-CN" altLang="en-US" dirty="0"/>
              <a:t>二级索引：被索引的字段值作为索引数据，叶子节点还包含了主键值</a:t>
            </a:r>
            <a:endParaRPr lang="en-US" altLang="zh-CN" dirty="0"/>
          </a:p>
          <a:p>
            <a:pPr lvl="1"/>
            <a:r>
              <a:rPr lang="zh-CN" altLang="en-US" dirty="0"/>
              <a:t>支持事务</a:t>
            </a:r>
            <a:endParaRPr lang="en-US" altLang="zh-CN" dirty="0"/>
          </a:p>
          <a:p>
            <a:pPr lvl="2"/>
            <a:r>
              <a:rPr lang="zh-CN" altLang="en-US" dirty="0"/>
              <a:t>通过 </a:t>
            </a:r>
            <a:r>
              <a:rPr lang="en-US" altLang="zh-CN" dirty="0"/>
              <a:t>undo log </a:t>
            </a:r>
            <a:r>
              <a:rPr lang="zh-CN" altLang="en-US" dirty="0"/>
              <a:t>支持事务回滚、当前读（多版本查询）</a:t>
            </a:r>
            <a:endParaRPr lang="en-US" altLang="zh-CN" dirty="0"/>
          </a:p>
          <a:p>
            <a:pPr lvl="2"/>
            <a:r>
              <a:rPr lang="zh-CN" altLang="en-US" dirty="0"/>
              <a:t>通过 </a:t>
            </a:r>
            <a:r>
              <a:rPr lang="en-US" altLang="zh-CN" dirty="0"/>
              <a:t>redo log </a:t>
            </a:r>
            <a:r>
              <a:rPr lang="zh-CN" altLang="en-US" dirty="0"/>
              <a:t>实现持久性</a:t>
            </a:r>
            <a:endParaRPr lang="en-US" altLang="zh-CN" dirty="0"/>
          </a:p>
          <a:p>
            <a:pPr lvl="2"/>
            <a:r>
              <a:rPr lang="zh-CN" altLang="en-US" dirty="0"/>
              <a:t>通过两阶段提交实现一致性</a:t>
            </a:r>
            <a:endParaRPr lang="en-US" altLang="zh-CN" dirty="0"/>
          </a:p>
          <a:p>
            <a:pPr lvl="2"/>
            <a:r>
              <a:rPr lang="zh-CN" altLang="en-US" dirty="0"/>
              <a:t>通过当前读、锁实现隔离性</a:t>
            </a:r>
            <a:endParaRPr lang="en-US" altLang="zh-CN" dirty="0"/>
          </a:p>
          <a:p>
            <a:pPr lvl="1"/>
            <a:r>
              <a:rPr lang="zh-CN" altLang="en-US" dirty="0"/>
              <a:t>支持行锁、间隙锁</a:t>
            </a:r>
            <a:endParaRPr lang="en-US" altLang="zh-CN" dirty="0"/>
          </a:p>
          <a:p>
            <a:pPr lvl="1"/>
            <a:r>
              <a:rPr lang="zh-CN" altLang="en-US" dirty="0"/>
              <a:t>支持外键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MyISAM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dirty="0"/>
              <a:t>索引只有一种</a:t>
            </a:r>
            <a:endParaRPr lang="en-US" altLang="zh-CN" dirty="0"/>
          </a:p>
          <a:p>
            <a:pPr lvl="2"/>
            <a:r>
              <a:rPr lang="zh-CN" altLang="en-US" dirty="0"/>
              <a:t>被索引字段值作为索引数据，叶子节点还包含了该记录数据页地址</a:t>
            </a:r>
            <a:endParaRPr lang="en-US" altLang="zh-CN" dirty="0"/>
          </a:p>
          <a:p>
            <a:pPr lvl="1"/>
            <a:r>
              <a:rPr lang="zh-CN" altLang="en-US" dirty="0"/>
              <a:t>不支持事务，没有 </a:t>
            </a:r>
            <a:r>
              <a:rPr lang="en-US" altLang="zh-CN" dirty="0"/>
              <a:t>undo log </a:t>
            </a:r>
            <a:r>
              <a:rPr lang="zh-CN" altLang="en-US" dirty="0"/>
              <a:t>和 </a:t>
            </a:r>
            <a:r>
              <a:rPr lang="en-US" altLang="zh-CN" dirty="0"/>
              <a:t>redo log</a:t>
            </a:r>
          </a:p>
          <a:p>
            <a:pPr lvl="1"/>
            <a:r>
              <a:rPr lang="zh-CN" altLang="en-US" dirty="0"/>
              <a:t>仅支持表锁</a:t>
            </a:r>
            <a:endParaRPr lang="en-US" altLang="zh-CN" dirty="0"/>
          </a:p>
          <a:p>
            <a:pPr lvl="1"/>
            <a:r>
              <a:rPr lang="zh-CN" altLang="en-US" dirty="0"/>
              <a:t>不支持外键</a:t>
            </a:r>
            <a:endParaRPr lang="en-US" altLang="zh-CN" dirty="0"/>
          </a:p>
          <a:p>
            <a:pPr lvl="1"/>
            <a:r>
              <a:rPr lang="zh-CN" altLang="en-US" dirty="0"/>
              <a:t>会保存表的总行数</a:t>
            </a:r>
          </a:p>
        </p:txBody>
      </p:sp>
    </p:spTree>
    <p:extLst>
      <p:ext uri="{BB962C8B-B14F-4D97-AF65-F5344CB8AC3E}">
        <p14:creationId xmlns:p14="http://schemas.microsoft.com/office/powerpoint/2010/main" val="39607520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3E1DCE-056A-4D59-9A04-4F2940D38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不同存储引擎索引区别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D313D4B-A805-4670-A2B0-69A1B83F8B8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08548" y="950024"/>
            <a:ext cx="3172461" cy="4594128"/>
          </a:xfrm>
        </p:spPr>
        <p:txBody>
          <a:bodyPr/>
          <a:lstStyle/>
          <a:p>
            <a:r>
              <a:rPr lang="en-US" altLang="zh-CN" dirty="0" err="1"/>
              <a:t>InnoDB</a:t>
            </a:r>
            <a:endParaRPr lang="en-US" altLang="zh-CN" dirty="0"/>
          </a:p>
          <a:p>
            <a:pPr lvl="1"/>
            <a:r>
              <a:rPr lang="zh-CN" altLang="en-US" dirty="0"/>
              <a:t>聚簇索引：主键值作为索引数据，叶子节点还包含了所有字段数据</a:t>
            </a:r>
            <a:endParaRPr lang="en-US" altLang="zh-CN" dirty="0"/>
          </a:p>
          <a:p>
            <a:pPr lvl="1"/>
            <a:r>
              <a:rPr lang="zh-CN" altLang="en-US" dirty="0"/>
              <a:t>二级索引：被索引的字段值作为索引数据，叶子节点还包含了主键值</a:t>
            </a:r>
            <a:endParaRPr lang="en-US" altLang="zh-CN" dirty="0"/>
          </a:p>
          <a:p>
            <a:r>
              <a:rPr lang="en-US" altLang="zh-CN" dirty="0" err="1"/>
              <a:t>MyISAM</a:t>
            </a:r>
            <a:endParaRPr lang="en-US" altLang="zh-CN" dirty="0"/>
          </a:p>
          <a:p>
            <a:pPr lvl="1"/>
            <a:r>
              <a:rPr lang="zh-CN" altLang="en-US" dirty="0"/>
              <a:t>被索引字段值作为索引数据，叶子节点还包含了该记录数据页地址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EC262B8-111A-4A35-86CA-6F2AE097F0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1009" y="950024"/>
            <a:ext cx="8674546" cy="467384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67DA111-38F4-432C-B830-515DDCBD24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1009" y="945093"/>
            <a:ext cx="8674546" cy="467384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36EB69F-B8DB-48EF-B37E-6F0369BCB0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81009" y="945093"/>
            <a:ext cx="8674546" cy="467384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C1ACD52-21E3-4850-9F8A-4D3FA1CEB3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81009" y="945093"/>
            <a:ext cx="8602444" cy="5568801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073919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A5F2542C-AD67-46E7-A6FF-B6798AA44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为什么 </a:t>
            </a:r>
            <a:r>
              <a:rPr lang="en-US" altLang="zh-CN" dirty="0"/>
              <a:t>MySQL </a:t>
            </a:r>
            <a:r>
              <a:rPr lang="zh-CN" altLang="en-US" dirty="0"/>
              <a:t>采用 </a:t>
            </a:r>
            <a:r>
              <a:rPr lang="en-US" altLang="zh-CN" dirty="0"/>
              <a:t>B+ </a:t>
            </a:r>
            <a:r>
              <a:rPr lang="zh-CN" altLang="en-US" dirty="0"/>
              <a:t>树索引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ECDFA06-2F16-4BFD-992A-3576CCD5E64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945093"/>
            <a:ext cx="10704980" cy="4776977"/>
          </a:xfrm>
        </p:spPr>
        <p:txBody>
          <a:bodyPr/>
          <a:lstStyle/>
          <a:p>
            <a:r>
              <a:rPr lang="zh-CN" altLang="en-US" dirty="0"/>
              <a:t>哈希索引</a:t>
            </a:r>
            <a:endParaRPr lang="en-US" altLang="zh-CN" dirty="0"/>
          </a:p>
          <a:p>
            <a:pPr lvl="1"/>
            <a:r>
              <a:rPr lang="zh-CN" altLang="en-US" dirty="0"/>
              <a:t>理想时间复杂度为 </a:t>
            </a:r>
            <a:r>
              <a:rPr lang="en-US" altLang="zh-CN" dirty="0"/>
              <a:t>O(1)</a:t>
            </a:r>
          </a:p>
          <a:p>
            <a:pPr lvl="1"/>
            <a:r>
              <a:rPr lang="zh-CN" altLang="en-US" dirty="0"/>
              <a:t>适用场景：适用于等值查询的场景，内存数据的索引</a:t>
            </a:r>
            <a:endParaRPr lang="en-US" altLang="zh-CN" dirty="0"/>
          </a:p>
          <a:p>
            <a:pPr lvl="1"/>
            <a:r>
              <a:rPr lang="zh-CN" altLang="en-US" dirty="0"/>
              <a:t>典型实现：</a:t>
            </a:r>
            <a:r>
              <a:rPr lang="en-US" altLang="zh-CN" dirty="0"/>
              <a:t>Redis</a:t>
            </a:r>
            <a:r>
              <a:rPr lang="zh-CN" altLang="en-US" dirty="0"/>
              <a:t>，</a:t>
            </a:r>
            <a:r>
              <a:rPr lang="en-US" altLang="zh-CN" dirty="0"/>
              <a:t>MySQL </a:t>
            </a:r>
            <a:r>
              <a:rPr lang="zh-CN" altLang="en-US" dirty="0"/>
              <a:t>的 </a:t>
            </a:r>
            <a:r>
              <a:rPr lang="en-US" altLang="zh-CN" dirty="0"/>
              <a:t>memory </a:t>
            </a:r>
            <a:r>
              <a:rPr lang="zh-CN" altLang="en-US" dirty="0"/>
              <a:t>引擎</a:t>
            </a:r>
            <a:endParaRPr lang="en-US" altLang="zh-CN" dirty="0"/>
          </a:p>
          <a:p>
            <a:r>
              <a:rPr lang="zh-CN" altLang="en-US" dirty="0"/>
              <a:t>平衡二叉树索引 </a:t>
            </a:r>
            <a:endParaRPr lang="en-US" altLang="zh-CN" dirty="0"/>
          </a:p>
          <a:p>
            <a:pPr lvl="1"/>
            <a:r>
              <a:rPr lang="zh-CN" altLang="en-US" dirty="0"/>
              <a:t>查询和更新的时间复杂度都是 </a:t>
            </a:r>
            <a:r>
              <a:rPr lang="en-US" altLang="zh-CN" dirty="0"/>
              <a:t>O(log(n))</a:t>
            </a:r>
          </a:p>
          <a:p>
            <a:pPr lvl="1"/>
            <a:r>
              <a:rPr lang="zh-CN" altLang="en-US" dirty="0"/>
              <a:t>适用场景：内存数据的索引，但不适合磁盘数据的索引，可以认为</a:t>
            </a:r>
            <a:r>
              <a:rPr lang="zh-CN" altLang="en-US" dirty="0">
                <a:solidFill>
                  <a:srgbClr val="C00000"/>
                </a:solidFill>
              </a:rPr>
              <a:t>树的高度决定了磁盘 </a:t>
            </a:r>
            <a:r>
              <a:rPr lang="en-US" altLang="zh-CN" dirty="0">
                <a:solidFill>
                  <a:srgbClr val="C00000"/>
                </a:solidFill>
              </a:rPr>
              <a:t>I/O </a:t>
            </a:r>
            <a:r>
              <a:rPr lang="zh-CN" altLang="en-US" dirty="0">
                <a:solidFill>
                  <a:srgbClr val="C00000"/>
                </a:solidFill>
              </a:rPr>
              <a:t>的次数</a:t>
            </a:r>
            <a:r>
              <a:rPr lang="zh-CN" altLang="en-US" dirty="0"/>
              <a:t>，百万数据树高约为 </a:t>
            </a:r>
            <a:r>
              <a:rPr lang="en-US" altLang="zh-CN" dirty="0"/>
              <a:t>20</a:t>
            </a:r>
          </a:p>
          <a:p>
            <a:r>
              <a:rPr lang="zh-CN" altLang="zh-CN" dirty="0"/>
              <a:t>BTree </a:t>
            </a:r>
            <a:r>
              <a:rPr lang="zh-CN" altLang="en-US" dirty="0"/>
              <a:t>索引</a:t>
            </a:r>
            <a:endParaRPr lang="en-US" altLang="zh-CN" dirty="0"/>
          </a:p>
          <a:p>
            <a:pPr lvl="1"/>
            <a:r>
              <a:rPr lang="en-US" altLang="zh-CN" dirty="0" err="1">
                <a:solidFill>
                  <a:srgbClr val="333333"/>
                </a:solidFill>
              </a:rPr>
              <a:t>BTree</a:t>
            </a:r>
            <a:r>
              <a:rPr lang="en-US" altLang="zh-CN" dirty="0">
                <a:solidFill>
                  <a:srgbClr val="333333"/>
                </a:solidFill>
              </a:rPr>
              <a:t> </a:t>
            </a:r>
            <a:r>
              <a:rPr lang="zh-CN" altLang="en-US" dirty="0">
                <a:solidFill>
                  <a:srgbClr val="333333"/>
                </a:solidFill>
              </a:rPr>
              <a:t>其实就是 </a:t>
            </a:r>
            <a:r>
              <a:rPr lang="en-US" altLang="zh-CN" dirty="0">
                <a:solidFill>
                  <a:srgbClr val="333333"/>
                </a:solidFill>
              </a:rPr>
              <a:t>n </a:t>
            </a:r>
            <a:r>
              <a:rPr lang="zh-CN" altLang="en-US" dirty="0">
                <a:solidFill>
                  <a:srgbClr val="333333"/>
                </a:solidFill>
              </a:rPr>
              <a:t>叉树，分叉多意味着节点中的孩子（</a:t>
            </a:r>
            <a:r>
              <a:rPr lang="en-US" altLang="zh-CN" dirty="0">
                <a:solidFill>
                  <a:srgbClr val="333333"/>
                </a:solidFill>
              </a:rPr>
              <a:t>key</a:t>
            </a:r>
            <a:r>
              <a:rPr lang="zh-CN" altLang="en-US" dirty="0">
                <a:solidFill>
                  <a:srgbClr val="333333"/>
                </a:solidFill>
              </a:rPr>
              <a:t>）多，树高自然就降低了</a:t>
            </a:r>
            <a:endParaRPr lang="en-US" altLang="zh-CN" dirty="0">
              <a:solidFill>
                <a:srgbClr val="333333"/>
              </a:solidFill>
            </a:endParaRPr>
          </a:p>
          <a:p>
            <a:pPr lvl="1"/>
            <a:r>
              <a:rPr lang="zh-CN" altLang="en-US" dirty="0">
                <a:solidFill>
                  <a:srgbClr val="333333"/>
                </a:solidFill>
              </a:rPr>
              <a:t>分叉数由页大小和行（包括 </a:t>
            </a:r>
            <a:r>
              <a:rPr lang="en-US" altLang="zh-CN" dirty="0">
                <a:solidFill>
                  <a:srgbClr val="333333"/>
                </a:solidFill>
              </a:rPr>
              <a:t>key </a:t>
            </a:r>
            <a:r>
              <a:rPr lang="zh-CN" altLang="en-US" dirty="0">
                <a:solidFill>
                  <a:srgbClr val="333333"/>
                </a:solidFill>
              </a:rPr>
              <a:t>与 </a:t>
            </a:r>
            <a:r>
              <a:rPr lang="en-US" altLang="zh-CN" dirty="0">
                <a:solidFill>
                  <a:srgbClr val="333333"/>
                </a:solidFill>
              </a:rPr>
              <a:t>value</a:t>
            </a:r>
            <a:r>
              <a:rPr lang="zh-CN" altLang="en-US" dirty="0">
                <a:solidFill>
                  <a:srgbClr val="333333"/>
                </a:solidFill>
              </a:rPr>
              <a:t>）大小决定</a:t>
            </a:r>
            <a:endParaRPr lang="en-US" altLang="zh-CN" dirty="0"/>
          </a:p>
          <a:p>
            <a:pPr lvl="2">
              <a:spcBef>
                <a:spcPct val="0"/>
              </a:spcBef>
            </a:pPr>
            <a:r>
              <a:rPr lang="zh-CN" altLang="en-US" dirty="0">
                <a:solidFill>
                  <a:srgbClr val="333333"/>
                </a:solidFill>
              </a:rPr>
              <a:t>假设页大小为 </a:t>
            </a:r>
            <a:r>
              <a:rPr lang="en-US" altLang="zh-CN" dirty="0">
                <a:solidFill>
                  <a:srgbClr val="333333"/>
                </a:solidFill>
              </a:rPr>
              <a:t>16k</a:t>
            </a:r>
            <a:r>
              <a:rPr lang="zh-CN" altLang="en-US" dirty="0">
                <a:solidFill>
                  <a:srgbClr val="333333"/>
                </a:solidFill>
              </a:rPr>
              <a:t>，每行 </a:t>
            </a:r>
            <a:r>
              <a:rPr lang="en-US" altLang="zh-CN" dirty="0">
                <a:solidFill>
                  <a:srgbClr val="333333"/>
                </a:solidFill>
              </a:rPr>
              <a:t>40 </a:t>
            </a:r>
            <a:r>
              <a:rPr lang="zh-CN" altLang="en-US" dirty="0">
                <a:solidFill>
                  <a:srgbClr val="333333"/>
                </a:solidFill>
              </a:rPr>
              <a:t>个字节，那么分叉数就为 </a:t>
            </a:r>
            <a:r>
              <a:rPr lang="en-US" altLang="zh-CN" dirty="0">
                <a:solidFill>
                  <a:srgbClr val="333333"/>
                </a:solidFill>
              </a:rPr>
              <a:t>16k / 40 </a:t>
            </a:r>
            <a:r>
              <a:rPr lang="zh-CN" altLang="en-US" dirty="0">
                <a:solidFill>
                  <a:srgbClr val="333333"/>
                </a:solidFill>
              </a:rPr>
              <a:t>≈</a:t>
            </a:r>
            <a:r>
              <a:rPr lang="en-US" altLang="zh-CN" dirty="0">
                <a:solidFill>
                  <a:srgbClr val="333333"/>
                </a:solidFill>
              </a:rPr>
              <a:t> 410</a:t>
            </a:r>
          </a:p>
          <a:p>
            <a:pPr lvl="2">
              <a:spcBef>
                <a:spcPct val="0"/>
              </a:spcBef>
            </a:pPr>
            <a:r>
              <a:rPr lang="zh-CN" altLang="en-US" dirty="0">
                <a:solidFill>
                  <a:srgbClr val="333333"/>
                </a:solidFill>
              </a:rPr>
              <a:t>而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</a:rPr>
              <a:t>分叉为 4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</a:rPr>
              <a:t>1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</a:rPr>
              <a:t>0，则百万数据树高约为3，仅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</a:rPr>
              <a:t> 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</a:rPr>
              <a:t>3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</a:rPr>
              <a:t> 次 I/O 就能找到所需数据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</a:endParaRPr>
          </a:p>
          <a:p>
            <a:pPr lvl="1">
              <a:spcBef>
                <a:spcPct val="0"/>
              </a:spcBef>
            </a:pPr>
            <a:r>
              <a:rPr lang="zh-CN" altLang="en-US" dirty="0">
                <a:solidFill>
                  <a:srgbClr val="C00000"/>
                </a:solidFill>
              </a:rPr>
              <a:t>局部性原理</a:t>
            </a:r>
            <a:r>
              <a:rPr lang="zh-CN" altLang="en-US" dirty="0">
                <a:solidFill>
                  <a:schemeClr val="tx1"/>
                </a:solidFill>
              </a:rPr>
              <a:t>：</a:t>
            </a:r>
            <a:r>
              <a:rPr lang="zh-CN" altLang="en-US" dirty="0">
                <a:solidFill>
                  <a:srgbClr val="333333"/>
                </a:solidFill>
              </a:rPr>
              <a:t>每次 </a:t>
            </a:r>
            <a:r>
              <a:rPr lang="en-US" altLang="zh-CN" dirty="0">
                <a:solidFill>
                  <a:srgbClr val="333333"/>
                </a:solidFill>
              </a:rPr>
              <a:t>I/O </a:t>
            </a:r>
            <a:r>
              <a:rPr lang="zh-CN" altLang="en-US" dirty="0">
                <a:solidFill>
                  <a:srgbClr val="333333"/>
                </a:solidFill>
              </a:rPr>
              <a:t>按页为单位读取数据，把多个</a:t>
            </a:r>
            <a:r>
              <a:rPr lang="en-US" altLang="zh-CN" dirty="0">
                <a:solidFill>
                  <a:srgbClr val="333333"/>
                </a:solidFill>
              </a:rPr>
              <a:t> </a:t>
            </a:r>
            <a:r>
              <a:rPr lang="en-US" altLang="zh-CN" dirty="0">
                <a:solidFill>
                  <a:srgbClr val="C00000"/>
                </a:solidFill>
              </a:rPr>
              <a:t>key </a:t>
            </a:r>
            <a:r>
              <a:rPr lang="zh-CN" altLang="en-US" dirty="0">
                <a:solidFill>
                  <a:srgbClr val="C00000"/>
                </a:solidFill>
              </a:rPr>
              <a:t>相邻</a:t>
            </a:r>
            <a:r>
              <a:rPr lang="zh-CN" altLang="en-US" dirty="0">
                <a:solidFill>
                  <a:srgbClr val="333333"/>
                </a:solidFill>
              </a:rPr>
              <a:t>的行放在同一页中（每页就是树上一个节点），能进一步减少 </a:t>
            </a:r>
            <a:r>
              <a:rPr lang="en-US" altLang="zh-CN" dirty="0">
                <a:solidFill>
                  <a:srgbClr val="333333"/>
                </a:solidFill>
              </a:rPr>
              <a:t>I/O</a:t>
            </a:r>
          </a:p>
          <a:p>
            <a:r>
              <a:rPr lang="en-US" altLang="zh-CN" dirty="0"/>
              <a:t>B+ </a:t>
            </a:r>
            <a:r>
              <a:rPr lang="zh-CN" altLang="en-US" dirty="0"/>
              <a:t>树索引 </a:t>
            </a:r>
            <a:endParaRPr lang="en-US" altLang="zh-CN" dirty="0"/>
          </a:p>
          <a:p>
            <a:pPr lvl="1"/>
            <a:r>
              <a:rPr lang="zh-CN" altLang="en-US" dirty="0"/>
              <a:t>在</a:t>
            </a:r>
            <a:r>
              <a:rPr lang="en-US" altLang="zh-CN" dirty="0"/>
              <a:t> </a:t>
            </a:r>
            <a:r>
              <a:rPr lang="en-US" altLang="zh-CN" dirty="0" err="1"/>
              <a:t>BTree</a:t>
            </a:r>
            <a:r>
              <a:rPr lang="en-US" altLang="zh-CN" dirty="0"/>
              <a:t> </a:t>
            </a:r>
            <a:r>
              <a:rPr lang="zh-CN" altLang="en-US" dirty="0"/>
              <a:t>的基础上做了改进，索引上只存储 </a:t>
            </a:r>
            <a:r>
              <a:rPr lang="en-US" altLang="zh-CN" dirty="0"/>
              <a:t>key</a:t>
            </a:r>
            <a:r>
              <a:rPr lang="zh-CN" altLang="en-US" dirty="0"/>
              <a:t>，这样能进一步增加分叉数，假设 </a:t>
            </a:r>
            <a:r>
              <a:rPr lang="en-US" altLang="zh-CN" dirty="0"/>
              <a:t>key </a:t>
            </a:r>
            <a:r>
              <a:rPr lang="zh-CN" altLang="en-US" dirty="0"/>
              <a:t>占 </a:t>
            </a:r>
            <a:r>
              <a:rPr lang="en-US" altLang="zh-CN" dirty="0"/>
              <a:t>13 </a:t>
            </a:r>
            <a:r>
              <a:rPr lang="zh-CN" altLang="en-US" dirty="0"/>
              <a:t>个字节，那么一页数据分叉数可以到 </a:t>
            </a:r>
            <a:r>
              <a:rPr lang="en-US" altLang="zh-CN" dirty="0"/>
              <a:t>1260</a:t>
            </a:r>
            <a:r>
              <a:rPr lang="zh-CN" altLang="en-US" dirty="0"/>
              <a:t>，树高可以进一步下降为 </a:t>
            </a:r>
            <a:r>
              <a:rPr lang="en-US" altLang="zh-CN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618679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130116-3A21-43C9-A26D-9CF897D4F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BTree</a:t>
            </a:r>
            <a:r>
              <a:rPr lang="en-US" altLang="zh-CN" dirty="0"/>
              <a:t> vs </a:t>
            </a:r>
            <a:r>
              <a:rPr lang="en-US" altLang="zh-CN" dirty="0" err="1"/>
              <a:t>B+Tree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DF9D6CA-7194-4EED-9473-6E8E4D41F92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25486" y="924773"/>
            <a:ext cx="11666514" cy="2118618"/>
          </a:xfrm>
        </p:spPr>
        <p:txBody>
          <a:bodyPr/>
          <a:lstStyle/>
          <a:p>
            <a:r>
              <a:rPr lang="en-US" altLang="zh-CN" dirty="0" err="1"/>
              <a:t>BTree</a:t>
            </a:r>
            <a:r>
              <a:rPr lang="en-US" altLang="zh-CN" dirty="0"/>
              <a:t> key </a:t>
            </a:r>
            <a:r>
              <a:rPr lang="zh-CN" altLang="en-US" dirty="0"/>
              <a:t>及 </a:t>
            </a:r>
            <a:r>
              <a:rPr lang="en-US" altLang="zh-CN" dirty="0"/>
              <a:t>value </a:t>
            </a:r>
            <a:r>
              <a:rPr lang="zh-CN" altLang="en-US" dirty="0"/>
              <a:t>在每个节点上，无论叶子还是非叶子节点，而 </a:t>
            </a:r>
            <a:r>
              <a:rPr lang="en-US" altLang="zh-CN" dirty="0" err="1"/>
              <a:t>B+Tree</a:t>
            </a:r>
            <a:r>
              <a:rPr lang="en-US" altLang="zh-CN" dirty="0"/>
              <a:t> </a:t>
            </a:r>
            <a:r>
              <a:rPr lang="zh-CN" altLang="en-US" dirty="0"/>
              <a:t>普通节点只存 </a:t>
            </a:r>
            <a:r>
              <a:rPr lang="en-US" altLang="zh-CN" dirty="0"/>
              <a:t>key</a:t>
            </a:r>
            <a:r>
              <a:rPr lang="zh-CN" altLang="en-US" dirty="0"/>
              <a:t>，叶子节点才存储 </a:t>
            </a:r>
            <a:r>
              <a:rPr lang="en-US" altLang="zh-CN" dirty="0"/>
              <a:t>key </a:t>
            </a:r>
            <a:r>
              <a:rPr lang="zh-CN" altLang="en-US" dirty="0"/>
              <a:t>和 </a:t>
            </a:r>
            <a:r>
              <a:rPr lang="en-US" altLang="zh-CN" dirty="0"/>
              <a:t>value</a:t>
            </a:r>
          </a:p>
          <a:p>
            <a:r>
              <a:rPr lang="en-US" altLang="zh-CN" dirty="0" err="1"/>
              <a:t>B+Tree</a:t>
            </a:r>
            <a:r>
              <a:rPr lang="en-US" altLang="zh-CN" dirty="0"/>
              <a:t> </a:t>
            </a:r>
            <a:r>
              <a:rPr lang="zh-CN" altLang="en-US" dirty="0"/>
              <a:t>叶子节点用链表连接，可以方便范围查询及全表遍历</a:t>
            </a:r>
            <a:endParaRPr lang="en-US" altLang="zh-CN" dirty="0"/>
          </a:p>
          <a:p>
            <a:r>
              <a:rPr lang="zh-CN" altLang="en-US" dirty="0"/>
              <a:t>无论 </a:t>
            </a:r>
            <a:r>
              <a:rPr lang="en-US" altLang="zh-CN" dirty="0" err="1"/>
              <a:t>BTree</a:t>
            </a:r>
            <a:r>
              <a:rPr lang="en-US" altLang="zh-CN" dirty="0"/>
              <a:t> </a:t>
            </a:r>
            <a:r>
              <a:rPr lang="zh-CN" altLang="en-US" dirty="0"/>
              <a:t>还是 </a:t>
            </a:r>
            <a:r>
              <a:rPr lang="en-US" altLang="zh-CN" dirty="0" err="1"/>
              <a:t>B+Tree</a:t>
            </a:r>
            <a:r>
              <a:rPr lang="zh-CN" altLang="en-US" dirty="0"/>
              <a:t>，每个叶子节点到根节点距离都相同，</a:t>
            </a:r>
            <a:r>
              <a:rPr lang="en-US" altLang="zh-CN" dirty="0" err="1"/>
              <a:t>B+Tree</a:t>
            </a:r>
            <a:r>
              <a:rPr lang="en-US" altLang="zh-CN" dirty="0"/>
              <a:t> </a:t>
            </a:r>
            <a:r>
              <a:rPr lang="zh-CN" altLang="en-US" dirty="0"/>
              <a:t>必须到达叶子节点才能找到</a:t>
            </a:r>
            <a:r>
              <a:rPr lang="en-US" altLang="zh-CN" dirty="0"/>
              <a:t> value</a:t>
            </a:r>
          </a:p>
          <a:p>
            <a:r>
              <a:rPr lang="zh-CN" altLang="en-US" dirty="0"/>
              <a:t>注：这两张图都是仅画了 </a:t>
            </a:r>
            <a:r>
              <a:rPr lang="en-US" altLang="zh-CN" dirty="0"/>
              <a:t>key</a:t>
            </a:r>
            <a:r>
              <a:rPr lang="zh-CN" altLang="en-US" dirty="0"/>
              <a:t>，未画 </a:t>
            </a:r>
            <a:r>
              <a:rPr lang="en-US" altLang="zh-CN" dirty="0"/>
              <a:t>value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01921E5-C451-41D8-802A-EA2BE4B054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0682" y="4722399"/>
            <a:ext cx="6686894" cy="86999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437DAAA7-402C-4052-A1D7-B71D5B097D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0682" y="3310945"/>
            <a:ext cx="5251720" cy="876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9624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1C1B92-AA1E-4D15-B175-75B789D9E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B+Tree</a:t>
            </a:r>
            <a:r>
              <a:rPr lang="en-US" altLang="zh-CN" dirty="0"/>
              <a:t> </a:t>
            </a:r>
            <a:r>
              <a:rPr lang="zh-CN" altLang="en-US" dirty="0"/>
              <a:t>新增</a:t>
            </a:r>
            <a:r>
              <a:rPr lang="en-US" altLang="zh-CN" dirty="0"/>
              <a:t>key</a:t>
            </a:r>
            <a:r>
              <a:rPr lang="zh-CN" altLang="en-US" dirty="0"/>
              <a:t>（以 </a:t>
            </a:r>
            <a:r>
              <a:rPr lang="en-US" altLang="zh-CN" dirty="0"/>
              <a:t>5 </a:t>
            </a:r>
            <a:r>
              <a:rPr lang="zh-CN" altLang="en-US" dirty="0"/>
              <a:t>阶为例）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F66DCC1-0D93-4D48-A548-42879F4CA1C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945093"/>
            <a:ext cx="10748057" cy="5399146"/>
          </a:xfrm>
        </p:spPr>
        <p:txBody>
          <a:bodyPr/>
          <a:lstStyle/>
          <a:p>
            <a:r>
              <a:rPr lang="zh-CN" altLang="en-US" dirty="0"/>
              <a:t>若为空树，那么直接创建一个节点，插入 </a:t>
            </a:r>
            <a:r>
              <a:rPr lang="en-US" altLang="zh-CN" dirty="0"/>
              <a:t>key </a:t>
            </a:r>
            <a:r>
              <a:rPr lang="zh-CN" altLang="en-US" dirty="0"/>
              <a:t>即可，此时这个叶子结点也是根结点。例如，插入 </a:t>
            </a:r>
            <a:r>
              <a:rPr lang="en-US" altLang="zh-CN" dirty="0"/>
              <a:t>5</a:t>
            </a:r>
          </a:p>
          <a:p>
            <a:endParaRPr lang="en-US" altLang="zh-CN" dirty="0"/>
          </a:p>
          <a:p>
            <a:r>
              <a:rPr lang="zh-CN" altLang="en-US" dirty="0"/>
              <a:t>插入时，若当前结点 </a:t>
            </a:r>
            <a:r>
              <a:rPr lang="en-US" altLang="zh-CN" dirty="0"/>
              <a:t>key </a:t>
            </a:r>
            <a:r>
              <a:rPr lang="zh-CN" altLang="en-US" dirty="0"/>
              <a:t>的个数小于阶数，则插入结束</a:t>
            </a:r>
            <a:endParaRPr lang="en-US" altLang="zh-CN" dirty="0"/>
          </a:p>
          <a:p>
            <a:r>
              <a:rPr lang="zh-CN" altLang="en-US" dirty="0"/>
              <a:t>依次插入 </a:t>
            </a:r>
            <a:r>
              <a:rPr lang="en-US" altLang="zh-CN" dirty="0"/>
              <a:t>8</a:t>
            </a:r>
            <a:r>
              <a:rPr lang="zh-CN" altLang="en-US" dirty="0"/>
              <a:t>、</a:t>
            </a:r>
            <a:r>
              <a:rPr lang="en-US" altLang="zh-CN" dirty="0"/>
              <a:t>10</a:t>
            </a:r>
            <a:r>
              <a:rPr lang="zh-CN" altLang="en-US" dirty="0"/>
              <a:t>、</a:t>
            </a:r>
            <a:r>
              <a:rPr lang="en-US" altLang="zh-CN" dirty="0"/>
              <a:t>15</a:t>
            </a:r>
            <a:r>
              <a:rPr lang="zh-CN" altLang="en-US" dirty="0"/>
              <a:t>，按 </a:t>
            </a:r>
            <a:r>
              <a:rPr lang="en-US" altLang="zh-CN" dirty="0"/>
              <a:t>key </a:t>
            </a:r>
            <a:r>
              <a:rPr lang="zh-CN" altLang="en-US" dirty="0"/>
              <a:t>大小升序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插入 </a:t>
            </a:r>
            <a:r>
              <a:rPr lang="en-US" altLang="zh-CN" dirty="0"/>
              <a:t>16</a:t>
            </a:r>
            <a:r>
              <a:rPr lang="zh-CN" altLang="en-US" dirty="0"/>
              <a:t>，这时到达了阶数限制，所以要进行分裂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>
                <a:solidFill>
                  <a:srgbClr val="C00000"/>
                </a:solidFill>
              </a:rPr>
              <a:t>叶子节点分裂规则</a:t>
            </a:r>
            <a:r>
              <a:rPr lang="zh-CN" altLang="en-US" dirty="0"/>
              <a:t>：将这个叶子结点分裂成左右两个叶子结点，左叶子结点包含前 </a:t>
            </a:r>
            <a:r>
              <a:rPr lang="en-US" altLang="zh-CN" dirty="0"/>
              <a:t>m/2 </a:t>
            </a:r>
            <a:r>
              <a:rPr lang="zh-CN" altLang="en-US" dirty="0"/>
              <a:t>个（</a:t>
            </a:r>
            <a:r>
              <a:rPr lang="en-US" altLang="zh-CN" dirty="0"/>
              <a:t>2</a:t>
            </a:r>
            <a:r>
              <a:rPr lang="zh-CN" altLang="en-US" dirty="0"/>
              <a:t>个）记录，右结点包含剩下的记录，将中间的 </a:t>
            </a:r>
            <a:r>
              <a:rPr lang="en-US" altLang="zh-CN" dirty="0"/>
              <a:t>key </a:t>
            </a:r>
            <a:r>
              <a:rPr lang="zh-CN" altLang="en-US" dirty="0"/>
              <a:t>进位到父结点中。</a:t>
            </a:r>
            <a:r>
              <a:rPr lang="zh-CN" altLang="en-US" dirty="0">
                <a:solidFill>
                  <a:srgbClr val="C00000"/>
                </a:solidFill>
              </a:rPr>
              <a:t>注意</a:t>
            </a:r>
            <a:r>
              <a:rPr lang="zh-CN" altLang="en-US" dirty="0"/>
              <a:t>：中间的 </a:t>
            </a:r>
            <a:r>
              <a:rPr lang="en-US" altLang="zh-CN" dirty="0"/>
              <a:t>key </a:t>
            </a:r>
            <a:r>
              <a:rPr lang="zh-CN" altLang="en-US" dirty="0"/>
              <a:t>仍会保留在叶子节点一份</a:t>
            </a:r>
          </a:p>
          <a:p>
            <a:endParaRPr lang="zh-CN" alt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41DDF52-34DB-4352-9389-FF5A08C653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094" y="1459583"/>
            <a:ext cx="523875" cy="32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>
            <a:extLst>
              <a:ext uri="{FF2B5EF4-FFF2-40B4-BE49-F238E27FC236}">
                <a16:creationId xmlns:a16="http://schemas.microsoft.com/office/drawing/2014/main" id="{F0CB56F6-6117-479D-BF96-F4940BC8E2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094" y="2678217"/>
            <a:ext cx="16383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66F0EC2C-6C0F-4946-B5C7-D66173AA54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094" y="3435115"/>
            <a:ext cx="2143125" cy="419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9" name="Picture 11">
            <a:extLst>
              <a:ext uri="{FF2B5EF4-FFF2-40B4-BE49-F238E27FC236}">
                <a16:creationId xmlns:a16="http://schemas.microsoft.com/office/drawing/2014/main" id="{64509F9E-7DD9-45E1-BD91-B8F3EE1400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094" y="4727490"/>
            <a:ext cx="2171700" cy="790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2716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1C1B92-AA1E-4D15-B175-75B789D9E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B+Tree</a:t>
            </a:r>
            <a:r>
              <a:rPr lang="en-US" altLang="zh-CN" dirty="0"/>
              <a:t> </a:t>
            </a:r>
            <a:r>
              <a:rPr lang="zh-CN" altLang="en-US" dirty="0"/>
              <a:t>新增</a:t>
            </a:r>
            <a:r>
              <a:rPr lang="en-US" altLang="zh-CN" dirty="0"/>
              <a:t>key</a:t>
            </a:r>
            <a:r>
              <a:rPr lang="zh-CN" altLang="en-US" dirty="0"/>
              <a:t>（以 </a:t>
            </a:r>
            <a:r>
              <a:rPr lang="en-US" altLang="zh-CN" dirty="0"/>
              <a:t>5 </a:t>
            </a:r>
            <a:r>
              <a:rPr lang="zh-CN" altLang="en-US" dirty="0"/>
              <a:t>阶为例）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F66DCC1-0D93-4D48-A548-42879F4CA1C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945093"/>
            <a:ext cx="10748057" cy="5399146"/>
          </a:xfrm>
        </p:spPr>
        <p:txBody>
          <a:bodyPr/>
          <a:lstStyle/>
          <a:p>
            <a:r>
              <a:rPr lang="zh-CN" altLang="en-US" dirty="0"/>
              <a:t>插入 </a:t>
            </a:r>
            <a:r>
              <a:rPr lang="en-US" altLang="zh-CN" dirty="0"/>
              <a:t>17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插入 </a:t>
            </a:r>
            <a:r>
              <a:rPr lang="en-US" altLang="zh-CN" dirty="0"/>
              <a:t>18</a:t>
            </a:r>
            <a:r>
              <a:rPr lang="zh-CN" altLang="en-US" dirty="0"/>
              <a:t>，这时当前结点的 </a:t>
            </a:r>
            <a:r>
              <a:rPr lang="en-US" altLang="zh-CN" dirty="0"/>
              <a:t>key </a:t>
            </a:r>
            <a:r>
              <a:rPr lang="zh-CN" altLang="en-US" dirty="0"/>
              <a:t>个数到达 </a:t>
            </a:r>
            <a:r>
              <a:rPr lang="en-US" altLang="zh-CN" dirty="0"/>
              <a:t>5</a:t>
            </a:r>
            <a:r>
              <a:rPr lang="zh-CN" altLang="en-US" dirty="0"/>
              <a:t>，进行分裂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分裂成两个结点，左结点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2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个记录，右结点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3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个记录，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key 16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进位到父结点中</a:t>
            </a:r>
            <a:endParaRPr lang="en-US" altLang="zh-CN" b="0" i="0" dirty="0">
              <a:solidFill>
                <a:srgbClr val="333333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dirty="0">
              <a:solidFill>
                <a:srgbClr val="333333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93DB795B-04DD-4519-98B9-04316A2452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961" y="1428946"/>
            <a:ext cx="2609850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1" name="Picture 5">
            <a:extLst>
              <a:ext uri="{FF2B5EF4-FFF2-40B4-BE49-F238E27FC236}">
                <a16:creationId xmlns:a16="http://schemas.microsoft.com/office/drawing/2014/main" id="{2251E8DF-E245-4F76-8E45-E6E069FAC5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961" y="2850842"/>
            <a:ext cx="3009900" cy="904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>
            <a:extLst>
              <a:ext uri="{FF2B5EF4-FFF2-40B4-BE49-F238E27FC236}">
                <a16:creationId xmlns:a16="http://schemas.microsoft.com/office/drawing/2014/main" id="{2ECC88CB-A4BB-4CA9-9104-38FBCF61E7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961" y="4481208"/>
            <a:ext cx="3105150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269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A5F2542C-AD67-46E7-A6FF-B6798AA44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MySQL </a:t>
            </a:r>
            <a:r>
              <a:rPr lang="zh-CN" altLang="en-US" dirty="0"/>
              <a:t>事务隔离级别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ECDFA06-2F16-4BFD-992A-3576CCD5E64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未提交读 </a:t>
            </a:r>
            <a:r>
              <a:rPr lang="en-US" altLang="zh-CN" dirty="0"/>
              <a:t>- </a:t>
            </a:r>
            <a:r>
              <a:rPr lang="zh-CN" altLang="en-US" dirty="0"/>
              <a:t>读到其它事务未提交的数据（最新的版本）</a:t>
            </a:r>
            <a:endParaRPr lang="en-US" altLang="zh-CN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dirty="0"/>
              <a:t>错误现象：有脏读、不可重复读、幻读现象</a:t>
            </a:r>
            <a:endParaRPr lang="en-US" altLang="zh-CN" dirty="0"/>
          </a:p>
          <a:p>
            <a:r>
              <a:rPr lang="zh-CN" altLang="en-US" dirty="0"/>
              <a:t>提交读（</a:t>
            </a:r>
            <a:r>
              <a:rPr lang="en-US" altLang="zh-CN" dirty="0"/>
              <a:t>RC</a:t>
            </a:r>
            <a:r>
              <a:rPr lang="zh-CN" altLang="en-US" dirty="0"/>
              <a:t>） </a:t>
            </a:r>
            <a:r>
              <a:rPr lang="en-US" altLang="zh-CN" dirty="0"/>
              <a:t>- </a:t>
            </a:r>
            <a:r>
              <a:rPr lang="zh-CN" altLang="en-US" dirty="0"/>
              <a:t>读到其它事务已提交的数据（最新已提交的版本）</a:t>
            </a:r>
            <a:endParaRPr lang="en-US" altLang="zh-CN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dirty="0"/>
              <a:t>错误现象：有不可重复读、幻读现象</a:t>
            </a:r>
            <a:endParaRPr lang="en-US" altLang="zh-CN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dirty="0"/>
              <a:t>使用场景：希望看到最新的有效值</a:t>
            </a:r>
            <a:endParaRPr lang="en-US" altLang="zh-CN" dirty="0"/>
          </a:p>
          <a:p>
            <a:r>
              <a:rPr lang="zh-CN" altLang="en-US" dirty="0"/>
              <a:t>可重复读（</a:t>
            </a:r>
            <a:r>
              <a:rPr lang="en-US" altLang="zh-CN" dirty="0"/>
              <a:t>RR</a:t>
            </a:r>
            <a:r>
              <a:rPr lang="zh-CN" altLang="en-US" dirty="0"/>
              <a:t>） </a:t>
            </a:r>
            <a:r>
              <a:rPr lang="en-US" altLang="zh-CN" dirty="0"/>
              <a:t>- </a:t>
            </a:r>
            <a:r>
              <a:rPr lang="zh-CN" altLang="en-US" dirty="0"/>
              <a:t>在事务范围内，多次读能够保证一致性（快照建立时最新已提交版本）</a:t>
            </a:r>
            <a:endParaRPr lang="en-US" altLang="zh-CN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dirty="0"/>
              <a:t>错误现象：有幻读现象，可以用加锁避免</a:t>
            </a:r>
            <a:endParaRPr lang="en-US" altLang="zh-CN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dirty="0"/>
              <a:t>使用场景：事务内要求更强的一致性，但看到的未必是最新的有效值</a:t>
            </a:r>
            <a:endParaRPr lang="en-US" altLang="zh-CN" dirty="0"/>
          </a:p>
          <a:p>
            <a:r>
              <a:rPr lang="zh-CN" altLang="en-US" dirty="0"/>
              <a:t>串行读 </a:t>
            </a:r>
            <a:r>
              <a:rPr lang="en-US" altLang="zh-CN" dirty="0"/>
              <a:t>- </a:t>
            </a:r>
            <a:r>
              <a:rPr lang="zh-CN" altLang="en-US" dirty="0"/>
              <a:t>在事务范围内，仅有读读可以并发，读写或写写会阻塞其它事务，用这种办法保证更强的一致性</a:t>
            </a:r>
            <a:endParaRPr lang="en-US" altLang="zh-CN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dirty="0"/>
              <a:t>错误现象：无</a:t>
            </a:r>
          </a:p>
        </p:txBody>
      </p:sp>
    </p:spTree>
    <p:extLst>
      <p:ext uri="{BB962C8B-B14F-4D97-AF65-F5344CB8AC3E}">
        <p14:creationId xmlns:p14="http://schemas.microsoft.com/office/powerpoint/2010/main" val="27931238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1C1B92-AA1E-4D15-B175-75B789D9E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B+Tree</a:t>
            </a:r>
            <a:r>
              <a:rPr lang="en-US" altLang="zh-CN" dirty="0"/>
              <a:t> </a:t>
            </a:r>
            <a:r>
              <a:rPr lang="zh-CN" altLang="en-US" dirty="0"/>
              <a:t>新增</a:t>
            </a:r>
            <a:r>
              <a:rPr lang="en-US" altLang="zh-CN" dirty="0"/>
              <a:t>key</a:t>
            </a:r>
            <a:r>
              <a:rPr lang="zh-CN" altLang="en-US" dirty="0"/>
              <a:t>（以 </a:t>
            </a:r>
            <a:r>
              <a:rPr lang="en-US" altLang="zh-CN" dirty="0"/>
              <a:t>5 </a:t>
            </a:r>
            <a:r>
              <a:rPr lang="zh-CN" altLang="en-US" dirty="0"/>
              <a:t>阶为例）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F66DCC1-0D93-4D48-A548-42879F4CA1C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756553"/>
            <a:ext cx="10997211" cy="5399146"/>
          </a:xfrm>
        </p:spPr>
        <p:txBody>
          <a:bodyPr/>
          <a:lstStyle/>
          <a:p>
            <a:r>
              <a:rPr lang="zh-CN" altLang="en-US" dirty="0"/>
              <a:t>插入 </a:t>
            </a:r>
            <a:r>
              <a:rPr lang="en-US" altLang="zh-CN" dirty="0"/>
              <a:t>19</a:t>
            </a:r>
            <a:r>
              <a:rPr lang="zh-CN" altLang="en-US" dirty="0"/>
              <a:t>、</a:t>
            </a:r>
            <a:r>
              <a:rPr lang="en-US" altLang="zh-CN" dirty="0"/>
              <a:t>20</a:t>
            </a:r>
            <a:r>
              <a:rPr lang="zh-CN" altLang="en-US" dirty="0"/>
              <a:t>、</a:t>
            </a:r>
            <a:r>
              <a:rPr lang="en-US" altLang="zh-CN" dirty="0"/>
              <a:t>21</a:t>
            </a:r>
            <a:r>
              <a:rPr lang="zh-CN" altLang="en-US" dirty="0"/>
              <a:t>、</a:t>
            </a:r>
            <a:r>
              <a:rPr lang="en-US" altLang="zh-CN" dirty="0"/>
              <a:t>22</a:t>
            </a:r>
            <a:r>
              <a:rPr lang="zh-CN" altLang="en-US" dirty="0"/>
              <a:t>、</a:t>
            </a:r>
            <a:r>
              <a:rPr lang="en-US" altLang="zh-CN" dirty="0"/>
              <a:t>6</a:t>
            </a:r>
            <a:r>
              <a:rPr lang="zh-CN" altLang="en-US" dirty="0"/>
              <a:t>、</a:t>
            </a:r>
            <a:r>
              <a:rPr lang="en-US" altLang="zh-CN" dirty="0"/>
              <a:t>9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插入 </a:t>
            </a:r>
            <a:r>
              <a:rPr lang="en-US" altLang="zh-CN" dirty="0"/>
              <a:t>7</a:t>
            </a:r>
            <a:r>
              <a:rPr lang="zh-CN" altLang="en-US" dirty="0"/>
              <a:t>，当前结点的 </a:t>
            </a:r>
            <a:r>
              <a:rPr lang="en-US" altLang="zh-CN" dirty="0"/>
              <a:t>key </a:t>
            </a:r>
            <a:r>
              <a:rPr lang="zh-CN" altLang="en-US" dirty="0"/>
              <a:t>个数到达 </a:t>
            </a:r>
            <a:r>
              <a:rPr lang="en-US" altLang="zh-CN" dirty="0"/>
              <a:t>5</a:t>
            </a:r>
            <a:r>
              <a:rPr lang="zh-CN" altLang="en-US" dirty="0"/>
              <a:t>，需要分裂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分裂后 </a:t>
            </a:r>
            <a:r>
              <a:rPr lang="en-US" altLang="zh-CN" dirty="0"/>
              <a:t>key 7 </a:t>
            </a:r>
            <a:r>
              <a:rPr lang="zh-CN" altLang="en-US" dirty="0"/>
              <a:t>进入到父结点中，这时父节点 </a:t>
            </a:r>
            <a:r>
              <a:rPr lang="en-US" altLang="zh-CN" dirty="0"/>
              <a:t>key </a:t>
            </a:r>
            <a:r>
              <a:rPr lang="zh-CN" altLang="en-US" dirty="0"/>
              <a:t>个数也到达 </a:t>
            </a:r>
            <a:r>
              <a:rPr lang="en-US" altLang="zh-CN" dirty="0"/>
              <a:t>5</a:t>
            </a:r>
          </a:p>
          <a:p>
            <a:endParaRPr lang="en-US" altLang="zh-CN" dirty="0">
              <a:solidFill>
                <a:srgbClr val="333333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dirty="0"/>
          </a:p>
          <a:p>
            <a:r>
              <a:rPr lang="zh-CN" altLang="en-US" dirty="0">
                <a:solidFill>
                  <a:srgbClr val="C00000"/>
                </a:solidFill>
              </a:rPr>
              <a:t>非叶子节点分裂规则</a:t>
            </a:r>
            <a:r>
              <a:rPr lang="zh-CN" altLang="en-US" dirty="0"/>
              <a:t>：左子结点包含前 </a:t>
            </a:r>
            <a:r>
              <a:rPr lang="en-US" altLang="zh-CN" dirty="0"/>
              <a:t>(m-1)/2 </a:t>
            </a:r>
            <a:r>
              <a:rPr lang="zh-CN" altLang="en-US" dirty="0"/>
              <a:t>个 </a:t>
            </a:r>
            <a:r>
              <a:rPr lang="en-US" altLang="zh-CN" dirty="0"/>
              <a:t>key</a:t>
            </a:r>
            <a:r>
              <a:rPr lang="zh-CN" altLang="en-US" dirty="0"/>
              <a:t>，将中间的 </a:t>
            </a:r>
            <a:r>
              <a:rPr lang="en-US" altLang="zh-CN" dirty="0"/>
              <a:t>key </a:t>
            </a:r>
            <a:r>
              <a:rPr lang="zh-CN" altLang="en-US" dirty="0"/>
              <a:t>进位到父结点中（</a:t>
            </a:r>
            <a:r>
              <a:rPr lang="zh-CN" altLang="en-US" dirty="0">
                <a:solidFill>
                  <a:srgbClr val="C00000"/>
                </a:solidFill>
              </a:rPr>
              <a:t>不保留</a:t>
            </a:r>
            <a:r>
              <a:rPr lang="zh-CN" altLang="en-US" dirty="0"/>
              <a:t>），右子节点包含剩余的 </a:t>
            </a:r>
            <a:r>
              <a:rPr lang="en-US" altLang="zh-CN" dirty="0"/>
              <a:t>key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84593D90-87D4-475F-A6C5-1B4CF31C2E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961" y="1223231"/>
            <a:ext cx="5686425" cy="809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5" name="Picture 5">
            <a:extLst>
              <a:ext uri="{FF2B5EF4-FFF2-40B4-BE49-F238E27FC236}">
                <a16:creationId xmlns:a16="http://schemas.microsoft.com/office/drawing/2014/main" id="{F19FA2D2-F5DB-4790-AE90-5BF9CBEA2C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961" y="2335682"/>
            <a:ext cx="6086475" cy="895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>
            <a:extLst>
              <a:ext uri="{FF2B5EF4-FFF2-40B4-BE49-F238E27FC236}">
                <a16:creationId xmlns:a16="http://schemas.microsoft.com/office/drawing/2014/main" id="{63F594E3-B272-4ACB-9A36-27EA24ED33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961" y="3621413"/>
            <a:ext cx="6238875" cy="904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1" name="Picture 11">
            <a:extLst>
              <a:ext uri="{FF2B5EF4-FFF2-40B4-BE49-F238E27FC236}">
                <a16:creationId xmlns:a16="http://schemas.microsoft.com/office/drawing/2014/main" id="{029D4DF0-B9C5-4DEF-992D-EFDE67AF0C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961" y="5269729"/>
            <a:ext cx="6276975" cy="127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577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130116-3A21-43C9-A26D-9CF897D4F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B+Tree</a:t>
            </a:r>
            <a:r>
              <a:rPr lang="en-US" altLang="zh-CN" dirty="0"/>
              <a:t> </a:t>
            </a:r>
            <a:r>
              <a:rPr lang="zh-CN" altLang="en-US" dirty="0"/>
              <a:t>查询</a:t>
            </a:r>
            <a:r>
              <a:rPr lang="en-US" altLang="zh-CN" dirty="0"/>
              <a:t>key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DF9D6CA-7194-4EED-9473-6E8E4D41F92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945094"/>
            <a:ext cx="10748057" cy="5597108"/>
          </a:xfrm>
        </p:spPr>
        <p:txBody>
          <a:bodyPr/>
          <a:lstStyle/>
          <a:p>
            <a:r>
              <a:rPr lang="zh-CN" altLang="en-US" dirty="0"/>
              <a:t>以查询 </a:t>
            </a:r>
            <a:r>
              <a:rPr lang="en-US" altLang="zh-CN" dirty="0"/>
              <a:t>15 </a:t>
            </a:r>
            <a:r>
              <a:rPr lang="zh-CN" altLang="en-US" dirty="0"/>
              <a:t>为例</a:t>
            </a:r>
          </a:p>
          <a:p>
            <a:r>
              <a:rPr lang="zh-CN" altLang="en-US" dirty="0"/>
              <a:t>第一次 </a:t>
            </a:r>
            <a:r>
              <a:rPr lang="en-US" altLang="zh-CN" dirty="0"/>
              <a:t>I/O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第二次 </a:t>
            </a:r>
            <a:r>
              <a:rPr lang="en-US" altLang="zh-CN" dirty="0"/>
              <a:t>I/O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第三次 </a:t>
            </a:r>
            <a:r>
              <a:rPr lang="en-US" altLang="zh-CN" dirty="0"/>
              <a:t>I/O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93673101-D3BB-4F48-A22A-2A445846D3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095" y="1777836"/>
            <a:ext cx="6153150" cy="1285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9" name="Picture 5">
            <a:extLst>
              <a:ext uri="{FF2B5EF4-FFF2-40B4-BE49-F238E27FC236}">
                <a16:creationId xmlns:a16="http://schemas.microsoft.com/office/drawing/2014/main" id="{DA1F5250-05FD-4601-ABF9-630FE4C146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095" y="3429000"/>
            <a:ext cx="6238875" cy="1314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>
            <a:extLst>
              <a:ext uri="{FF2B5EF4-FFF2-40B4-BE49-F238E27FC236}">
                <a16:creationId xmlns:a16="http://schemas.microsoft.com/office/drawing/2014/main" id="{D4FEF121-16B0-49AC-B5B1-9CB631A99F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095" y="5133787"/>
            <a:ext cx="6153150" cy="1323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4617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130116-3A21-43C9-A26D-9CF897D4F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B+Tree</a:t>
            </a:r>
            <a:r>
              <a:rPr lang="en-US" altLang="zh-CN" dirty="0"/>
              <a:t> </a:t>
            </a:r>
            <a:r>
              <a:rPr lang="zh-CN" altLang="en-US" dirty="0"/>
              <a:t>删除</a:t>
            </a:r>
            <a:r>
              <a:rPr lang="en-US" altLang="zh-CN" dirty="0"/>
              <a:t>key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DF9D6CA-7194-4EED-9473-6E8E4D41F92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784834"/>
            <a:ext cx="10748057" cy="5993037"/>
          </a:xfrm>
        </p:spPr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</a:rPr>
              <a:t>叶子节点</a:t>
            </a:r>
            <a:r>
              <a:rPr lang="zh-CN" altLang="en-US" dirty="0"/>
              <a:t>的 </a:t>
            </a:r>
            <a:r>
              <a:rPr lang="en-US" altLang="zh-CN" dirty="0"/>
              <a:t>key </a:t>
            </a:r>
            <a:r>
              <a:rPr lang="zh-CN" altLang="en-US" dirty="0"/>
              <a:t>删除，初始状态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>
                <a:solidFill>
                  <a:srgbClr val="C00000"/>
                </a:solidFill>
              </a:rPr>
              <a:t>删完有富余</a:t>
            </a:r>
            <a:r>
              <a:rPr lang="zh-CN" altLang="en-US" dirty="0"/>
              <a:t>。即删除后结点的</a:t>
            </a:r>
            <a:r>
              <a:rPr lang="en-US" altLang="zh-CN" dirty="0"/>
              <a:t>key</a:t>
            </a:r>
            <a:r>
              <a:rPr lang="zh-CN" altLang="en-US" dirty="0"/>
              <a:t>的个数 </a:t>
            </a:r>
            <a:r>
              <a:rPr lang="en-US" altLang="zh-CN" dirty="0"/>
              <a:t>&gt;</a:t>
            </a:r>
            <a:r>
              <a:rPr lang="zh-CN" altLang="en-US" dirty="0"/>
              <a:t> </a:t>
            </a:r>
            <a:r>
              <a:rPr lang="en-US" altLang="zh-CN" dirty="0"/>
              <a:t>m/2 – 1</a:t>
            </a:r>
            <a:r>
              <a:rPr lang="zh-CN" altLang="en-US" dirty="0"/>
              <a:t>，删除操作结束，例如删除 </a:t>
            </a:r>
            <a:r>
              <a:rPr lang="en-US" altLang="zh-CN" dirty="0"/>
              <a:t>22</a:t>
            </a:r>
            <a:endParaRPr lang="zh-CN" altLang="en-US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>
                <a:solidFill>
                  <a:srgbClr val="C00000"/>
                </a:solidFill>
              </a:rPr>
              <a:t>删完没富余，但兄弟节点有富余</a:t>
            </a:r>
            <a:r>
              <a:rPr lang="zh-CN" altLang="en-US" dirty="0"/>
              <a:t>。即兄弟结点 </a:t>
            </a:r>
            <a:r>
              <a:rPr lang="en-US" altLang="zh-CN" dirty="0"/>
              <a:t>key </a:t>
            </a:r>
            <a:r>
              <a:rPr lang="zh-CN" altLang="en-US" dirty="0"/>
              <a:t>有富余（</a:t>
            </a:r>
            <a:r>
              <a:rPr lang="en-US" altLang="zh-CN" dirty="0"/>
              <a:t> &gt;</a:t>
            </a:r>
            <a:r>
              <a:rPr lang="zh-CN" altLang="en-US" dirty="0"/>
              <a:t> </a:t>
            </a:r>
            <a:r>
              <a:rPr lang="en-US" altLang="zh-CN" dirty="0"/>
              <a:t>m/2 – 1 </a:t>
            </a:r>
            <a:r>
              <a:rPr lang="zh-CN" altLang="en-US" dirty="0"/>
              <a:t>），向兄弟结点借一个记录，同时替换父节点，例如删除</a:t>
            </a:r>
            <a:r>
              <a:rPr lang="en-US" altLang="zh-CN" dirty="0"/>
              <a:t> 15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A996A05A-AC28-424D-BD20-235138F2CB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095" y="1197970"/>
            <a:ext cx="6276975" cy="127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3" name="Picture 5">
            <a:extLst>
              <a:ext uri="{FF2B5EF4-FFF2-40B4-BE49-F238E27FC236}">
                <a16:creationId xmlns:a16="http://schemas.microsoft.com/office/drawing/2014/main" id="{7A45E05A-7730-4E91-BD26-1F52F43A61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8908" y="2887456"/>
            <a:ext cx="5953125" cy="122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>
            <a:extLst>
              <a:ext uri="{FF2B5EF4-FFF2-40B4-BE49-F238E27FC236}">
                <a16:creationId xmlns:a16="http://schemas.microsoft.com/office/drawing/2014/main" id="{0A47C228-DF07-4FF0-BF93-28F45B90FB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095" y="4874914"/>
            <a:ext cx="6057900" cy="1343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3847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A97EC9-DA5F-4796-B90F-C978857C6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B+Tree</a:t>
            </a:r>
            <a:r>
              <a:rPr lang="en-US" altLang="zh-CN" dirty="0"/>
              <a:t> </a:t>
            </a:r>
            <a:r>
              <a:rPr lang="zh-CN" altLang="en-US" dirty="0"/>
              <a:t>删除</a:t>
            </a:r>
            <a:r>
              <a:rPr lang="en-US" altLang="zh-CN" dirty="0"/>
              <a:t>key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A5032CD-6201-45B0-B388-96806405A05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945093"/>
            <a:ext cx="10748057" cy="5483987"/>
          </a:xfrm>
        </p:spPr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</a:rPr>
              <a:t>兄弟节点也不富余，合并兄弟叶子节点</a:t>
            </a:r>
            <a:r>
              <a:rPr lang="zh-CN" altLang="en-US" b="1" dirty="0"/>
              <a:t>。即</a:t>
            </a:r>
            <a:r>
              <a:rPr lang="zh-CN" altLang="en-US" dirty="0"/>
              <a:t>兄弟节点合并成一个新的叶子结点，并删除父结点中的</a:t>
            </a:r>
            <a:r>
              <a:rPr lang="en-US" altLang="zh-CN" dirty="0"/>
              <a:t>key</a:t>
            </a:r>
            <a:r>
              <a:rPr lang="zh-CN" altLang="en-US" dirty="0"/>
              <a:t>，将当前结点指向父结点，例如删除 </a:t>
            </a:r>
            <a:r>
              <a:rPr lang="en-US" altLang="zh-CN" dirty="0"/>
              <a:t>7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也需要删除非叶子节点中的 </a:t>
            </a:r>
            <a:r>
              <a:rPr lang="en-US" altLang="zh-CN" dirty="0"/>
              <a:t>7</a:t>
            </a:r>
            <a:r>
              <a:rPr lang="zh-CN" altLang="en-US" dirty="0"/>
              <a:t>，并替换父节点保证区间仍有效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左右兄弟都不够借，合并</a:t>
            </a:r>
            <a:endParaRPr lang="en-US" altLang="zh-CN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b="1" dirty="0"/>
          </a:p>
          <a:p>
            <a:endParaRPr lang="zh-CN" altLang="en-US" dirty="0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F5DF75DA-83BC-4AD8-9A1B-DC96F51DE7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387" y="1683279"/>
            <a:ext cx="5476875" cy="137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7" name="Picture 5">
            <a:extLst>
              <a:ext uri="{FF2B5EF4-FFF2-40B4-BE49-F238E27FC236}">
                <a16:creationId xmlns:a16="http://schemas.microsoft.com/office/drawing/2014/main" id="{380D5FE5-A1A5-4FAB-9DD2-3BE0C9088A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387" y="3357595"/>
            <a:ext cx="5505450" cy="1266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0" name="Picture 8">
            <a:extLst>
              <a:ext uri="{FF2B5EF4-FFF2-40B4-BE49-F238E27FC236}">
                <a16:creationId xmlns:a16="http://schemas.microsoft.com/office/drawing/2014/main" id="{6496CB18-1C4A-4F5D-B0D6-DB42309E9F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387" y="5021180"/>
            <a:ext cx="5143500" cy="1304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2825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A97EC9-DA5F-4796-B90F-C978857C6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B+Tree</a:t>
            </a:r>
            <a:r>
              <a:rPr lang="en-US" altLang="zh-CN" dirty="0"/>
              <a:t> </a:t>
            </a:r>
            <a:r>
              <a:rPr lang="zh-CN" altLang="en-US" dirty="0"/>
              <a:t>删除</a:t>
            </a:r>
            <a:r>
              <a:rPr lang="en-US" altLang="zh-CN" dirty="0"/>
              <a:t>key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A5032CD-6201-45B0-B388-96806405A05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1. </a:t>
            </a:r>
            <a:r>
              <a:rPr lang="zh-CN" altLang="en-US" dirty="0">
                <a:solidFill>
                  <a:srgbClr val="C00000"/>
                </a:solidFill>
              </a:rPr>
              <a:t>非叶子节点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key </a:t>
            </a:r>
            <a:r>
              <a:rPr lang="zh-CN" altLang="en-US" dirty="0">
                <a:solidFill>
                  <a:schemeClr val="tx1"/>
                </a:solidFill>
              </a:rPr>
              <a:t>的个数 </a:t>
            </a:r>
            <a:r>
              <a:rPr lang="en-US" altLang="zh-CN" dirty="0"/>
              <a:t>&gt;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m/2 – 1</a:t>
            </a:r>
            <a:r>
              <a:rPr lang="zh-CN" altLang="en-US" dirty="0">
                <a:solidFill>
                  <a:schemeClr val="tx1"/>
                </a:solidFill>
              </a:rPr>
              <a:t>，则删除操作结束，否则执行 </a:t>
            </a:r>
            <a:r>
              <a:rPr lang="en-US" altLang="zh-CN" dirty="0">
                <a:solidFill>
                  <a:schemeClr val="tx1"/>
                </a:solidFill>
              </a:rPr>
              <a:t>2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2. </a:t>
            </a:r>
            <a:r>
              <a:rPr lang="zh-CN" altLang="en-US" dirty="0">
                <a:solidFill>
                  <a:schemeClr val="tx1"/>
                </a:solidFill>
              </a:rPr>
              <a:t>若兄弟结点有富余，父结点 </a:t>
            </a:r>
            <a:r>
              <a:rPr lang="en-US" altLang="zh-CN" dirty="0">
                <a:solidFill>
                  <a:schemeClr val="tx1"/>
                </a:solidFill>
              </a:rPr>
              <a:t>key </a:t>
            </a:r>
            <a:r>
              <a:rPr lang="zh-CN" altLang="en-US" dirty="0">
                <a:solidFill>
                  <a:schemeClr val="tx1"/>
                </a:solidFill>
              </a:rPr>
              <a:t>下移，兄弟结点 </a:t>
            </a:r>
            <a:r>
              <a:rPr lang="en-US" altLang="zh-CN" dirty="0">
                <a:solidFill>
                  <a:schemeClr val="tx1"/>
                </a:solidFill>
              </a:rPr>
              <a:t>key </a:t>
            </a:r>
            <a:r>
              <a:rPr lang="zh-CN" altLang="en-US" dirty="0">
                <a:solidFill>
                  <a:schemeClr val="tx1"/>
                </a:solidFill>
              </a:rPr>
              <a:t>上移，删除结束，否则执行 </a:t>
            </a:r>
            <a:r>
              <a:rPr lang="en-US" altLang="zh-CN" dirty="0">
                <a:solidFill>
                  <a:schemeClr val="tx1"/>
                </a:solidFill>
              </a:rPr>
              <a:t>3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3. </a:t>
            </a:r>
            <a:r>
              <a:rPr lang="zh-CN" altLang="en-US" dirty="0">
                <a:solidFill>
                  <a:schemeClr val="tx1"/>
                </a:solidFill>
              </a:rPr>
              <a:t>兄弟节点没富余，当前结点和兄弟结点及父结点合并成一个新的结点。重复 </a:t>
            </a:r>
            <a:r>
              <a:rPr lang="en-US" altLang="zh-CN" dirty="0">
                <a:solidFill>
                  <a:schemeClr val="tx1"/>
                </a:solidFill>
              </a:rPr>
              <a:t>1</a:t>
            </a:r>
          </a:p>
          <a:p>
            <a:endParaRPr lang="en-US" altLang="zh-CN" dirty="0">
              <a:solidFill>
                <a:schemeClr val="tx1"/>
              </a:solidFill>
            </a:endParaRPr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b="1" dirty="0"/>
          </a:p>
          <a:p>
            <a:endParaRPr lang="zh-CN" altLang="en-US" dirty="0"/>
          </a:p>
        </p:txBody>
      </p:sp>
      <p:pic>
        <p:nvPicPr>
          <p:cNvPr id="7" name="Picture 8">
            <a:extLst>
              <a:ext uri="{FF2B5EF4-FFF2-40B4-BE49-F238E27FC236}">
                <a16:creationId xmlns:a16="http://schemas.microsoft.com/office/drawing/2014/main" id="{AEE3969B-C099-4497-BEEB-0199E66F41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399" y="2259126"/>
            <a:ext cx="5143500" cy="1304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8" name="Picture 2">
            <a:extLst>
              <a:ext uri="{FF2B5EF4-FFF2-40B4-BE49-F238E27FC236}">
                <a16:creationId xmlns:a16="http://schemas.microsoft.com/office/drawing/2014/main" id="{BF15C5C0-C5FC-4D6C-91D5-A5919E5B61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399" y="3916893"/>
            <a:ext cx="5181600" cy="1247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7266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2D6A49-F9EA-47A9-9B84-135CEC49B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命中索引要注意什么？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369F6A6-F1CA-46D9-9F88-9C3AD8B094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准备数据</a:t>
            </a:r>
            <a:endParaRPr lang="en-US" altLang="zh-CN" dirty="0"/>
          </a:p>
          <a:p>
            <a:pPr>
              <a:buFont typeface="+mj-ea"/>
              <a:buAutoNum type="circleNumDbPlain"/>
            </a:pPr>
            <a:r>
              <a:rPr lang="zh-CN" altLang="en-US" dirty="0"/>
              <a:t>在 </a:t>
            </a:r>
            <a:r>
              <a:rPr lang="en-US" altLang="zh-CN" dirty="0"/>
              <a:t>[</a:t>
            </a:r>
            <a:r>
              <a:rPr lang="en-US" altLang="zh-CN" dirty="0" err="1"/>
              <a:t>mysqld</a:t>
            </a:r>
            <a:r>
              <a:rPr lang="en-US" altLang="zh-CN" dirty="0"/>
              <a:t>] </a:t>
            </a:r>
            <a:r>
              <a:rPr lang="zh-CN" altLang="en-US" dirty="0"/>
              <a:t>下添加 </a:t>
            </a:r>
            <a:r>
              <a:rPr lang="en-US" altLang="zh-CN" dirty="0" err="1">
                <a:solidFill>
                  <a:srgbClr val="C00000"/>
                </a:solidFill>
              </a:rPr>
              <a:t>secure_file_priv</a:t>
            </a:r>
            <a:r>
              <a:rPr lang="en-US" altLang="zh-CN" dirty="0">
                <a:solidFill>
                  <a:srgbClr val="C00000"/>
                </a:solidFill>
              </a:rPr>
              <a:t>= </a:t>
            </a:r>
            <a:r>
              <a:rPr lang="zh-CN" altLang="en-US" dirty="0"/>
              <a:t>重启 </a:t>
            </a:r>
            <a:r>
              <a:rPr lang="en-US" altLang="zh-CN" dirty="0"/>
              <a:t>MySQL </a:t>
            </a:r>
            <a:r>
              <a:rPr lang="zh-CN" altLang="en-US" dirty="0"/>
              <a:t>服务器，让选项生效</a:t>
            </a:r>
            <a:endParaRPr lang="en-US" altLang="zh-CN" dirty="0"/>
          </a:p>
          <a:p>
            <a:pPr>
              <a:buFont typeface="+mj-ea"/>
              <a:buAutoNum type="circleNumDbPlain"/>
            </a:pPr>
            <a:r>
              <a:rPr lang="zh-CN" altLang="en-US" dirty="0"/>
              <a:t>执行 </a:t>
            </a:r>
            <a:r>
              <a:rPr lang="en-US" altLang="zh-CN" dirty="0" err="1"/>
              <a:t>db.sql</a:t>
            </a:r>
            <a:r>
              <a:rPr lang="en-US" altLang="zh-CN" dirty="0"/>
              <a:t> </a:t>
            </a:r>
            <a:r>
              <a:rPr lang="zh-CN" altLang="en-US" dirty="0"/>
              <a:t>内的脚本，建表</a:t>
            </a:r>
            <a:endParaRPr lang="en-US" altLang="zh-CN" dirty="0"/>
          </a:p>
          <a:p>
            <a:pPr>
              <a:buFont typeface="+mj-ea"/>
              <a:buAutoNum type="circleNumDbPlain"/>
            </a:pPr>
            <a:r>
              <a:rPr lang="zh-CN" altLang="en-US" dirty="0">
                <a:solidFill>
                  <a:schemeClr val="tx1"/>
                </a:solidFill>
              </a:rPr>
              <a:t>执行 </a:t>
            </a:r>
            <a:r>
              <a:rPr lang="en-US" altLang="zh-CN" dirty="0">
                <a:solidFill>
                  <a:srgbClr val="C00000"/>
                </a:solidFill>
              </a:rPr>
              <a:t>LOAD DATA INFILE 'D:\\big_person.txt' INTO TABLE </a:t>
            </a:r>
            <a:r>
              <a:rPr lang="en-US" altLang="zh-CN" dirty="0" err="1">
                <a:solidFill>
                  <a:srgbClr val="C00000"/>
                </a:solidFill>
              </a:rPr>
              <a:t>big_person</a:t>
            </a:r>
            <a:r>
              <a:rPr lang="en-US" altLang="zh-CN" dirty="0">
                <a:solidFill>
                  <a:srgbClr val="C00000"/>
                </a:solidFill>
              </a:rPr>
              <a:t>; </a:t>
            </a:r>
            <a:r>
              <a:rPr lang="zh-CN" altLang="en-US" dirty="0">
                <a:solidFill>
                  <a:schemeClr val="tx1"/>
                </a:solidFill>
              </a:rPr>
              <a:t>注意实际路径根据情况修改</a:t>
            </a:r>
            <a:endParaRPr lang="en-US" altLang="zh-CN" dirty="0">
              <a:solidFill>
                <a:schemeClr val="tx1"/>
              </a:solidFill>
            </a:endParaRPr>
          </a:p>
          <a:p>
            <a:pPr lvl="1"/>
            <a:r>
              <a:rPr lang="zh-CN" altLang="en-US" dirty="0"/>
              <a:t>测试表 </a:t>
            </a:r>
            <a:r>
              <a:rPr lang="en-US" altLang="zh-CN" dirty="0" err="1"/>
              <a:t>big_person</a:t>
            </a:r>
            <a:r>
              <a:rPr lang="zh-CN" altLang="en-US" dirty="0"/>
              <a:t>（此表数据量较大，如果与其它表数据一起提供不好管理，故单独提供），数据行数 </a:t>
            </a:r>
            <a:r>
              <a:rPr lang="en-US" altLang="zh-CN" dirty="0"/>
              <a:t>100 </a:t>
            </a:r>
            <a:r>
              <a:rPr lang="zh-CN" altLang="en-US" dirty="0"/>
              <a:t>万条，列个数 </a:t>
            </a:r>
            <a:r>
              <a:rPr lang="en-US" altLang="zh-CN" dirty="0"/>
              <a:t>15 </a:t>
            </a:r>
            <a:r>
              <a:rPr lang="zh-CN" altLang="en-US" dirty="0"/>
              <a:t>列。为了更快速导入数据，这里采用了 </a:t>
            </a:r>
            <a:r>
              <a:rPr lang="en-US" altLang="zh-CN" dirty="0"/>
              <a:t>load data </a:t>
            </a:r>
            <a:r>
              <a:rPr lang="en-US" altLang="zh-CN" dirty="0" err="1"/>
              <a:t>infile</a:t>
            </a:r>
            <a:r>
              <a:rPr lang="en-US" altLang="zh-CN" dirty="0"/>
              <a:t> </a:t>
            </a:r>
            <a:r>
              <a:rPr lang="zh-CN" altLang="en-US" dirty="0"/>
              <a:t>命令配合 *</a:t>
            </a:r>
            <a:r>
              <a:rPr lang="en-US" altLang="zh-CN" dirty="0"/>
              <a:t>.txt </a:t>
            </a:r>
            <a:r>
              <a:rPr lang="zh-CN" altLang="en-US" dirty="0"/>
              <a:t>格式数据</a:t>
            </a:r>
            <a:endParaRPr lang="en-US" altLang="zh-CN" dirty="0"/>
          </a:p>
          <a:p>
            <a:pPr lvl="1">
              <a:buFont typeface="+mj-ea"/>
              <a:buAutoNum type="circleNumDbPlain"/>
            </a:pPr>
            <a:endParaRPr lang="en-US" altLang="zh-CN" dirty="0">
              <a:solidFill>
                <a:schemeClr val="tx1"/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743247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995D05-747E-4C19-B613-D3685BA25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索引用于排序时的例子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A310DDB-6C3E-4FF3-879E-18A54EE4B39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多列排序需要用组合索引</a:t>
            </a:r>
            <a:endParaRPr lang="en-US" altLang="zh-CN" dirty="0"/>
          </a:p>
          <a:p>
            <a:pPr lvl="1"/>
            <a:r>
              <a:rPr lang="en-US" altLang="zh-CN" dirty="0"/>
              <a:t>create index </a:t>
            </a:r>
            <a:r>
              <a:rPr lang="en-US" altLang="zh-CN" dirty="0" err="1"/>
              <a:t>first_idx</a:t>
            </a:r>
            <a:r>
              <a:rPr lang="en-US" altLang="zh-CN" dirty="0"/>
              <a:t> on </a:t>
            </a:r>
            <a:r>
              <a:rPr lang="en-US" altLang="zh-CN" dirty="0" err="1"/>
              <a:t>big_person</a:t>
            </a:r>
            <a:r>
              <a:rPr lang="en-US" altLang="zh-CN" dirty="0"/>
              <a:t>(</a:t>
            </a:r>
            <a:r>
              <a:rPr lang="en-US" altLang="zh-CN" dirty="0" err="1"/>
              <a:t>first_name</a:t>
            </a:r>
            <a:r>
              <a:rPr lang="en-US" altLang="zh-CN" dirty="0"/>
              <a:t>);</a:t>
            </a:r>
          </a:p>
          <a:p>
            <a:pPr lvl="1"/>
            <a:r>
              <a:rPr lang="en-US" altLang="zh-CN" dirty="0"/>
              <a:t>create index </a:t>
            </a:r>
            <a:r>
              <a:rPr lang="en-US" altLang="zh-CN" dirty="0" err="1"/>
              <a:t>last_idx</a:t>
            </a:r>
            <a:r>
              <a:rPr lang="en-US" altLang="zh-CN" dirty="0"/>
              <a:t> on </a:t>
            </a:r>
            <a:r>
              <a:rPr lang="en-US" altLang="zh-CN" dirty="0" err="1"/>
              <a:t>big_person</a:t>
            </a:r>
            <a:r>
              <a:rPr lang="en-US" altLang="zh-CN" dirty="0"/>
              <a:t>(</a:t>
            </a:r>
            <a:r>
              <a:rPr lang="en-US" altLang="zh-CN" dirty="0" err="1"/>
              <a:t>last_name</a:t>
            </a:r>
            <a:r>
              <a:rPr lang="en-US" altLang="zh-CN" dirty="0"/>
              <a:t>);</a:t>
            </a:r>
          </a:p>
          <a:p>
            <a:pPr lvl="1"/>
            <a:r>
              <a:rPr lang="en-US" altLang="zh-CN" dirty="0">
                <a:solidFill>
                  <a:schemeClr val="tx1"/>
                </a:solidFill>
              </a:rPr>
              <a:t>explain select * from </a:t>
            </a:r>
            <a:r>
              <a:rPr lang="en-US" altLang="zh-CN" dirty="0" err="1">
                <a:solidFill>
                  <a:schemeClr val="tx1"/>
                </a:solidFill>
              </a:rPr>
              <a:t>big_person</a:t>
            </a:r>
            <a:r>
              <a:rPr lang="en-US" altLang="zh-CN" dirty="0">
                <a:solidFill>
                  <a:schemeClr val="tx1"/>
                </a:solidFill>
              </a:rPr>
              <a:t> order by </a:t>
            </a:r>
            <a:r>
              <a:rPr lang="en-US" altLang="zh-CN" dirty="0" err="1">
                <a:solidFill>
                  <a:schemeClr val="tx1"/>
                </a:solidFill>
              </a:rPr>
              <a:t>last_name</a:t>
            </a:r>
            <a:r>
              <a:rPr lang="en-US" altLang="zh-CN" dirty="0">
                <a:solidFill>
                  <a:schemeClr val="tx1"/>
                </a:solidFill>
              </a:rPr>
              <a:t>, </a:t>
            </a:r>
            <a:r>
              <a:rPr lang="en-US" altLang="zh-CN" dirty="0" err="1">
                <a:solidFill>
                  <a:schemeClr val="tx1"/>
                </a:solidFill>
              </a:rPr>
              <a:t>first_name</a:t>
            </a:r>
            <a:r>
              <a:rPr lang="en-US" altLang="zh-CN" dirty="0">
                <a:solidFill>
                  <a:schemeClr val="tx1"/>
                </a:solidFill>
              </a:rPr>
              <a:t> limit 10; </a:t>
            </a:r>
          </a:p>
          <a:p>
            <a:pPr lvl="1"/>
            <a:r>
              <a:rPr lang="en-US" altLang="zh-CN" dirty="0"/>
              <a:t>alter table </a:t>
            </a:r>
            <a:r>
              <a:rPr lang="en-US" altLang="zh-CN" dirty="0" err="1"/>
              <a:t>big_person</a:t>
            </a:r>
            <a:r>
              <a:rPr lang="en-US" altLang="zh-CN" dirty="0"/>
              <a:t> drop index </a:t>
            </a:r>
            <a:r>
              <a:rPr lang="en-US" altLang="zh-CN" dirty="0" err="1"/>
              <a:t>first_idx</a:t>
            </a:r>
            <a:r>
              <a:rPr lang="en-US" altLang="zh-CN" dirty="0"/>
              <a:t>;</a:t>
            </a:r>
          </a:p>
          <a:p>
            <a:pPr lvl="1"/>
            <a:r>
              <a:rPr lang="en-US" altLang="zh-CN" dirty="0"/>
              <a:t>alter table </a:t>
            </a:r>
            <a:r>
              <a:rPr lang="en-US" altLang="zh-CN" dirty="0" err="1"/>
              <a:t>big_person</a:t>
            </a:r>
            <a:r>
              <a:rPr lang="en-US" altLang="zh-CN" dirty="0"/>
              <a:t> drop index </a:t>
            </a:r>
            <a:r>
              <a:rPr lang="en-US" altLang="zh-CN" dirty="0" err="1"/>
              <a:t>last_idx</a:t>
            </a:r>
            <a:r>
              <a:rPr lang="en-US" altLang="zh-CN" dirty="0"/>
              <a:t>;</a:t>
            </a:r>
          </a:p>
          <a:p>
            <a:pPr lvl="1"/>
            <a:r>
              <a:rPr lang="en-US" altLang="zh-CN" dirty="0"/>
              <a:t>create index </a:t>
            </a:r>
            <a:r>
              <a:rPr lang="en-US" altLang="zh-CN" dirty="0" err="1"/>
              <a:t>last_first_idx</a:t>
            </a:r>
            <a:r>
              <a:rPr lang="en-US" altLang="zh-CN" dirty="0"/>
              <a:t> on </a:t>
            </a:r>
            <a:r>
              <a:rPr lang="en-US" altLang="zh-CN" dirty="0" err="1"/>
              <a:t>big_person</a:t>
            </a:r>
            <a:r>
              <a:rPr lang="en-US" altLang="zh-CN" dirty="0"/>
              <a:t>(</a:t>
            </a:r>
            <a:r>
              <a:rPr lang="en-US" altLang="zh-CN" dirty="0" err="1"/>
              <a:t>last_name,first_name</a:t>
            </a:r>
            <a:r>
              <a:rPr lang="en-US" altLang="zh-CN" dirty="0"/>
              <a:t>);</a:t>
            </a:r>
            <a:endParaRPr lang="en-US" altLang="zh-CN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zh-CN" altLang="en-US" dirty="0"/>
              <a:t>多列排序需要遵循最左前缀原则</a:t>
            </a:r>
            <a:endParaRPr lang="en-US" altLang="zh-CN" dirty="0"/>
          </a:p>
          <a:p>
            <a:pPr lvl="1"/>
            <a:r>
              <a:rPr lang="en-US" altLang="zh-CN" dirty="0">
                <a:solidFill>
                  <a:schemeClr val="tx1"/>
                </a:solidFill>
              </a:rPr>
              <a:t>explain select * from </a:t>
            </a:r>
            <a:r>
              <a:rPr lang="en-US" altLang="zh-CN" dirty="0" err="1">
                <a:solidFill>
                  <a:schemeClr val="tx1"/>
                </a:solidFill>
              </a:rPr>
              <a:t>big_person</a:t>
            </a:r>
            <a:r>
              <a:rPr lang="en-US" altLang="zh-CN" dirty="0">
                <a:solidFill>
                  <a:schemeClr val="tx1"/>
                </a:solidFill>
              </a:rPr>
              <a:t> order by </a:t>
            </a:r>
            <a:r>
              <a:rPr lang="en-US" altLang="zh-CN" dirty="0" err="1">
                <a:solidFill>
                  <a:schemeClr val="tx1"/>
                </a:solidFill>
              </a:rPr>
              <a:t>last_name</a:t>
            </a:r>
            <a:r>
              <a:rPr lang="en-US" altLang="zh-CN" dirty="0">
                <a:solidFill>
                  <a:schemeClr val="tx1"/>
                </a:solidFill>
              </a:rPr>
              <a:t>, </a:t>
            </a:r>
            <a:r>
              <a:rPr lang="en-US" altLang="zh-CN" dirty="0" err="1">
                <a:solidFill>
                  <a:schemeClr val="tx1"/>
                </a:solidFill>
              </a:rPr>
              <a:t>first_name</a:t>
            </a:r>
            <a:r>
              <a:rPr lang="en-US" altLang="zh-CN" dirty="0">
                <a:solidFill>
                  <a:schemeClr val="tx1"/>
                </a:solidFill>
              </a:rPr>
              <a:t> limit 10; </a:t>
            </a:r>
          </a:p>
          <a:p>
            <a:pPr lvl="1"/>
            <a:r>
              <a:rPr lang="en-US" altLang="zh-CN" dirty="0">
                <a:solidFill>
                  <a:schemeClr val="tx1"/>
                </a:solidFill>
              </a:rPr>
              <a:t>explain select * from </a:t>
            </a:r>
            <a:r>
              <a:rPr lang="en-US" altLang="zh-CN" dirty="0" err="1">
                <a:solidFill>
                  <a:schemeClr val="tx1"/>
                </a:solidFill>
              </a:rPr>
              <a:t>big_person</a:t>
            </a:r>
            <a:r>
              <a:rPr lang="en-US" altLang="zh-CN" dirty="0">
                <a:solidFill>
                  <a:schemeClr val="tx1"/>
                </a:solidFill>
              </a:rPr>
              <a:t> order by </a:t>
            </a:r>
            <a:r>
              <a:rPr lang="en-US" altLang="zh-CN" dirty="0" err="1">
                <a:solidFill>
                  <a:schemeClr val="tx1"/>
                </a:solidFill>
              </a:rPr>
              <a:t>first_name</a:t>
            </a:r>
            <a:r>
              <a:rPr lang="en-US" altLang="zh-CN" dirty="0">
                <a:solidFill>
                  <a:schemeClr val="tx1"/>
                </a:solidFill>
              </a:rPr>
              <a:t>, </a:t>
            </a:r>
            <a:r>
              <a:rPr lang="en-US" altLang="zh-CN" dirty="0" err="1">
                <a:solidFill>
                  <a:schemeClr val="tx1"/>
                </a:solidFill>
              </a:rPr>
              <a:t>last_name</a:t>
            </a:r>
            <a:r>
              <a:rPr lang="en-US" altLang="zh-CN" dirty="0">
                <a:solidFill>
                  <a:schemeClr val="tx1"/>
                </a:solidFill>
              </a:rPr>
              <a:t> limit 10; </a:t>
            </a:r>
          </a:p>
          <a:p>
            <a:pPr lvl="1"/>
            <a:r>
              <a:rPr lang="en-US" altLang="zh-CN" dirty="0">
                <a:solidFill>
                  <a:schemeClr val="tx1"/>
                </a:solidFill>
              </a:rPr>
              <a:t>explain select * from </a:t>
            </a:r>
            <a:r>
              <a:rPr lang="en-US" altLang="zh-CN" dirty="0" err="1">
                <a:solidFill>
                  <a:schemeClr val="tx1"/>
                </a:solidFill>
              </a:rPr>
              <a:t>big_person</a:t>
            </a:r>
            <a:r>
              <a:rPr lang="en-US" altLang="zh-CN" dirty="0">
                <a:solidFill>
                  <a:schemeClr val="tx1"/>
                </a:solidFill>
              </a:rPr>
              <a:t> order by </a:t>
            </a:r>
            <a:r>
              <a:rPr lang="en-US" altLang="zh-CN" dirty="0" err="1">
                <a:solidFill>
                  <a:schemeClr val="tx1"/>
                </a:solidFill>
              </a:rPr>
              <a:t>first_name</a:t>
            </a:r>
            <a:r>
              <a:rPr lang="en-US" altLang="zh-CN" dirty="0">
                <a:solidFill>
                  <a:schemeClr val="tx1"/>
                </a:solidFill>
              </a:rPr>
              <a:t> limit 10; </a:t>
            </a:r>
          </a:p>
          <a:p>
            <a:r>
              <a:rPr lang="zh-CN" altLang="en-US" dirty="0">
                <a:solidFill>
                  <a:schemeClr val="tx1"/>
                </a:solidFill>
              </a:rPr>
              <a:t>多列排序升降序需要一致</a:t>
            </a:r>
            <a:endParaRPr lang="en-US" altLang="zh-CN" dirty="0">
              <a:solidFill>
                <a:schemeClr val="tx1"/>
              </a:solidFill>
            </a:endParaRPr>
          </a:p>
          <a:p>
            <a:pPr lvl="1"/>
            <a:r>
              <a:rPr lang="en-US" altLang="zh-CN" dirty="0">
                <a:solidFill>
                  <a:schemeClr val="tx1"/>
                </a:solidFill>
              </a:rPr>
              <a:t>explain select * from </a:t>
            </a:r>
            <a:r>
              <a:rPr lang="en-US" altLang="zh-CN" dirty="0" err="1">
                <a:solidFill>
                  <a:schemeClr val="tx1"/>
                </a:solidFill>
              </a:rPr>
              <a:t>big_person</a:t>
            </a:r>
            <a:r>
              <a:rPr lang="en-US" altLang="zh-CN" dirty="0">
                <a:solidFill>
                  <a:schemeClr val="tx1"/>
                </a:solidFill>
              </a:rPr>
              <a:t> order by </a:t>
            </a:r>
            <a:r>
              <a:rPr lang="en-US" altLang="zh-CN" dirty="0" err="1">
                <a:solidFill>
                  <a:schemeClr val="tx1"/>
                </a:solidFill>
              </a:rPr>
              <a:t>last_name</a:t>
            </a:r>
            <a:r>
              <a:rPr lang="en-US" altLang="zh-CN" dirty="0">
                <a:solidFill>
                  <a:schemeClr val="tx1"/>
                </a:solidFill>
              </a:rPr>
              <a:t> desc, </a:t>
            </a:r>
            <a:r>
              <a:rPr lang="en-US" altLang="zh-CN" dirty="0" err="1">
                <a:solidFill>
                  <a:schemeClr val="tx1"/>
                </a:solidFill>
              </a:rPr>
              <a:t>first_name</a:t>
            </a:r>
            <a:r>
              <a:rPr lang="en-US" altLang="zh-CN" dirty="0">
                <a:solidFill>
                  <a:schemeClr val="tx1"/>
                </a:solidFill>
              </a:rPr>
              <a:t> desc limit 10; </a:t>
            </a:r>
          </a:p>
          <a:p>
            <a:pPr lvl="1"/>
            <a:r>
              <a:rPr lang="en-US" altLang="zh-CN" dirty="0">
                <a:solidFill>
                  <a:schemeClr val="tx1"/>
                </a:solidFill>
              </a:rPr>
              <a:t>explain select * from </a:t>
            </a:r>
            <a:r>
              <a:rPr lang="en-US" altLang="zh-CN" dirty="0" err="1">
                <a:solidFill>
                  <a:schemeClr val="tx1"/>
                </a:solidFill>
              </a:rPr>
              <a:t>big_person</a:t>
            </a:r>
            <a:r>
              <a:rPr lang="en-US" altLang="zh-CN" dirty="0">
                <a:solidFill>
                  <a:schemeClr val="tx1"/>
                </a:solidFill>
              </a:rPr>
              <a:t> order by </a:t>
            </a:r>
            <a:r>
              <a:rPr lang="en-US" altLang="zh-CN" dirty="0" err="1">
                <a:solidFill>
                  <a:schemeClr val="tx1"/>
                </a:solidFill>
              </a:rPr>
              <a:t>last_name</a:t>
            </a:r>
            <a:r>
              <a:rPr lang="en-US" altLang="zh-CN" dirty="0">
                <a:solidFill>
                  <a:schemeClr val="tx1"/>
                </a:solidFill>
              </a:rPr>
              <a:t> desc, </a:t>
            </a:r>
            <a:r>
              <a:rPr lang="en-US" altLang="zh-CN" dirty="0" err="1">
                <a:solidFill>
                  <a:schemeClr val="tx1"/>
                </a:solidFill>
              </a:rPr>
              <a:t>first_name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 err="1">
                <a:solidFill>
                  <a:schemeClr val="tx1"/>
                </a:solidFill>
              </a:rPr>
              <a:t>asc</a:t>
            </a:r>
            <a:r>
              <a:rPr lang="en-US" altLang="zh-CN" dirty="0">
                <a:solidFill>
                  <a:schemeClr val="tx1"/>
                </a:solidFill>
              </a:rPr>
              <a:t> limit 10; 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335897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995D05-747E-4C19-B613-D3685BA25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</a:t>
            </a:r>
            <a:r>
              <a:rPr lang="zh-CN" altLang="en-US" dirty="0"/>
              <a:t>索引用于 </a:t>
            </a:r>
            <a:r>
              <a:rPr lang="en-US" altLang="zh-CN" dirty="0"/>
              <a:t>where </a:t>
            </a:r>
            <a:r>
              <a:rPr lang="zh-CN" altLang="en-US" dirty="0"/>
              <a:t>筛选例子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A310DDB-6C3E-4FF3-879E-18A54EE4B39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841398"/>
            <a:ext cx="10748057" cy="5912907"/>
          </a:xfrm>
        </p:spPr>
        <p:txBody>
          <a:bodyPr/>
          <a:lstStyle/>
          <a:p>
            <a:r>
              <a:rPr lang="zh-CN" altLang="en-US" dirty="0"/>
              <a:t>模糊查询需要遵循字符串最左前缀原则</a:t>
            </a:r>
            <a:endParaRPr lang="en-US" altLang="zh-CN" dirty="0"/>
          </a:p>
          <a:p>
            <a:pPr lvl="1"/>
            <a:r>
              <a:rPr lang="en-US" altLang="zh-CN" dirty="0">
                <a:solidFill>
                  <a:schemeClr val="tx1"/>
                </a:solidFill>
              </a:rPr>
              <a:t>explain SELECT * FROM </a:t>
            </a:r>
            <a:r>
              <a:rPr lang="en-US" altLang="zh-CN" dirty="0" err="1">
                <a:solidFill>
                  <a:schemeClr val="tx1"/>
                </a:solidFill>
              </a:rPr>
              <a:t>big_person</a:t>
            </a:r>
            <a:r>
              <a:rPr lang="en-US" altLang="zh-CN" dirty="0">
                <a:solidFill>
                  <a:schemeClr val="tx1"/>
                </a:solidFill>
              </a:rPr>
              <a:t> WHERE </a:t>
            </a:r>
            <a:r>
              <a:rPr lang="en-US" altLang="zh-CN" dirty="0" err="1">
                <a:solidFill>
                  <a:schemeClr val="tx1"/>
                </a:solidFill>
              </a:rPr>
              <a:t>first_name</a:t>
            </a:r>
            <a:r>
              <a:rPr lang="en-US" altLang="zh-CN" dirty="0">
                <a:solidFill>
                  <a:schemeClr val="tx1"/>
                </a:solidFill>
              </a:rPr>
              <a:t> LIKE '</a:t>
            </a:r>
            <a:r>
              <a:rPr lang="en-US" altLang="zh-CN" dirty="0" err="1">
                <a:solidFill>
                  <a:schemeClr val="tx1"/>
                </a:solidFill>
              </a:rPr>
              <a:t>dav</a:t>
            </a:r>
            <a:r>
              <a:rPr lang="en-US" altLang="zh-CN" dirty="0">
                <a:solidFill>
                  <a:schemeClr val="tx1"/>
                </a:solidFill>
              </a:rPr>
              <a:t>%' LIMIT 5;</a:t>
            </a:r>
          </a:p>
          <a:p>
            <a:pPr lvl="1"/>
            <a:r>
              <a:rPr lang="en-US" altLang="zh-CN" dirty="0">
                <a:solidFill>
                  <a:schemeClr val="tx1"/>
                </a:solidFill>
              </a:rPr>
              <a:t>explain SELECT * FROM </a:t>
            </a:r>
            <a:r>
              <a:rPr lang="en-US" altLang="zh-CN" dirty="0" err="1">
                <a:solidFill>
                  <a:schemeClr val="tx1"/>
                </a:solidFill>
              </a:rPr>
              <a:t>big_person</a:t>
            </a:r>
            <a:r>
              <a:rPr lang="en-US" altLang="zh-CN" dirty="0">
                <a:solidFill>
                  <a:schemeClr val="tx1"/>
                </a:solidFill>
              </a:rPr>
              <a:t> WHERE </a:t>
            </a:r>
            <a:r>
              <a:rPr lang="en-US" altLang="zh-CN" dirty="0" err="1">
                <a:solidFill>
                  <a:schemeClr val="tx1"/>
                </a:solidFill>
              </a:rPr>
              <a:t>last_name</a:t>
            </a:r>
            <a:r>
              <a:rPr lang="en-US" altLang="zh-CN" dirty="0">
                <a:solidFill>
                  <a:schemeClr val="tx1"/>
                </a:solidFill>
              </a:rPr>
              <a:t> LIKE '</a:t>
            </a:r>
            <a:r>
              <a:rPr lang="en-US" altLang="zh-CN" dirty="0" err="1">
                <a:solidFill>
                  <a:schemeClr val="tx1"/>
                </a:solidFill>
              </a:rPr>
              <a:t>dav</a:t>
            </a:r>
            <a:r>
              <a:rPr lang="en-US" altLang="zh-CN" dirty="0">
                <a:solidFill>
                  <a:schemeClr val="tx1"/>
                </a:solidFill>
              </a:rPr>
              <a:t>%' LIMIT 5;</a:t>
            </a:r>
          </a:p>
          <a:p>
            <a:pPr lvl="1"/>
            <a:r>
              <a:rPr lang="en-US" altLang="zh-CN" dirty="0">
                <a:solidFill>
                  <a:schemeClr val="tx1"/>
                </a:solidFill>
              </a:rPr>
              <a:t>explain SELECT * FROM </a:t>
            </a:r>
            <a:r>
              <a:rPr lang="en-US" altLang="zh-CN" dirty="0" err="1">
                <a:solidFill>
                  <a:schemeClr val="tx1"/>
                </a:solidFill>
              </a:rPr>
              <a:t>big_person</a:t>
            </a:r>
            <a:r>
              <a:rPr lang="en-US" altLang="zh-CN" dirty="0">
                <a:solidFill>
                  <a:schemeClr val="tx1"/>
                </a:solidFill>
              </a:rPr>
              <a:t> WHERE </a:t>
            </a:r>
            <a:r>
              <a:rPr lang="en-US" altLang="zh-CN" dirty="0" err="1">
                <a:solidFill>
                  <a:schemeClr val="tx1"/>
                </a:solidFill>
              </a:rPr>
              <a:t>last_name</a:t>
            </a:r>
            <a:r>
              <a:rPr lang="en-US" altLang="zh-CN" dirty="0">
                <a:solidFill>
                  <a:schemeClr val="tx1"/>
                </a:solidFill>
              </a:rPr>
              <a:t> LIKE '%</a:t>
            </a:r>
            <a:r>
              <a:rPr lang="en-US" altLang="zh-CN" dirty="0" err="1">
                <a:solidFill>
                  <a:schemeClr val="tx1"/>
                </a:solidFill>
              </a:rPr>
              <a:t>dav</a:t>
            </a:r>
            <a:r>
              <a:rPr lang="en-US" altLang="zh-CN" dirty="0">
                <a:solidFill>
                  <a:schemeClr val="tx1"/>
                </a:solidFill>
              </a:rPr>
              <a:t>' LIMIT 5;</a:t>
            </a:r>
          </a:p>
          <a:p>
            <a:r>
              <a:rPr lang="zh-CN" altLang="en-US" dirty="0"/>
              <a:t>组合索引需要遵循最左前缀原则</a:t>
            </a:r>
            <a:endParaRPr lang="en-US" altLang="zh-CN" dirty="0"/>
          </a:p>
          <a:p>
            <a:pPr lvl="1"/>
            <a:r>
              <a:rPr lang="en-US" altLang="zh-CN" dirty="0"/>
              <a:t>create index </a:t>
            </a:r>
            <a:r>
              <a:rPr lang="en-US" altLang="zh-CN" dirty="0" err="1"/>
              <a:t>province_city_county_idx</a:t>
            </a:r>
            <a:r>
              <a:rPr lang="en-US" altLang="zh-CN" dirty="0"/>
              <a:t> on </a:t>
            </a:r>
            <a:r>
              <a:rPr lang="en-US" altLang="zh-CN" dirty="0" err="1"/>
              <a:t>big_person</a:t>
            </a:r>
            <a:r>
              <a:rPr lang="en-US" altLang="zh-CN" dirty="0"/>
              <a:t>(</a:t>
            </a:r>
            <a:r>
              <a:rPr lang="en-US" altLang="zh-CN" dirty="0" err="1"/>
              <a:t>province,city,county</a:t>
            </a:r>
            <a:r>
              <a:rPr lang="en-US" altLang="zh-CN" dirty="0"/>
              <a:t>);</a:t>
            </a:r>
          </a:p>
          <a:p>
            <a:pPr lvl="1"/>
            <a:r>
              <a:rPr lang="en-US" altLang="zh-CN" dirty="0"/>
              <a:t>explain SELECT * FROM </a:t>
            </a:r>
            <a:r>
              <a:rPr lang="en-US" altLang="zh-CN" dirty="0" err="1"/>
              <a:t>big_person</a:t>
            </a:r>
            <a:r>
              <a:rPr lang="en-US" altLang="zh-CN" dirty="0"/>
              <a:t> WHERE province = '</a:t>
            </a:r>
            <a:r>
              <a:rPr lang="zh-CN" altLang="en-US" dirty="0"/>
              <a:t>上海</a:t>
            </a:r>
            <a:r>
              <a:rPr lang="en-US" altLang="zh-CN" dirty="0"/>
              <a:t>' AND city='</a:t>
            </a:r>
            <a:r>
              <a:rPr lang="zh-CN" altLang="en-US" dirty="0"/>
              <a:t>宜兰县</a:t>
            </a:r>
            <a:r>
              <a:rPr lang="en-US" altLang="zh-CN" dirty="0"/>
              <a:t>' AND county='</a:t>
            </a:r>
            <a:r>
              <a:rPr lang="zh-CN" altLang="en-US" dirty="0"/>
              <a:t>中西区</a:t>
            </a:r>
            <a:r>
              <a:rPr lang="en-US" altLang="zh-CN" dirty="0"/>
              <a:t>';</a:t>
            </a:r>
          </a:p>
          <a:p>
            <a:pPr lvl="1"/>
            <a:r>
              <a:rPr lang="en-US" altLang="zh-CN" dirty="0"/>
              <a:t>explain SELECT * FROM </a:t>
            </a:r>
            <a:r>
              <a:rPr lang="en-US" altLang="zh-CN" dirty="0" err="1"/>
              <a:t>big_person</a:t>
            </a:r>
            <a:r>
              <a:rPr lang="en-US" altLang="zh-CN" dirty="0"/>
              <a:t> WHERE county='</a:t>
            </a:r>
            <a:r>
              <a:rPr lang="zh-CN" altLang="en-US" dirty="0"/>
              <a:t>中西区</a:t>
            </a:r>
            <a:r>
              <a:rPr lang="en-US" altLang="zh-CN" dirty="0"/>
              <a:t>' AND city='</a:t>
            </a:r>
            <a:r>
              <a:rPr lang="zh-CN" altLang="en-US" dirty="0"/>
              <a:t>宜兰县</a:t>
            </a:r>
            <a:r>
              <a:rPr lang="en-US" altLang="zh-CN" dirty="0"/>
              <a:t>' AND province = '</a:t>
            </a:r>
            <a:r>
              <a:rPr lang="zh-CN" altLang="en-US" dirty="0"/>
              <a:t>上海</a:t>
            </a:r>
            <a:r>
              <a:rPr lang="en-US" altLang="zh-CN" dirty="0"/>
              <a:t>';</a:t>
            </a:r>
          </a:p>
          <a:p>
            <a:pPr lvl="1"/>
            <a:r>
              <a:rPr lang="en-US" altLang="zh-CN" dirty="0">
                <a:solidFill>
                  <a:schemeClr val="tx1"/>
                </a:solidFill>
              </a:rPr>
              <a:t>explain SELECT * FROM </a:t>
            </a:r>
            <a:r>
              <a:rPr lang="en-US" altLang="zh-CN" dirty="0" err="1">
                <a:solidFill>
                  <a:schemeClr val="tx1"/>
                </a:solidFill>
              </a:rPr>
              <a:t>big_person</a:t>
            </a:r>
            <a:r>
              <a:rPr lang="en-US" altLang="zh-CN" dirty="0">
                <a:solidFill>
                  <a:schemeClr val="tx1"/>
                </a:solidFill>
              </a:rPr>
              <a:t> WHERE city='</a:t>
            </a:r>
            <a:r>
              <a:rPr lang="zh-CN" altLang="en-US" dirty="0">
                <a:solidFill>
                  <a:schemeClr val="tx1"/>
                </a:solidFill>
              </a:rPr>
              <a:t>宜兰县</a:t>
            </a:r>
            <a:r>
              <a:rPr lang="en-US" altLang="zh-CN" dirty="0">
                <a:solidFill>
                  <a:schemeClr val="tx1"/>
                </a:solidFill>
              </a:rPr>
              <a:t>' AND county='</a:t>
            </a:r>
            <a:r>
              <a:rPr lang="zh-CN" altLang="en-US" dirty="0">
                <a:solidFill>
                  <a:schemeClr val="tx1"/>
                </a:solidFill>
              </a:rPr>
              <a:t>中西区</a:t>
            </a:r>
            <a:r>
              <a:rPr lang="en-US" altLang="zh-CN" dirty="0">
                <a:solidFill>
                  <a:schemeClr val="tx1"/>
                </a:solidFill>
              </a:rPr>
              <a:t>';</a:t>
            </a:r>
          </a:p>
          <a:p>
            <a:pPr lvl="1"/>
            <a:r>
              <a:rPr lang="en-US" altLang="zh-CN" dirty="0">
                <a:solidFill>
                  <a:schemeClr val="tx1"/>
                </a:solidFill>
              </a:rPr>
              <a:t>explain SELECT * FROM </a:t>
            </a:r>
            <a:r>
              <a:rPr lang="en-US" altLang="zh-CN" dirty="0" err="1">
                <a:solidFill>
                  <a:schemeClr val="tx1"/>
                </a:solidFill>
              </a:rPr>
              <a:t>big_person</a:t>
            </a:r>
            <a:r>
              <a:rPr lang="en-US" altLang="zh-CN" dirty="0">
                <a:solidFill>
                  <a:schemeClr val="tx1"/>
                </a:solidFill>
              </a:rPr>
              <a:t> WHERE county='</a:t>
            </a:r>
            <a:r>
              <a:rPr lang="zh-CN" altLang="en-US" dirty="0">
                <a:solidFill>
                  <a:schemeClr val="tx1"/>
                </a:solidFill>
              </a:rPr>
              <a:t>中西区</a:t>
            </a:r>
            <a:r>
              <a:rPr lang="en-US" altLang="zh-CN" dirty="0">
                <a:solidFill>
                  <a:schemeClr val="tx1"/>
                </a:solidFill>
              </a:rPr>
              <a:t>';</a:t>
            </a:r>
          </a:p>
          <a:p>
            <a:r>
              <a:rPr lang="zh-CN" altLang="en-US" dirty="0">
                <a:solidFill>
                  <a:schemeClr val="tx1"/>
                </a:solidFill>
              </a:rPr>
              <a:t>函数及计算问题</a:t>
            </a:r>
            <a:endParaRPr lang="en-US" altLang="zh-CN" dirty="0">
              <a:solidFill>
                <a:schemeClr val="tx1"/>
              </a:solidFill>
            </a:endParaRPr>
          </a:p>
          <a:p>
            <a:pPr lvl="1"/>
            <a:r>
              <a:rPr lang="en-US" altLang="zh-CN" dirty="0">
                <a:solidFill>
                  <a:schemeClr val="tx1"/>
                </a:solidFill>
              </a:rPr>
              <a:t>create index </a:t>
            </a:r>
            <a:r>
              <a:rPr lang="en-US" altLang="zh-CN" dirty="0" err="1">
                <a:solidFill>
                  <a:schemeClr val="tx1"/>
                </a:solidFill>
              </a:rPr>
              <a:t>birthday_idx</a:t>
            </a:r>
            <a:r>
              <a:rPr lang="en-US" altLang="zh-CN" dirty="0">
                <a:solidFill>
                  <a:schemeClr val="tx1"/>
                </a:solidFill>
              </a:rPr>
              <a:t> on </a:t>
            </a:r>
            <a:r>
              <a:rPr lang="en-US" altLang="zh-CN" dirty="0" err="1">
                <a:solidFill>
                  <a:schemeClr val="tx1"/>
                </a:solidFill>
              </a:rPr>
              <a:t>big_person</a:t>
            </a:r>
            <a:r>
              <a:rPr lang="en-US" altLang="zh-CN" dirty="0">
                <a:solidFill>
                  <a:schemeClr val="tx1"/>
                </a:solidFill>
              </a:rPr>
              <a:t>(birthday);</a:t>
            </a:r>
          </a:p>
          <a:p>
            <a:pPr lvl="1"/>
            <a:r>
              <a:rPr lang="en-US" altLang="zh-CN" dirty="0">
                <a:solidFill>
                  <a:schemeClr val="tx1"/>
                </a:solidFill>
              </a:rPr>
              <a:t>explain SELECT * FROM </a:t>
            </a:r>
            <a:r>
              <a:rPr lang="en-US" altLang="zh-CN" dirty="0" err="1">
                <a:solidFill>
                  <a:schemeClr val="tx1"/>
                </a:solidFill>
              </a:rPr>
              <a:t>big_person</a:t>
            </a:r>
            <a:r>
              <a:rPr lang="en-US" altLang="zh-CN" dirty="0">
                <a:solidFill>
                  <a:schemeClr val="tx1"/>
                </a:solidFill>
              </a:rPr>
              <a:t> WHERE ADDDATE(birthday,1)='2005-02-10';</a:t>
            </a:r>
          </a:p>
          <a:p>
            <a:pPr lvl="1"/>
            <a:r>
              <a:rPr lang="en-US" altLang="zh-CN" dirty="0">
                <a:solidFill>
                  <a:schemeClr val="tx1"/>
                </a:solidFill>
              </a:rPr>
              <a:t>explain SELECT * FROM </a:t>
            </a:r>
            <a:r>
              <a:rPr lang="en-US" altLang="zh-CN" dirty="0" err="1">
                <a:solidFill>
                  <a:schemeClr val="tx1"/>
                </a:solidFill>
              </a:rPr>
              <a:t>big_person</a:t>
            </a:r>
            <a:r>
              <a:rPr lang="en-US" altLang="zh-CN" dirty="0">
                <a:solidFill>
                  <a:schemeClr val="tx1"/>
                </a:solidFill>
              </a:rPr>
              <a:t> WHERE birthday=ADDDATE('2005-02-10',-1);</a:t>
            </a:r>
          </a:p>
          <a:p>
            <a:r>
              <a:rPr lang="zh-CN" altLang="en-US" dirty="0"/>
              <a:t>隐式类型转换问题</a:t>
            </a:r>
            <a:endParaRPr lang="en-US" altLang="zh-CN" dirty="0"/>
          </a:p>
          <a:p>
            <a:pPr lvl="1"/>
            <a:r>
              <a:rPr lang="en-US" altLang="zh-CN" dirty="0"/>
              <a:t>create index </a:t>
            </a:r>
            <a:r>
              <a:rPr lang="en-US" altLang="zh-CN" dirty="0" err="1"/>
              <a:t>phone_idx</a:t>
            </a:r>
            <a:r>
              <a:rPr lang="en-US" altLang="zh-CN" dirty="0"/>
              <a:t> on </a:t>
            </a:r>
            <a:r>
              <a:rPr lang="en-US" altLang="zh-CN" dirty="0" err="1"/>
              <a:t>big_person</a:t>
            </a:r>
            <a:r>
              <a:rPr lang="en-US" altLang="zh-CN" dirty="0"/>
              <a:t>(phone);</a:t>
            </a:r>
          </a:p>
          <a:p>
            <a:pPr lvl="1"/>
            <a:r>
              <a:rPr lang="en-US" altLang="zh-CN" dirty="0">
                <a:solidFill>
                  <a:schemeClr val="tx1"/>
                </a:solidFill>
              </a:rPr>
              <a:t>explain SELECT * FROM </a:t>
            </a:r>
            <a:r>
              <a:rPr lang="en-US" altLang="zh-CN" dirty="0" err="1">
                <a:solidFill>
                  <a:schemeClr val="tx1"/>
                </a:solidFill>
              </a:rPr>
              <a:t>big_person</a:t>
            </a:r>
            <a:r>
              <a:rPr lang="en-US" altLang="zh-CN" dirty="0">
                <a:solidFill>
                  <a:schemeClr val="tx1"/>
                </a:solidFill>
              </a:rPr>
              <a:t> WHERE phone = 13000013934;</a:t>
            </a:r>
          </a:p>
          <a:p>
            <a:pPr lvl="1"/>
            <a:r>
              <a:rPr lang="en-US" altLang="zh-CN" dirty="0">
                <a:solidFill>
                  <a:schemeClr val="tx1"/>
                </a:solidFill>
              </a:rPr>
              <a:t>explain SELECT * FROM </a:t>
            </a:r>
            <a:r>
              <a:rPr lang="en-US" altLang="zh-CN" dirty="0" err="1">
                <a:solidFill>
                  <a:schemeClr val="tx1"/>
                </a:solidFill>
              </a:rPr>
              <a:t>big_person</a:t>
            </a:r>
            <a:r>
              <a:rPr lang="en-US" altLang="zh-CN" dirty="0">
                <a:solidFill>
                  <a:schemeClr val="tx1"/>
                </a:solidFill>
              </a:rPr>
              <a:t> WHERE phone = '13000013934';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4962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995D05-747E-4C19-B613-D3685BA25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</a:t>
            </a:r>
            <a:r>
              <a:rPr lang="zh-CN" altLang="en-US" dirty="0"/>
              <a:t>索引条件下推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A310DDB-6C3E-4FF3-879E-18A54EE4B39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945093"/>
            <a:ext cx="11185747" cy="5370866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哪些</a:t>
            </a:r>
            <a:r>
              <a:rPr lang="zh-CN" altLang="en-US" dirty="0">
                <a:solidFill>
                  <a:srgbClr val="C00000"/>
                </a:solidFill>
              </a:rPr>
              <a:t>条件</a:t>
            </a:r>
            <a:r>
              <a:rPr lang="zh-CN" altLang="en-US" dirty="0">
                <a:solidFill>
                  <a:schemeClr val="tx1"/>
                </a:solidFill>
              </a:rPr>
              <a:t>能利用索引</a:t>
            </a:r>
            <a:endParaRPr lang="en-US" altLang="zh-CN" dirty="0">
              <a:solidFill>
                <a:schemeClr val="tx1"/>
              </a:solidFill>
            </a:endParaRPr>
          </a:p>
          <a:p>
            <a:pPr lvl="1"/>
            <a:r>
              <a:rPr lang="en-US" altLang="zh-CN" dirty="0">
                <a:solidFill>
                  <a:schemeClr val="tx1"/>
                </a:solidFill>
              </a:rPr>
              <a:t>explain SELECT * FROM </a:t>
            </a:r>
            <a:r>
              <a:rPr lang="en-US" altLang="zh-CN" dirty="0" err="1">
                <a:solidFill>
                  <a:schemeClr val="tx1"/>
                </a:solidFill>
              </a:rPr>
              <a:t>big_person</a:t>
            </a:r>
            <a:r>
              <a:rPr lang="en-US" altLang="zh-CN" dirty="0">
                <a:solidFill>
                  <a:schemeClr val="tx1"/>
                </a:solidFill>
              </a:rPr>
              <a:t> WHERE province = '</a:t>
            </a:r>
            <a:r>
              <a:rPr lang="zh-CN" altLang="en-US" dirty="0">
                <a:solidFill>
                  <a:schemeClr val="tx1"/>
                </a:solidFill>
              </a:rPr>
              <a:t>上海</a:t>
            </a:r>
            <a:r>
              <a:rPr lang="en-US" altLang="zh-CN" dirty="0">
                <a:solidFill>
                  <a:schemeClr val="tx1"/>
                </a:solidFill>
              </a:rPr>
              <a:t>';</a:t>
            </a:r>
          </a:p>
          <a:p>
            <a:pPr lvl="1"/>
            <a:r>
              <a:rPr lang="en-US" altLang="zh-CN" dirty="0">
                <a:solidFill>
                  <a:schemeClr val="tx1"/>
                </a:solidFill>
              </a:rPr>
              <a:t>explain SELECT * FROM </a:t>
            </a:r>
            <a:r>
              <a:rPr lang="en-US" altLang="zh-CN" dirty="0" err="1">
                <a:solidFill>
                  <a:schemeClr val="tx1"/>
                </a:solidFill>
              </a:rPr>
              <a:t>big_person</a:t>
            </a:r>
            <a:r>
              <a:rPr lang="en-US" altLang="zh-CN" dirty="0">
                <a:solidFill>
                  <a:schemeClr val="tx1"/>
                </a:solidFill>
              </a:rPr>
              <a:t> WHERE province = '</a:t>
            </a:r>
            <a:r>
              <a:rPr lang="zh-CN" altLang="en-US" dirty="0">
                <a:solidFill>
                  <a:schemeClr val="tx1"/>
                </a:solidFill>
              </a:rPr>
              <a:t>上海</a:t>
            </a:r>
            <a:r>
              <a:rPr lang="en-US" altLang="zh-CN" dirty="0">
                <a:solidFill>
                  <a:schemeClr val="tx1"/>
                </a:solidFill>
              </a:rPr>
              <a:t>' AND city='</a:t>
            </a:r>
            <a:r>
              <a:rPr lang="zh-CN" altLang="en-US" dirty="0">
                <a:solidFill>
                  <a:schemeClr val="tx1"/>
                </a:solidFill>
              </a:rPr>
              <a:t>嘉兴市</a:t>
            </a:r>
            <a:r>
              <a:rPr lang="en-US" altLang="zh-CN" dirty="0">
                <a:solidFill>
                  <a:schemeClr val="tx1"/>
                </a:solidFill>
              </a:rPr>
              <a:t>';</a:t>
            </a:r>
          </a:p>
          <a:p>
            <a:pPr lvl="1"/>
            <a:r>
              <a:rPr lang="en-US" altLang="zh-CN" dirty="0">
                <a:solidFill>
                  <a:schemeClr val="tx1"/>
                </a:solidFill>
              </a:rPr>
              <a:t>explain SELECT * FROM </a:t>
            </a:r>
            <a:r>
              <a:rPr lang="en-US" altLang="zh-CN" dirty="0" err="1">
                <a:solidFill>
                  <a:schemeClr val="tx1"/>
                </a:solidFill>
              </a:rPr>
              <a:t>big_person</a:t>
            </a:r>
            <a:r>
              <a:rPr lang="en-US" altLang="zh-CN" dirty="0">
                <a:solidFill>
                  <a:schemeClr val="tx1"/>
                </a:solidFill>
              </a:rPr>
              <a:t> WHERE province = '</a:t>
            </a:r>
            <a:r>
              <a:rPr lang="zh-CN" altLang="en-US" dirty="0">
                <a:solidFill>
                  <a:schemeClr val="tx1"/>
                </a:solidFill>
              </a:rPr>
              <a:t>上海</a:t>
            </a:r>
            <a:r>
              <a:rPr lang="en-US" altLang="zh-CN" dirty="0">
                <a:solidFill>
                  <a:schemeClr val="tx1"/>
                </a:solidFill>
              </a:rPr>
              <a:t>' AND city='</a:t>
            </a:r>
            <a:r>
              <a:rPr lang="zh-CN" altLang="en-US" dirty="0">
                <a:solidFill>
                  <a:schemeClr val="tx1"/>
                </a:solidFill>
              </a:rPr>
              <a:t>嘉兴市</a:t>
            </a:r>
            <a:r>
              <a:rPr lang="en-US" altLang="zh-CN" dirty="0">
                <a:solidFill>
                  <a:schemeClr val="tx1"/>
                </a:solidFill>
              </a:rPr>
              <a:t>' AND county='</a:t>
            </a:r>
            <a:r>
              <a:rPr lang="zh-CN" altLang="en-US" dirty="0">
                <a:solidFill>
                  <a:schemeClr val="tx1"/>
                </a:solidFill>
              </a:rPr>
              <a:t>中西区</a:t>
            </a:r>
            <a:r>
              <a:rPr lang="en-US" altLang="zh-CN" dirty="0">
                <a:solidFill>
                  <a:schemeClr val="tx1"/>
                </a:solidFill>
              </a:rPr>
              <a:t>';</a:t>
            </a:r>
          </a:p>
          <a:p>
            <a:pPr lvl="1"/>
            <a:r>
              <a:rPr lang="en-US" altLang="zh-CN" dirty="0">
                <a:solidFill>
                  <a:schemeClr val="tx1"/>
                </a:solidFill>
              </a:rPr>
              <a:t>explain SELECT * FROM </a:t>
            </a:r>
            <a:r>
              <a:rPr lang="en-US" altLang="zh-CN" dirty="0" err="1">
                <a:solidFill>
                  <a:schemeClr val="tx1"/>
                </a:solidFill>
              </a:rPr>
              <a:t>big_person</a:t>
            </a:r>
            <a:r>
              <a:rPr lang="en-US" altLang="zh-CN" dirty="0">
                <a:solidFill>
                  <a:schemeClr val="tx1"/>
                </a:solidFill>
              </a:rPr>
              <a:t> WHERE province = '</a:t>
            </a:r>
            <a:r>
              <a:rPr lang="zh-CN" altLang="en-US" dirty="0">
                <a:solidFill>
                  <a:schemeClr val="tx1"/>
                </a:solidFill>
              </a:rPr>
              <a:t>上海</a:t>
            </a:r>
            <a:r>
              <a:rPr lang="en-US" altLang="zh-CN" dirty="0">
                <a:solidFill>
                  <a:schemeClr val="tx1"/>
                </a:solidFill>
              </a:rPr>
              <a:t>' AND county='</a:t>
            </a:r>
            <a:r>
              <a:rPr lang="zh-CN" altLang="en-US" dirty="0">
                <a:solidFill>
                  <a:schemeClr val="tx1"/>
                </a:solidFill>
              </a:rPr>
              <a:t>中西区</a:t>
            </a:r>
            <a:r>
              <a:rPr lang="en-US" altLang="zh-CN" dirty="0">
                <a:solidFill>
                  <a:schemeClr val="tx1"/>
                </a:solidFill>
              </a:rPr>
              <a:t>';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MySQL </a:t>
            </a:r>
            <a:r>
              <a:rPr lang="zh-CN" altLang="en-US" dirty="0">
                <a:solidFill>
                  <a:schemeClr val="tx1"/>
                </a:solidFill>
              </a:rPr>
              <a:t>执行条件判断的时机有两处：引擎层（包括了索引实现）和服务层</a:t>
            </a:r>
            <a:endParaRPr lang="en-US" altLang="zh-CN" dirty="0">
              <a:solidFill>
                <a:schemeClr val="tx1"/>
              </a:solidFill>
            </a:endParaRPr>
          </a:p>
          <a:p>
            <a:pPr lvl="1"/>
            <a:r>
              <a:rPr lang="zh-CN" altLang="en-US" dirty="0">
                <a:solidFill>
                  <a:schemeClr val="tx1"/>
                </a:solidFill>
              </a:rPr>
              <a:t>上面第 </a:t>
            </a:r>
            <a:r>
              <a:rPr lang="en-US" altLang="zh-CN" dirty="0">
                <a:solidFill>
                  <a:schemeClr val="tx1"/>
                </a:solidFill>
              </a:rPr>
              <a:t>4 </a:t>
            </a:r>
            <a:r>
              <a:rPr lang="zh-CN" altLang="en-US" dirty="0">
                <a:solidFill>
                  <a:schemeClr val="tx1"/>
                </a:solidFill>
              </a:rPr>
              <a:t>条 </a:t>
            </a:r>
            <a:r>
              <a:rPr lang="en-US" altLang="zh-CN" dirty="0">
                <a:solidFill>
                  <a:schemeClr val="tx1"/>
                </a:solidFill>
              </a:rPr>
              <a:t>SQL </a:t>
            </a:r>
            <a:r>
              <a:rPr lang="zh-CN" altLang="en-US" dirty="0">
                <a:solidFill>
                  <a:schemeClr val="tx1"/>
                </a:solidFill>
              </a:rPr>
              <a:t>中仅有 </a:t>
            </a:r>
            <a:r>
              <a:rPr lang="en-US" altLang="zh-CN" dirty="0">
                <a:solidFill>
                  <a:schemeClr val="tx1"/>
                </a:solidFill>
              </a:rPr>
              <a:t>province </a:t>
            </a:r>
            <a:r>
              <a:rPr lang="zh-CN" altLang="en-US" dirty="0">
                <a:solidFill>
                  <a:schemeClr val="tx1"/>
                </a:solidFill>
              </a:rPr>
              <a:t>条件能够利用索引，在引擎层执行</a:t>
            </a:r>
            <a:endParaRPr lang="en-US" altLang="zh-CN" dirty="0">
              <a:solidFill>
                <a:schemeClr val="tx1"/>
              </a:solidFill>
            </a:endParaRPr>
          </a:p>
          <a:p>
            <a:pPr lvl="1"/>
            <a:r>
              <a:rPr lang="zh-CN" altLang="en-US" dirty="0">
                <a:solidFill>
                  <a:schemeClr val="tx1"/>
                </a:solidFill>
              </a:rPr>
              <a:t>但 </a:t>
            </a:r>
            <a:r>
              <a:rPr lang="en-US" altLang="zh-CN" dirty="0">
                <a:solidFill>
                  <a:schemeClr val="tx1"/>
                </a:solidFill>
              </a:rPr>
              <a:t>county </a:t>
            </a:r>
            <a:r>
              <a:rPr lang="zh-CN" altLang="en-US" dirty="0">
                <a:solidFill>
                  <a:schemeClr val="tx1"/>
                </a:solidFill>
              </a:rPr>
              <a:t>条件仍然要交给服务层处理</a:t>
            </a:r>
            <a:endParaRPr lang="en-US" altLang="zh-CN" dirty="0">
              <a:solidFill>
                <a:schemeClr val="tx1"/>
              </a:solidFill>
            </a:endParaRPr>
          </a:p>
          <a:p>
            <a:pPr lvl="1"/>
            <a:r>
              <a:rPr lang="zh-CN" altLang="en-US" dirty="0">
                <a:solidFill>
                  <a:schemeClr val="tx1"/>
                </a:solidFill>
              </a:rPr>
              <a:t>在 </a:t>
            </a:r>
            <a:r>
              <a:rPr lang="en-US" altLang="zh-CN" dirty="0">
                <a:solidFill>
                  <a:schemeClr val="tx1"/>
                </a:solidFill>
              </a:rPr>
              <a:t>5.6 </a:t>
            </a:r>
            <a:r>
              <a:rPr lang="zh-CN" altLang="en-US" dirty="0">
                <a:solidFill>
                  <a:schemeClr val="tx1"/>
                </a:solidFill>
              </a:rPr>
              <a:t>之前，服务层需要判断所有记录的 </a:t>
            </a:r>
            <a:r>
              <a:rPr lang="en-US" altLang="zh-CN" dirty="0">
                <a:solidFill>
                  <a:schemeClr val="tx1"/>
                </a:solidFill>
              </a:rPr>
              <a:t>county </a:t>
            </a:r>
            <a:r>
              <a:rPr lang="zh-CN" altLang="en-US" dirty="0">
                <a:solidFill>
                  <a:schemeClr val="tx1"/>
                </a:solidFill>
              </a:rPr>
              <a:t>条件，性能非常低</a:t>
            </a:r>
            <a:endParaRPr lang="en-US" altLang="zh-CN" dirty="0">
              <a:solidFill>
                <a:schemeClr val="tx1"/>
              </a:solidFill>
            </a:endParaRPr>
          </a:p>
          <a:p>
            <a:pPr lvl="1"/>
            <a:r>
              <a:rPr lang="en-US" altLang="zh-CN" dirty="0">
                <a:solidFill>
                  <a:schemeClr val="tx1"/>
                </a:solidFill>
              </a:rPr>
              <a:t>5.6 </a:t>
            </a:r>
            <a:r>
              <a:rPr lang="zh-CN" altLang="en-US" dirty="0">
                <a:solidFill>
                  <a:schemeClr val="tx1"/>
                </a:solidFill>
              </a:rPr>
              <a:t>以后，引擎层会先根据 </a:t>
            </a:r>
            <a:r>
              <a:rPr lang="en-US" altLang="zh-CN" dirty="0">
                <a:solidFill>
                  <a:schemeClr val="tx1"/>
                </a:solidFill>
              </a:rPr>
              <a:t>province </a:t>
            </a:r>
            <a:r>
              <a:rPr lang="zh-CN" altLang="en-US" dirty="0">
                <a:solidFill>
                  <a:schemeClr val="tx1"/>
                </a:solidFill>
              </a:rPr>
              <a:t>条件过滤，满足条件的记录才在服务层处理 </a:t>
            </a:r>
            <a:r>
              <a:rPr lang="en-US" altLang="zh-CN" dirty="0">
                <a:solidFill>
                  <a:schemeClr val="tx1"/>
                </a:solidFill>
              </a:rPr>
              <a:t>county </a:t>
            </a:r>
            <a:r>
              <a:rPr lang="zh-CN" altLang="en-US" dirty="0">
                <a:solidFill>
                  <a:schemeClr val="tx1"/>
                </a:solidFill>
              </a:rPr>
              <a:t>条件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索引条件下推</a:t>
            </a:r>
            <a:endParaRPr lang="en-US" altLang="zh-CN" dirty="0">
              <a:solidFill>
                <a:schemeClr val="tx1"/>
              </a:solidFill>
            </a:endParaRPr>
          </a:p>
          <a:p>
            <a:pPr lvl="1"/>
            <a:r>
              <a:rPr lang="en-US" altLang="zh-CN" dirty="0">
                <a:solidFill>
                  <a:schemeClr val="tx1"/>
                </a:solidFill>
              </a:rPr>
              <a:t>SELECT * FROM </a:t>
            </a:r>
            <a:r>
              <a:rPr lang="en-US" altLang="zh-CN" dirty="0" err="1">
                <a:solidFill>
                  <a:schemeClr val="tx1"/>
                </a:solidFill>
              </a:rPr>
              <a:t>big_person</a:t>
            </a:r>
            <a:r>
              <a:rPr lang="en-US" altLang="zh-CN" dirty="0">
                <a:solidFill>
                  <a:schemeClr val="tx1"/>
                </a:solidFill>
              </a:rPr>
              <a:t> WHERE province = '</a:t>
            </a:r>
            <a:r>
              <a:rPr lang="zh-CN" altLang="en-US" dirty="0">
                <a:solidFill>
                  <a:schemeClr val="tx1"/>
                </a:solidFill>
              </a:rPr>
              <a:t>上海</a:t>
            </a:r>
            <a:r>
              <a:rPr lang="en-US" altLang="zh-CN" dirty="0">
                <a:solidFill>
                  <a:schemeClr val="tx1"/>
                </a:solidFill>
              </a:rPr>
              <a:t>' AND county='</a:t>
            </a:r>
            <a:r>
              <a:rPr lang="zh-CN" altLang="en-US" dirty="0">
                <a:solidFill>
                  <a:schemeClr val="tx1"/>
                </a:solidFill>
              </a:rPr>
              <a:t>中西区</a:t>
            </a:r>
            <a:r>
              <a:rPr lang="en-US" altLang="zh-CN" dirty="0">
                <a:solidFill>
                  <a:schemeClr val="tx1"/>
                </a:solidFill>
              </a:rPr>
              <a:t>';</a:t>
            </a:r>
          </a:p>
          <a:p>
            <a:pPr lvl="1"/>
            <a:r>
              <a:rPr lang="en-US" altLang="zh-CN" dirty="0">
                <a:solidFill>
                  <a:schemeClr val="tx1"/>
                </a:solidFill>
              </a:rPr>
              <a:t>SET </a:t>
            </a:r>
            <a:r>
              <a:rPr lang="en-US" altLang="zh-CN" dirty="0" err="1">
                <a:solidFill>
                  <a:schemeClr val="tx1"/>
                </a:solidFill>
              </a:rPr>
              <a:t>optimizer_switch</a:t>
            </a:r>
            <a:r>
              <a:rPr lang="en-US" altLang="zh-CN" dirty="0">
                <a:solidFill>
                  <a:schemeClr val="tx1"/>
                </a:solidFill>
              </a:rPr>
              <a:t> = '</a:t>
            </a:r>
            <a:r>
              <a:rPr lang="en-US" altLang="zh-CN" dirty="0" err="1">
                <a:solidFill>
                  <a:schemeClr val="tx1"/>
                </a:solidFill>
              </a:rPr>
              <a:t>index_condition_pushdown</a:t>
            </a:r>
            <a:r>
              <a:rPr lang="en-US" altLang="zh-CN" dirty="0">
                <a:solidFill>
                  <a:schemeClr val="tx1"/>
                </a:solidFill>
              </a:rPr>
              <a:t>=off';</a:t>
            </a:r>
          </a:p>
        </p:txBody>
      </p:sp>
    </p:spTree>
    <p:extLst>
      <p:ext uri="{BB962C8B-B14F-4D97-AF65-F5344CB8AC3E}">
        <p14:creationId xmlns:p14="http://schemas.microsoft.com/office/powerpoint/2010/main" val="1548482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995D05-747E-4C19-B613-D3685BA25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 </a:t>
            </a:r>
            <a:r>
              <a:rPr lang="zh-CN" altLang="en-US" dirty="0"/>
              <a:t>更多例子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A310DDB-6C3E-4FF3-879E-18A54EE4B39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945093"/>
            <a:ext cx="11185747" cy="5370866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二级索引覆盖的例子</a:t>
            </a:r>
            <a:endParaRPr lang="en-US" altLang="zh-CN" dirty="0">
              <a:solidFill>
                <a:schemeClr val="tx1"/>
              </a:solidFill>
            </a:endParaRPr>
          </a:p>
          <a:p>
            <a:pPr lvl="1"/>
            <a:r>
              <a:rPr lang="en-US" altLang="zh-CN" dirty="0">
                <a:solidFill>
                  <a:schemeClr val="tx1"/>
                </a:solidFill>
              </a:rPr>
              <a:t>explain SELECT * FROM </a:t>
            </a:r>
            <a:r>
              <a:rPr lang="en-US" altLang="zh-CN" dirty="0" err="1">
                <a:solidFill>
                  <a:schemeClr val="tx1"/>
                </a:solidFill>
              </a:rPr>
              <a:t>big_person</a:t>
            </a:r>
            <a:r>
              <a:rPr lang="en-US" altLang="zh-CN" dirty="0">
                <a:solidFill>
                  <a:schemeClr val="tx1"/>
                </a:solidFill>
              </a:rPr>
              <a:t> WHERE province = '</a:t>
            </a:r>
            <a:r>
              <a:rPr lang="zh-CN" altLang="en-US" dirty="0">
                <a:solidFill>
                  <a:schemeClr val="tx1"/>
                </a:solidFill>
              </a:rPr>
              <a:t>上海</a:t>
            </a:r>
            <a:r>
              <a:rPr lang="en-US" altLang="zh-CN" dirty="0">
                <a:solidFill>
                  <a:schemeClr val="tx1"/>
                </a:solidFill>
              </a:rPr>
              <a:t>' AND city='</a:t>
            </a:r>
            <a:r>
              <a:rPr lang="zh-CN" altLang="en-US" dirty="0">
                <a:solidFill>
                  <a:schemeClr val="tx1"/>
                </a:solidFill>
              </a:rPr>
              <a:t>宜兰县</a:t>
            </a:r>
            <a:r>
              <a:rPr lang="en-US" altLang="zh-CN" dirty="0">
                <a:solidFill>
                  <a:schemeClr val="tx1"/>
                </a:solidFill>
              </a:rPr>
              <a:t>' AND county= '</a:t>
            </a:r>
            <a:r>
              <a:rPr lang="zh-CN" altLang="en-US" dirty="0">
                <a:solidFill>
                  <a:schemeClr val="tx1"/>
                </a:solidFill>
              </a:rPr>
              <a:t>中西区</a:t>
            </a:r>
            <a:r>
              <a:rPr lang="en-US" altLang="zh-CN" dirty="0">
                <a:solidFill>
                  <a:schemeClr val="tx1"/>
                </a:solidFill>
              </a:rPr>
              <a:t>';</a:t>
            </a:r>
          </a:p>
          <a:p>
            <a:pPr lvl="1"/>
            <a:r>
              <a:rPr lang="en-US" altLang="zh-CN" dirty="0">
                <a:solidFill>
                  <a:schemeClr val="tx1"/>
                </a:solidFill>
              </a:rPr>
              <a:t>explain SELECT </a:t>
            </a:r>
            <a:r>
              <a:rPr lang="en-US" altLang="zh-CN" dirty="0" err="1">
                <a:solidFill>
                  <a:schemeClr val="tx1"/>
                </a:solidFill>
              </a:rPr>
              <a:t>id,province,city,county</a:t>
            </a:r>
            <a:r>
              <a:rPr lang="en-US" altLang="zh-CN" dirty="0">
                <a:solidFill>
                  <a:schemeClr val="tx1"/>
                </a:solidFill>
              </a:rPr>
              <a:t> FROM </a:t>
            </a:r>
            <a:r>
              <a:rPr lang="en-US" altLang="zh-CN" dirty="0" err="1">
                <a:solidFill>
                  <a:schemeClr val="tx1"/>
                </a:solidFill>
              </a:rPr>
              <a:t>big_person</a:t>
            </a:r>
            <a:r>
              <a:rPr lang="en-US" altLang="zh-CN" dirty="0">
                <a:solidFill>
                  <a:schemeClr val="tx1"/>
                </a:solidFill>
              </a:rPr>
              <a:t> WHERE province = '</a:t>
            </a:r>
            <a:r>
              <a:rPr lang="zh-CN" altLang="en-US" dirty="0">
                <a:solidFill>
                  <a:schemeClr val="tx1"/>
                </a:solidFill>
              </a:rPr>
              <a:t>上海</a:t>
            </a:r>
            <a:r>
              <a:rPr lang="en-US" altLang="zh-CN" dirty="0">
                <a:solidFill>
                  <a:schemeClr val="tx1"/>
                </a:solidFill>
              </a:rPr>
              <a:t>' AND city='</a:t>
            </a:r>
            <a:r>
              <a:rPr lang="zh-CN" altLang="en-US" dirty="0">
                <a:solidFill>
                  <a:schemeClr val="tx1"/>
                </a:solidFill>
              </a:rPr>
              <a:t>宜兰县</a:t>
            </a:r>
            <a:r>
              <a:rPr lang="en-US" altLang="zh-CN" dirty="0">
                <a:solidFill>
                  <a:schemeClr val="tx1"/>
                </a:solidFill>
              </a:rPr>
              <a:t>' AND county='</a:t>
            </a:r>
            <a:r>
              <a:rPr lang="zh-CN" altLang="en-US" dirty="0">
                <a:solidFill>
                  <a:schemeClr val="tx1"/>
                </a:solidFill>
              </a:rPr>
              <a:t>中西区</a:t>
            </a:r>
            <a:r>
              <a:rPr lang="en-US" altLang="zh-CN" dirty="0">
                <a:solidFill>
                  <a:schemeClr val="tx1"/>
                </a:solidFill>
              </a:rPr>
              <a:t>';</a:t>
            </a:r>
          </a:p>
          <a:p>
            <a:r>
              <a:rPr lang="zh-CN" altLang="en-US" dirty="0">
                <a:solidFill>
                  <a:schemeClr val="tx1"/>
                </a:solidFill>
              </a:rPr>
              <a:t>表连接需要在连接字段上建立索引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不要迷信网上说法，具体情况具体分析</a:t>
            </a:r>
            <a:endParaRPr lang="en-US" altLang="zh-CN" dirty="0">
              <a:solidFill>
                <a:schemeClr val="tx1"/>
              </a:solidFill>
            </a:endParaRPr>
          </a:p>
          <a:p>
            <a:pPr lvl="1"/>
            <a:r>
              <a:rPr lang="en-US" altLang="zh-CN" dirty="0">
                <a:solidFill>
                  <a:schemeClr val="tx1"/>
                </a:solidFill>
              </a:rPr>
              <a:t>create index </a:t>
            </a:r>
            <a:r>
              <a:rPr lang="en-US" altLang="zh-CN" dirty="0" err="1">
                <a:solidFill>
                  <a:schemeClr val="tx1"/>
                </a:solidFill>
              </a:rPr>
              <a:t>first_idx</a:t>
            </a:r>
            <a:r>
              <a:rPr lang="en-US" altLang="zh-CN" dirty="0">
                <a:solidFill>
                  <a:schemeClr val="tx1"/>
                </a:solidFill>
              </a:rPr>
              <a:t> on </a:t>
            </a:r>
            <a:r>
              <a:rPr lang="en-US" altLang="zh-CN" dirty="0" err="1">
                <a:solidFill>
                  <a:schemeClr val="tx1"/>
                </a:solidFill>
              </a:rPr>
              <a:t>big_person</a:t>
            </a:r>
            <a:r>
              <a:rPr lang="en-US" altLang="zh-CN" dirty="0">
                <a:solidFill>
                  <a:schemeClr val="tx1"/>
                </a:solidFill>
              </a:rPr>
              <a:t>(</a:t>
            </a:r>
            <a:r>
              <a:rPr lang="en-US" altLang="zh-CN" dirty="0" err="1">
                <a:solidFill>
                  <a:schemeClr val="tx1"/>
                </a:solidFill>
              </a:rPr>
              <a:t>first_name</a:t>
            </a:r>
            <a:r>
              <a:rPr lang="en-US" altLang="zh-CN" dirty="0">
                <a:solidFill>
                  <a:schemeClr val="tx1"/>
                </a:solidFill>
              </a:rPr>
              <a:t>);</a:t>
            </a:r>
          </a:p>
          <a:p>
            <a:pPr lvl="1"/>
            <a:r>
              <a:rPr lang="en-US" altLang="zh-CN" dirty="0">
                <a:solidFill>
                  <a:schemeClr val="tx1"/>
                </a:solidFill>
              </a:rPr>
              <a:t>explain SELECT * FROM </a:t>
            </a:r>
            <a:r>
              <a:rPr lang="en-US" altLang="zh-CN" dirty="0" err="1">
                <a:solidFill>
                  <a:schemeClr val="tx1"/>
                </a:solidFill>
              </a:rPr>
              <a:t>big_person</a:t>
            </a:r>
            <a:r>
              <a:rPr lang="en-US" altLang="zh-CN" dirty="0">
                <a:solidFill>
                  <a:schemeClr val="tx1"/>
                </a:solidFill>
              </a:rPr>
              <a:t> WHERE </a:t>
            </a:r>
            <a:r>
              <a:rPr lang="en-US" altLang="zh-CN" dirty="0" err="1">
                <a:solidFill>
                  <a:schemeClr val="tx1"/>
                </a:solidFill>
              </a:rPr>
              <a:t>first_name</a:t>
            </a:r>
            <a:r>
              <a:rPr lang="en-US" altLang="zh-CN" dirty="0">
                <a:solidFill>
                  <a:schemeClr val="tx1"/>
                </a:solidFill>
              </a:rPr>
              <a:t> &gt; 'Jenni';</a:t>
            </a:r>
          </a:p>
          <a:p>
            <a:pPr lvl="1"/>
            <a:r>
              <a:rPr lang="en-US" altLang="zh-CN" dirty="0">
                <a:solidFill>
                  <a:schemeClr val="tx1"/>
                </a:solidFill>
              </a:rPr>
              <a:t>explain SELECT * FROM </a:t>
            </a:r>
            <a:r>
              <a:rPr lang="en-US" altLang="zh-CN" dirty="0" err="1">
                <a:solidFill>
                  <a:schemeClr val="tx1"/>
                </a:solidFill>
              </a:rPr>
              <a:t>big_person</a:t>
            </a:r>
            <a:r>
              <a:rPr lang="en-US" altLang="zh-CN" dirty="0">
                <a:solidFill>
                  <a:schemeClr val="tx1"/>
                </a:solidFill>
              </a:rPr>
              <a:t> WHERE </a:t>
            </a:r>
            <a:r>
              <a:rPr lang="en-US" altLang="zh-CN" dirty="0" err="1">
                <a:solidFill>
                  <a:schemeClr val="tx1"/>
                </a:solidFill>
              </a:rPr>
              <a:t>first_name</a:t>
            </a:r>
            <a:r>
              <a:rPr lang="en-US" altLang="zh-CN" dirty="0">
                <a:solidFill>
                  <a:schemeClr val="tx1"/>
                </a:solidFill>
              </a:rPr>
              <a:t> &gt; '</a:t>
            </a:r>
            <a:r>
              <a:rPr lang="en-US" altLang="zh-CN" dirty="0" err="1">
                <a:solidFill>
                  <a:schemeClr val="tx1"/>
                </a:solidFill>
              </a:rPr>
              <a:t>Willia</a:t>
            </a:r>
            <a:r>
              <a:rPr lang="en-US" altLang="zh-CN" dirty="0">
                <a:solidFill>
                  <a:schemeClr val="tx1"/>
                </a:solidFill>
              </a:rPr>
              <a:t>';</a:t>
            </a:r>
          </a:p>
          <a:p>
            <a:pPr lvl="1"/>
            <a:r>
              <a:rPr lang="en-US" altLang="zh-CN" dirty="0">
                <a:solidFill>
                  <a:schemeClr val="tx1"/>
                </a:solidFill>
              </a:rPr>
              <a:t>explain select * from </a:t>
            </a:r>
            <a:r>
              <a:rPr lang="en-US" altLang="zh-CN" dirty="0" err="1">
                <a:solidFill>
                  <a:schemeClr val="tx1"/>
                </a:solidFill>
              </a:rPr>
              <a:t>big_person</a:t>
            </a:r>
            <a:r>
              <a:rPr lang="en-US" altLang="zh-CN" dirty="0">
                <a:solidFill>
                  <a:schemeClr val="tx1"/>
                </a:solidFill>
              </a:rPr>
              <a:t> where id = 1 or id = 190839;</a:t>
            </a:r>
          </a:p>
          <a:p>
            <a:pPr lvl="1"/>
            <a:r>
              <a:rPr lang="en-US" altLang="zh-CN" dirty="0">
                <a:solidFill>
                  <a:schemeClr val="tx1"/>
                </a:solidFill>
              </a:rPr>
              <a:t>explain select * from </a:t>
            </a:r>
            <a:r>
              <a:rPr lang="en-US" altLang="zh-CN" dirty="0" err="1">
                <a:solidFill>
                  <a:schemeClr val="tx1"/>
                </a:solidFill>
              </a:rPr>
              <a:t>big_person</a:t>
            </a:r>
            <a:r>
              <a:rPr lang="en-US" altLang="zh-CN" dirty="0">
                <a:solidFill>
                  <a:schemeClr val="tx1"/>
                </a:solidFill>
              </a:rPr>
              <a:t> where </a:t>
            </a:r>
            <a:r>
              <a:rPr lang="en-US" altLang="zh-CN" dirty="0" err="1">
                <a:solidFill>
                  <a:schemeClr val="tx1"/>
                </a:solidFill>
              </a:rPr>
              <a:t>first_name</a:t>
            </a:r>
            <a:r>
              <a:rPr lang="en-US" altLang="zh-CN" dirty="0">
                <a:solidFill>
                  <a:schemeClr val="tx1"/>
                </a:solidFill>
              </a:rPr>
              <a:t> = 'David' or </a:t>
            </a:r>
            <a:r>
              <a:rPr lang="en-US" altLang="zh-CN" dirty="0" err="1">
                <a:solidFill>
                  <a:schemeClr val="tx1"/>
                </a:solidFill>
              </a:rPr>
              <a:t>last_name</a:t>
            </a:r>
            <a:r>
              <a:rPr lang="en-US" altLang="zh-CN" dirty="0">
                <a:solidFill>
                  <a:schemeClr val="tx1"/>
                </a:solidFill>
              </a:rPr>
              <a:t> = 'Thomas';</a:t>
            </a:r>
          </a:p>
          <a:p>
            <a:pPr lvl="1"/>
            <a:r>
              <a:rPr lang="en-US" altLang="zh-CN" dirty="0">
                <a:solidFill>
                  <a:schemeClr val="tx1"/>
                </a:solidFill>
              </a:rPr>
              <a:t>explain select * from </a:t>
            </a:r>
            <a:r>
              <a:rPr lang="en-US" altLang="zh-CN" dirty="0" err="1">
                <a:solidFill>
                  <a:schemeClr val="tx1"/>
                </a:solidFill>
              </a:rPr>
              <a:t>big_person</a:t>
            </a:r>
            <a:r>
              <a:rPr lang="en-US" altLang="zh-CN" dirty="0">
                <a:solidFill>
                  <a:schemeClr val="tx1"/>
                </a:solidFill>
              </a:rPr>
              <a:t> where </a:t>
            </a:r>
            <a:r>
              <a:rPr lang="en-US" altLang="zh-CN" dirty="0" err="1">
                <a:solidFill>
                  <a:schemeClr val="tx1"/>
                </a:solidFill>
              </a:rPr>
              <a:t>first_name</a:t>
            </a:r>
            <a:r>
              <a:rPr lang="en-US" altLang="zh-CN" dirty="0">
                <a:solidFill>
                  <a:schemeClr val="tx1"/>
                </a:solidFill>
              </a:rPr>
              <a:t> in ('Mark', '</a:t>
            </a:r>
            <a:r>
              <a:rPr lang="en-US" altLang="zh-CN" dirty="0" err="1">
                <a:solidFill>
                  <a:schemeClr val="tx1"/>
                </a:solidFill>
              </a:rPr>
              <a:t>Kevin','David</a:t>
            </a:r>
            <a:r>
              <a:rPr lang="en-US" altLang="zh-CN" dirty="0">
                <a:solidFill>
                  <a:schemeClr val="tx1"/>
                </a:solidFill>
              </a:rPr>
              <a:t>'); </a:t>
            </a:r>
          </a:p>
          <a:p>
            <a:pPr lvl="1"/>
            <a:r>
              <a:rPr lang="en-US" altLang="zh-CN" dirty="0">
                <a:solidFill>
                  <a:schemeClr val="tx1"/>
                </a:solidFill>
              </a:rPr>
              <a:t>explain select * from </a:t>
            </a:r>
            <a:r>
              <a:rPr lang="en-US" altLang="zh-CN" dirty="0" err="1">
                <a:solidFill>
                  <a:schemeClr val="tx1"/>
                </a:solidFill>
              </a:rPr>
              <a:t>big_person</a:t>
            </a:r>
            <a:r>
              <a:rPr lang="en-US" altLang="zh-CN" dirty="0">
                <a:solidFill>
                  <a:schemeClr val="tx1"/>
                </a:solidFill>
              </a:rPr>
              <a:t> where </a:t>
            </a:r>
            <a:r>
              <a:rPr lang="en-US" altLang="zh-CN" dirty="0" err="1">
                <a:solidFill>
                  <a:schemeClr val="tx1"/>
                </a:solidFill>
              </a:rPr>
              <a:t>first_name</a:t>
            </a:r>
            <a:r>
              <a:rPr lang="en-US" altLang="zh-CN" dirty="0">
                <a:solidFill>
                  <a:schemeClr val="tx1"/>
                </a:solidFill>
              </a:rPr>
              <a:t> not in ('Mark', '</a:t>
            </a:r>
            <a:r>
              <a:rPr lang="en-US" altLang="zh-CN" dirty="0" err="1">
                <a:solidFill>
                  <a:schemeClr val="tx1"/>
                </a:solidFill>
              </a:rPr>
              <a:t>Kevin','David</a:t>
            </a:r>
            <a:r>
              <a:rPr lang="en-US" altLang="zh-CN" dirty="0">
                <a:solidFill>
                  <a:schemeClr val="tx1"/>
                </a:solidFill>
              </a:rPr>
              <a:t>');</a:t>
            </a:r>
          </a:p>
          <a:p>
            <a:pPr lvl="1"/>
            <a:r>
              <a:rPr lang="en-US" altLang="zh-CN" dirty="0">
                <a:solidFill>
                  <a:schemeClr val="tx1"/>
                </a:solidFill>
              </a:rPr>
              <a:t>explain select id from </a:t>
            </a:r>
            <a:r>
              <a:rPr lang="en-US" altLang="zh-CN" dirty="0" err="1">
                <a:solidFill>
                  <a:schemeClr val="tx1"/>
                </a:solidFill>
              </a:rPr>
              <a:t>big_person</a:t>
            </a:r>
            <a:r>
              <a:rPr lang="en-US" altLang="zh-CN" dirty="0">
                <a:solidFill>
                  <a:schemeClr val="tx1"/>
                </a:solidFill>
              </a:rPr>
              <a:t> where </a:t>
            </a:r>
            <a:r>
              <a:rPr lang="en-US" altLang="zh-CN" dirty="0" err="1">
                <a:solidFill>
                  <a:schemeClr val="tx1"/>
                </a:solidFill>
              </a:rPr>
              <a:t>first_name</a:t>
            </a:r>
            <a:r>
              <a:rPr lang="en-US" altLang="zh-CN" dirty="0">
                <a:solidFill>
                  <a:schemeClr val="tx1"/>
                </a:solidFill>
              </a:rPr>
              <a:t> not in ('Mark', '</a:t>
            </a:r>
            <a:r>
              <a:rPr lang="en-US" altLang="zh-CN" dirty="0" err="1">
                <a:solidFill>
                  <a:schemeClr val="tx1"/>
                </a:solidFill>
              </a:rPr>
              <a:t>Kevin','David</a:t>
            </a:r>
            <a:r>
              <a:rPr lang="en-US" altLang="zh-CN" dirty="0">
                <a:solidFill>
                  <a:schemeClr val="tx1"/>
                </a:solidFill>
              </a:rPr>
              <a:t>');</a:t>
            </a:r>
          </a:p>
          <a:p>
            <a:r>
              <a:rPr lang="zh-CN" altLang="en-US" dirty="0">
                <a:solidFill>
                  <a:schemeClr val="tx1"/>
                </a:solidFill>
              </a:rPr>
              <a:t>以上实验基于 </a:t>
            </a:r>
            <a:r>
              <a:rPr lang="en-US" altLang="zh-CN" dirty="0">
                <a:solidFill>
                  <a:schemeClr val="tx1"/>
                </a:solidFill>
              </a:rPr>
              <a:t>5.7.27</a:t>
            </a:r>
            <a:r>
              <a:rPr lang="zh-CN" altLang="en-US" dirty="0">
                <a:solidFill>
                  <a:schemeClr val="tx1"/>
                </a:solidFill>
              </a:rPr>
              <a:t>，其它如 </a:t>
            </a:r>
            <a:r>
              <a:rPr lang="en-US" altLang="zh-CN" dirty="0">
                <a:solidFill>
                  <a:schemeClr val="tx1"/>
                </a:solidFill>
              </a:rPr>
              <a:t>!=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dirty="0">
                <a:solidFill>
                  <a:schemeClr val="tx1"/>
                </a:solidFill>
              </a:rPr>
              <a:t>is null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dirty="0">
                <a:solidFill>
                  <a:schemeClr val="tx1"/>
                </a:solidFill>
              </a:rPr>
              <a:t>is not null </a:t>
            </a:r>
            <a:r>
              <a:rPr lang="zh-CN" altLang="en-US" dirty="0">
                <a:solidFill>
                  <a:schemeClr val="tx1"/>
                </a:solidFill>
              </a:rPr>
              <a:t>是否使用索引都会跟版本、实际数据相关，以优化器结果为准</a:t>
            </a:r>
          </a:p>
        </p:txBody>
      </p:sp>
    </p:spTree>
    <p:extLst>
      <p:ext uri="{BB962C8B-B14F-4D97-AF65-F5344CB8AC3E}">
        <p14:creationId xmlns:p14="http://schemas.microsoft.com/office/powerpoint/2010/main" val="3570922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6C56D3-62F6-4542-9EB6-F7FAF0F77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脏读现象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8EE646BC-01AC-4D46-BF50-ADB412A1F6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313807"/>
              </p:ext>
            </p:extLst>
          </p:nvPr>
        </p:nvGraphicFramePr>
        <p:xfrm>
          <a:off x="820131" y="853391"/>
          <a:ext cx="11029362" cy="48450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88059">
                  <a:extLst>
                    <a:ext uri="{9D8B030D-6E8A-4147-A177-3AD203B41FA5}">
                      <a16:colId xmlns:a16="http://schemas.microsoft.com/office/drawing/2014/main" val="3162238064"/>
                    </a:ext>
                  </a:extLst>
                </a:gridCol>
                <a:gridCol w="5241303">
                  <a:extLst>
                    <a:ext uri="{9D8B030D-6E8A-4147-A177-3AD203B41FA5}">
                      <a16:colId xmlns:a16="http://schemas.microsoft.com/office/drawing/2014/main" val="2926530386"/>
                    </a:ext>
                  </a:extLst>
                </a:gridCol>
              </a:tblGrid>
              <a:tr h="362667"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Consolas" panose="020B0609020204030204" pitchFamily="49" charset="0"/>
                        </a:rPr>
                        <a:t>tx1</a:t>
                      </a:r>
                      <a:endParaRPr lang="zh-CN" altLang="en-US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Consolas" panose="020B0609020204030204" pitchFamily="49" charset="0"/>
                        </a:rPr>
                        <a:t>tx2</a:t>
                      </a:r>
                      <a:endParaRPr lang="zh-CN" altLang="en-US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3949062"/>
                  </a:ext>
                </a:extLst>
              </a:tr>
              <a:tr h="367645"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Consolas" panose="020B0609020204030204" pitchFamily="49" charset="0"/>
                        </a:rPr>
                        <a:t>set session transaction isolation level read uncommitted;</a:t>
                      </a:r>
                      <a:endParaRPr lang="zh-CN" altLang="en-US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2940368"/>
                  </a:ext>
                </a:extLst>
              </a:tr>
              <a:tr h="306263"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Consolas" panose="020B0609020204030204" pitchFamily="49" charset="0"/>
                        </a:rPr>
                        <a:t>start transaction;</a:t>
                      </a:r>
                      <a:endParaRPr lang="zh-CN" altLang="en-US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4308488"/>
                  </a:ext>
                </a:extLst>
              </a:tr>
              <a:tr h="677266"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Consolas" panose="020B0609020204030204" pitchFamily="49" charset="0"/>
                        </a:rPr>
                        <a:t>select * from account;</a:t>
                      </a:r>
                    </a:p>
                    <a:p>
                      <a:r>
                        <a:rPr lang="en-US" altLang="zh-CN" sz="1400" dirty="0">
                          <a:latin typeface="Consolas" panose="020B0609020204030204" pitchFamily="49" charset="0"/>
                        </a:rPr>
                        <a:t>+-----------+---------+</a:t>
                      </a:r>
                    </a:p>
                    <a:p>
                      <a:r>
                        <a:rPr lang="en-US" altLang="zh-CN" sz="1400" dirty="0">
                          <a:latin typeface="Consolas" panose="020B0609020204030204" pitchFamily="49" charset="0"/>
                        </a:rPr>
                        <a:t>| </a:t>
                      </a:r>
                      <a:r>
                        <a:rPr lang="en-US" altLang="zh-CN" sz="1400" dirty="0" err="1">
                          <a:latin typeface="Consolas" panose="020B0609020204030204" pitchFamily="49" charset="0"/>
                        </a:rPr>
                        <a:t>accountNo</a:t>
                      </a:r>
                      <a:r>
                        <a:rPr lang="en-US" altLang="zh-CN" sz="1400" dirty="0">
                          <a:latin typeface="Consolas" panose="020B0609020204030204" pitchFamily="49" charset="0"/>
                        </a:rPr>
                        <a:t> | balance |</a:t>
                      </a:r>
                    </a:p>
                    <a:p>
                      <a:r>
                        <a:rPr lang="en-US" altLang="zh-CN" sz="1400" dirty="0">
                          <a:latin typeface="Consolas" panose="020B0609020204030204" pitchFamily="49" charset="0"/>
                        </a:rPr>
                        <a:t>+-----------+---------+</a:t>
                      </a:r>
                    </a:p>
                    <a:p>
                      <a:r>
                        <a:rPr lang="en-US" altLang="zh-CN" sz="1400" dirty="0">
                          <a:latin typeface="Consolas" panose="020B0609020204030204" pitchFamily="49" charset="0"/>
                        </a:rPr>
                        <a:t>|         1 |    1000 |</a:t>
                      </a:r>
                    </a:p>
                    <a:p>
                      <a:r>
                        <a:rPr lang="en-US" altLang="zh-CN" sz="1400" dirty="0">
                          <a:latin typeface="Consolas" panose="020B0609020204030204" pitchFamily="49" charset="0"/>
                        </a:rPr>
                        <a:t>|         2 |    1000 |</a:t>
                      </a:r>
                    </a:p>
                    <a:p>
                      <a:r>
                        <a:rPr lang="en-US" altLang="zh-CN" sz="1400" dirty="0">
                          <a:latin typeface="Consolas" panose="020B0609020204030204" pitchFamily="49" charset="0"/>
                        </a:rPr>
                        <a:t>+-----------+---------+</a:t>
                      </a:r>
                      <a:endParaRPr lang="zh-CN" altLang="en-US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0707985"/>
                  </a:ext>
                </a:extLst>
              </a:tr>
              <a:tr h="319255">
                <a:tc>
                  <a:txBody>
                    <a:bodyPr/>
                    <a:lstStyle/>
                    <a:p>
                      <a:endParaRPr lang="zh-CN" altLang="en-US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Consolas" panose="020B0609020204030204" pitchFamily="49" charset="0"/>
                        </a:rPr>
                        <a:t>start transaction;</a:t>
                      </a:r>
                      <a:endParaRPr lang="zh-CN" altLang="en-US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5850594"/>
                  </a:ext>
                </a:extLst>
              </a:tr>
              <a:tr h="319255">
                <a:tc>
                  <a:txBody>
                    <a:bodyPr/>
                    <a:lstStyle/>
                    <a:p>
                      <a:endParaRPr lang="zh-CN" altLang="en-US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Consolas" panose="020B0609020204030204" pitchFamily="49" charset="0"/>
                        </a:rPr>
                        <a:t>update account set balance = 2000 where </a:t>
                      </a:r>
                      <a:r>
                        <a:rPr lang="en-US" altLang="zh-CN" sz="1400" dirty="0" err="1">
                          <a:latin typeface="Consolas" panose="020B0609020204030204" pitchFamily="49" charset="0"/>
                        </a:rPr>
                        <a:t>accountNo</a:t>
                      </a:r>
                      <a:r>
                        <a:rPr lang="en-US" altLang="zh-CN" sz="1400" dirty="0">
                          <a:latin typeface="Consolas" panose="020B0609020204030204" pitchFamily="49" charset="0"/>
                        </a:rPr>
                        <a:t>=1;</a:t>
                      </a:r>
                      <a:endParaRPr lang="zh-CN" altLang="en-US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3307671"/>
                  </a:ext>
                </a:extLst>
              </a:tr>
              <a:tr h="677266"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Consolas" panose="020B0609020204030204" pitchFamily="49" charset="0"/>
                        </a:rPr>
                        <a:t>select * from account;</a:t>
                      </a:r>
                    </a:p>
                    <a:p>
                      <a:r>
                        <a:rPr lang="en-US" altLang="zh-CN" sz="1400" dirty="0">
                          <a:latin typeface="Consolas" panose="020B0609020204030204" pitchFamily="49" charset="0"/>
                        </a:rPr>
                        <a:t>+-----------+---------+</a:t>
                      </a:r>
                    </a:p>
                    <a:p>
                      <a:r>
                        <a:rPr lang="en-US" altLang="zh-CN" sz="1400" dirty="0">
                          <a:latin typeface="Consolas" panose="020B0609020204030204" pitchFamily="49" charset="0"/>
                        </a:rPr>
                        <a:t>| </a:t>
                      </a:r>
                      <a:r>
                        <a:rPr lang="en-US" altLang="zh-CN" sz="1400" dirty="0" err="1">
                          <a:latin typeface="Consolas" panose="020B0609020204030204" pitchFamily="49" charset="0"/>
                        </a:rPr>
                        <a:t>accountNo</a:t>
                      </a:r>
                      <a:r>
                        <a:rPr lang="en-US" altLang="zh-CN" sz="1400" dirty="0">
                          <a:latin typeface="Consolas" panose="020B0609020204030204" pitchFamily="49" charset="0"/>
                        </a:rPr>
                        <a:t> | balance |</a:t>
                      </a:r>
                    </a:p>
                    <a:p>
                      <a:r>
                        <a:rPr lang="en-US" altLang="zh-CN" sz="1400" dirty="0">
                          <a:latin typeface="Consolas" panose="020B0609020204030204" pitchFamily="49" charset="0"/>
                        </a:rPr>
                        <a:t>+-----------+---------+</a:t>
                      </a:r>
                    </a:p>
                    <a:p>
                      <a:r>
                        <a:rPr lang="en-US" altLang="zh-CN" sz="1400" dirty="0">
                          <a:latin typeface="Consolas" panose="020B0609020204030204" pitchFamily="49" charset="0"/>
                        </a:rPr>
                        <a:t>|         1 |    2000 |</a:t>
                      </a:r>
                    </a:p>
                    <a:p>
                      <a:r>
                        <a:rPr lang="en-US" altLang="zh-CN" sz="1400" dirty="0">
                          <a:latin typeface="Consolas" panose="020B0609020204030204" pitchFamily="49" charset="0"/>
                        </a:rPr>
                        <a:t>|         2 |    1000 |</a:t>
                      </a:r>
                    </a:p>
                    <a:p>
                      <a:r>
                        <a:rPr lang="en-US" altLang="zh-CN" sz="1400" dirty="0">
                          <a:latin typeface="Consolas" panose="020B0609020204030204" pitchFamily="49" charset="0"/>
                        </a:rPr>
                        <a:t>+-----------+---------+</a:t>
                      </a:r>
                      <a:endParaRPr lang="zh-CN" altLang="en-US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72899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91028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2D6A49-F9EA-47A9-9B84-135CEC49B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880" y="234028"/>
            <a:ext cx="9281532" cy="567249"/>
          </a:xfrm>
        </p:spPr>
        <p:txBody>
          <a:bodyPr/>
          <a:lstStyle/>
          <a:p>
            <a:r>
              <a:rPr lang="zh-CN" altLang="en-US" dirty="0"/>
              <a:t>执行 </a:t>
            </a:r>
            <a:r>
              <a:rPr lang="en-US" altLang="zh-CN" dirty="0"/>
              <a:t>SQL </a:t>
            </a:r>
            <a:r>
              <a:rPr lang="zh-CN" altLang="en-US" dirty="0"/>
              <a:t>语句 </a:t>
            </a:r>
            <a:r>
              <a:rPr lang="en-US" altLang="zh-CN" dirty="0"/>
              <a:t>select * from user where id = 1 </a:t>
            </a:r>
            <a:r>
              <a:rPr lang="zh-CN" altLang="en-US" dirty="0"/>
              <a:t>时发生了什么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369F6A6-F1CA-46D9-9F88-9C3AD8B094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3231209"/>
            <a:ext cx="10748057" cy="3018761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zh-CN" altLang="en-US" dirty="0"/>
              <a:t>连接器：负责建立连接、检查权限、连接超时时间由 </a:t>
            </a:r>
            <a:r>
              <a:rPr lang="en-US" altLang="zh-CN" dirty="0" err="1"/>
              <a:t>wait_timeout</a:t>
            </a:r>
            <a:r>
              <a:rPr lang="en-US" altLang="zh-CN" dirty="0"/>
              <a:t> </a:t>
            </a:r>
            <a:r>
              <a:rPr lang="zh-CN" altLang="en-US" dirty="0"/>
              <a:t>控制，默认 </a:t>
            </a:r>
            <a:r>
              <a:rPr lang="en-US" altLang="zh-CN" dirty="0"/>
              <a:t>8 </a:t>
            </a:r>
            <a:r>
              <a:rPr lang="zh-CN" altLang="en-US" dirty="0"/>
              <a:t>小时</a:t>
            </a:r>
            <a:endParaRPr lang="en-US" altLang="zh-CN" dirty="0"/>
          </a:p>
          <a:p>
            <a:pPr>
              <a:buFont typeface="+mj-lt"/>
              <a:buAutoNum type="arabicPeriod"/>
            </a:pPr>
            <a:r>
              <a:rPr lang="zh-CN" altLang="en-US" dirty="0"/>
              <a:t>查询缓存：会将 </a:t>
            </a:r>
            <a:r>
              <a:rPr lang="en-US" altLang="zh-CN" dirty="0"/>
              <a:t>SQL </a:t>
            </a:r>
            <a:r>
              <a:rPr lang="zh-CN" altLang="en-US" dirty="0"/>
              <a:t>和查询结果以键值对方式进行缓存，修改操作会以表单位导致缓存失效</a:t>
            </a:r>
            <a:endParaRPr lang="en-US" altLang="zh-CN" dirty="0"/>
          </a:p>
          <a:p>
            <a:pPr>
              <a:buFont typeface="+mj-lt"/>
              <a:buAutoNum type="arabicPeriod"/>
            </a:pPr>
            <a:r>
              <a:rPr lang="zh-CN" altLang="en-US" dirty="0"/>
              <a:t>分析器：词法、语法分析</a:t>
            </a:r>
            <a:endParaRPr lang="en-US" altLang="zh-CN" dirty="0"/>
          </a:p>
          <a:p>
            <a:pPr>
              <a:buFont typeface="+mj-lt"/>
              <a:buAutoNum type="arabicPeriod"/>
            </a:pPr>
            <a:r>
              <a:rPr lang="zh-CN" altLang="en-US" dirty="0"/>
              <a:t>优化器：决定用哪个索引，决定表的连接顺序等</a:t>
            </a:r>
            <a:endParaRPr lang="en-US" altLang="zh-CN" dirty="0"/>
          </a:p>
          <a:p>
            <a:pPr>
              <a:buFont typeface="+mj-lt"/>
              <a:buAutoNum type="arabicPeriod"/>
            </a:pPr>
            <a:r>
              <a:rPr lang="zh-CN" altLang="en-US" dirty="0"/>
              <a:t>执行器：根据存储引擎类型，调用存储引擎接口</a:t>
            </a:r>
            <a:endParaRPr lang="en-US" altLang="zh-CN" dirty="0"/>
          </a:p>
          <a:p>
            <a:pPr>
              <a:buFont typeface="+mj-lt"/>
              <a:buAutoNum type="arabicPeriod"/>
            </a:pPr>
            <a:r>
              <a:rPr lang="zh-CN" altLang="en-US" dirty="0"/>
              <a:t>存储引擎：数据的读写接口，索引、表都在此层实现</a:t>
            </a:r>
            <a:endParaRPr lang="en-US" altLang="zh-CN" dirty="0"/>
          </a:p>
          <a:p>
            <a:pPr>
              <a:buFont typeface="+mj-lt"/>
              <a:buAutoNum type="arabicPeriod"/>
            </a:pP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0C359EE-CC69-4706-8FE8-8E4B796226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916" y="945093"/>
            <a:ext cx="11024167" cy="2286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3295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A5F2542C-AD67-46E7-A6FF-B6798AA44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undo log </a:t>
            </a:r>
            <a:r>
              <a:rPr lang="zh-CN" altLang="en-US" dirty="0"/>
              <a:t>与 </a:t>
            </a:r>
            <a:r>
              <a:rPr lang="en-US" altLang="zh-CN" dirty="0"/>
              <a:t>redo log</a:t>
            </a:r>
            <a:endParaRPr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ECDFA06-2F16-4BFD-992A-3576CCD5E64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945093"/>
            <a:ext cx="10748057" cy="5301471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undo log </a:t>
            </a:r>
            <a:r>
              <a:rPr lang="zh-CN" altLang="en-US" dirty="0"/>
              <a:t>的作用有两个：</a:t>
            </a:r>
            <a:endParaRPr lang="en-US" altLang="zh-CN" dirty="0"/>
          </a:p>
          <a:p>
            <a:r>
              <a:rPr lang="zh-CN" altLang="en-US" dirty="0"/>
              <a:t>回滚数据，以行为单位，记录数据每次的变更，一行记录有多个版本并存</a:t>
            </a:r>
            <a:endParaRPr lang="en-US" altLang="zh-CN" dirty="0"/>
          </a:p>
          <a:p>
            <a:r>
              <a:rPr lang="zh-CN" altLang="en-US" dirty="0"/>
              <a:t>多版本并发控制，即快照读（也称为一致性读），让查询操作可以去访问历史版本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CE0666C-49B2-40DA-8E3C-226967693F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855" y="2261923"/>
            <a:ext cx="8718998" cy="417851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50013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E12F82-2AA0-410C-ACB9-2FFF44F18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undo log </a:t>
            </a:r>
            <a:r>
              <a:rPr lang="zh-CN" altLang="en-US" dirty="0"/>
              <a:t>与 </a:t>
            </a:r>
            <a:r>
              <a:rPr lang="en-US" altLang="zh-CN" dirty="0"/>
              <a:t>redo log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8CDE0A0-8738-4FA4-B708-AF6C4819D8F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945093"/>
            <a:ext cx="10887562" cy="4219575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redo log </a:t>
            </a:r>
            <a:r>
              <a:rPr lang="zh-CN" altLang="en-US" dirty="0"/>
              <a:t>的作用主要是实现 </a:t>
            </a:r>
            <a:r>
              <a:rPr lang="en-US" altLang="zh-CN" dirty="0"/>
              <a:t>ACID </a:t>
            </a:r>
            <a:r>
              <a:rPr lang="zh-CN" altLang="en-US" dirty="0"/>
              <a:t>中的持久性，保证提交的数据不丢失</a:t>
            </a:r>
            <a:endParaRPr lang="en-US" altLang="zh-CN" dirty="0"/>
          </a:p>
          <a:p>
            <a:r>
              <a:rPr lang="zh-CN" altLang="en-US" dirty="0"/>
              <a:t>它记录了事务提交的变更操作，服务器意外宕机重启时，利用 </a:t>
            </a:r>
            <a:r>
              <a:rPr lang="en-US" altLang="zh-CN" dirty="0"/>
              <a:t>redo log </a:t>
            </a:r>
            <a:r>
              <a:rPr lang="zh-CN" altLang="en-US" dirty="0"/>
              <a:t>进行回放，重新执行已提交的变更操作</a:t>
            </a:r>
          </a:p>
          <a:p>
            <a:r>
              <a:rPr lang="zh-CN" altLang="en-US" dirty="0"/>
              <a:t>事务提交时，</a:t>
            </a:r>
            <a:r>
              <a:rPr lang="zh-CN" altLang="en-US" dirty="0">
                <a:solidFill>
                  <a:srgbClr val="C00000"/>
                </a:solidFill>
              </a:rPr>
              <a:t>首先将变更写入 </a:t>
            </a:r>
            <a:r>
              <a:rPr lang="en-US" altLang="zh-CN" dirty="0">
                <a:solidFill>
                  <a:srgbClr val="C00000"/>
                </a:solidFill>
              </a:rPr>
              <a:t>redo log</a:t>
            </a:r>
            <a:r>
              <a:rPr lang="zh-CN" altLang="en-US" dirty="0">
                <a:solidFill>
                  <a:schemeClr val="tx1"/>
                </a:solidFill>
              </a:rPr>
              <a:t>，事务就视为成功。</a:t>
            </a:r>
            <a:r>
              <a:rPr lang="zh-CN" altLang="en-US" dirty="0"/>
              <a:t>至于数据页（表、索引）上的变更，可以放在后面慢慢做</a:t>
            </a:r>
          </a:p>
          <a:p>
            <a:pPr lvl="1"/>
            <a:r>
              <a:rPr lang="zh-CN" altLang="en-US" dirty="0"/>
              <a:t>数据页上的变更宕机丢失也没事，因为 </a:t>
            </a:r>
            <a:r>
              <a:rPr lang="en-US" altLang="zh-CN" dirty="0"/>
              <a:t>redo log </a:t>
            </a:r>
            <a:r>
              <a:rPr lang="zh-CN" altLang="en-US" dirty="0"/>
              <a:t>里已经记录了</a:t>
            </a:r>
            <a:endParaRPr lang="en-US" altLang="zh-CN" dirty="0"/>
          </a:p>
          <a:p>
            <a:pPr lvl="1"/>
            <a:r>
              <a:rPr lang="zh-CN" altLang="en-US" dirty="0"/>
              <a:t>数据页在磁盘上位置随机，写入速度慢，</a:t>
            </a:r>
            <a:r>
              <a:rPr lang="en-US" altLang="zh-CN" dirty="0"/>
              <a:t>redo log </a:t>
            </a:r>
            <a:r>
              <a:rPr lang="zh-CN" altLang="en-US" dirty="0"/>
              <a:t>的写入是顺序的速度快</a:t>
            </a:r>
            <a:endParaRPr lang="en-US" altLang="zh-CN" dirty="0"/>
          </a:p>
          <a:p>
            <a:r>
              <a:rPr lang="zh-CN" altLang="en-US" dirty="0"/>
              <a:t>它由两部分组成，内存中的 </a:t>
            </a:r>
            <a:r>
              <a:rPr lang="en-US" altLang="zh-CN" dirty="0"/>
              <a:t>redo log buffer</a:t>
            </a:r>
            <a:r>
              <a:rPr lang="zh-CN" altLang="en-US" dirty="0"/>
              <a:t>，磁盘上的 </a:t>
            </a:r>
            <a:r>
              <a:rPr lang="en-US" altLang="zh-CN" dirty="0"/>
              <a:t>redo log file</a:t>
            </a:r>
          </a:p>
          <a:p>
            <a:pPr lvl="1"/>
            <a:r>
              <a:rPr lang="en-US" altLang="zh-CN" dirty="0"/>
              <a:t>redo log file </a:t>
            </a:r>
            <a:r>
              <a:rPr lang="zh-CN" altLang="en-US" dirty="0"/>
              <a:t>由一组文件组成，当写满了会循环覆盖较旧的日志，这意味着不能无限依赖 </a:t>
            </a:r>
            <a:r>
              <a:rPr lang="en-US" altLang="zh-CN" dirty="0"/>
              <a:t>redo log</a:t>
            </a:r>
            <a:r>
              <a:rPr lang="zh-CN" altLang="en-US" dirty="0"/>
              <a:t>，更早的数据恢复需要 </a:t>
            </a:r>
            <a:r>
              <a:rPr lang="en-US" altLang="zh-CN" dirty="0" err="1"/>
              <a:t>binlog</a:t>
            </a:r>
            <a:endParaRPr lang="en-US" altLang="zh-CN" dirty="0"/>
          </a:p>
          <a:p>
            <a:pPr lvl="1"/>
            <a:r>
              <a:rPr lang="en-US" altLang="zh-CN" dirty="0"/>
              <a:t>buffer </a:t>
            </a:r>
            <a:r>
              <a:rPr lang="zh-CN" altLang="en-US" dirty="0"/>
              <a:t>和 </a:t>
            </a:r>
            <a:r>
              <a:rPr lang="en-US" altLang="zh-CN" dirty="0"/>
              <a:t>file </a:t>
            </a:r>
            <a:r>
              <a:rPr lang="zh-CN" altLang="en-US" dirty="0"/>
              <a:t>两部分组成意味着，写入了文件才真正安全，同步策略由下面的参数控制</a:t>
            </a:r>
          </a:p>
          <a:p>
            <a:pPr lvl="1"/>
            <a:r>
              <a:rPr lang="en-US" altLang="zh-CN" dirty="0" err="1"/>
              <a:t>innodb_flush_log_at_trx_commit</a:t>
            </a:r>
            <a:r>
              <a:rPr lang="en-US" altLang="zh-CN" dirty="0"/>
              <a:t> </a:t>
            </a:r>
          </a:p>
          <a:p>
            <a:pPr lvl="2">
              <a:buFont typeface="+mj-ea"/>
              <a:buAutoNum type="circleNumDbPlain"/>
            </a:pPr>
            <a:r>
              <a:rPr lang="zh-CN" altLang="zh-CN" dirty="0"/>
              <a:t>0 - 每隔 1s 将日志 write and flush 到磁盘 </a:t>
            </a:r>
            <a:endParaRPr lang="en-US" altLang="zh-CN" sz="1600" dirty="0"/>
          </a:p>
          <a:p>
            <a:pPr marL="1062400" lvl="2" indent="-342900">
              <a:spcBef>
                <a:spcPct val="0"/>
              </a:spcBef>
              <a:buFont typeface="+mj-ea"/>
              <a:buAutoNum type="circleNumDbPlain"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1 - 每次事务提交将日志 write and flush（默认值）</a:t>
            </a:r>
            <a:endParaRPr lang="en-US" altLang="zh-CN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1062400" lvl="2" indent="-342900">
              <a:spcBef>
                <a:spcPct val="0"/>
              </a:spcBef>
              <a:buFont typeface="+mj-ea"/>
              <a:buAutoNum type="circleNumDbPlain"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2 - 每次事务提交将日志 write，每隔 1s flush 到磁盘，意味着 write 意味着写入操作系统缓存，如果 MySQL 挂了，而操作系统没挂，那么数据不会丢失 </a:t>
            </a:r>
          </a:p>
          <a:p>
            <a:pPr marL="702038" lvl="1" indent="-342900">
              <a:spcBef>
                <a:spcPct val="0"/>
              </a:spcBef>
              <a:buFont typeface="+mj-ea"/>
              <a:buAutoNum type="circleNumDbPlain"/>
            </a:pPr>
            <a:endParaRPr kumimoji="0" lang="zh-CN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702038" lvl="1" indent="-342900">
              <a:spcBef>
                <a:spcPct val="0"/>
              </a:spcBef>
              <a:buFont typeface="+mj-ea"/>
              <a:buAutoNum type="circleNumDbPlain"/>
            </a:pPr>
            <a:endParaRPr lang="zh-CN" altLang="zh-CN" dirty="0"/>
          </a:p>
          <a:p>
            <a:pPr lvl="1"/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040633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A5F2542C-AD67-46E7-A6FF-B6798AA44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你对 </a:t>
            </a:r>
            <a:r>
              <a:rPr lang="en-US" altLang="zh-CN" dirty="0"/>
              <a:t>MySQL </a:t>
            </a:r>
            <a:r>
              <a:rPr lang="zh-CN" altLang="en-US" dirty="0"/>
              <a:t>的锁了解吗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ECDFA06-2F16-4BFD-992A-3576CCD5E64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79" y="934933"/>
            <a:ext cx="10719120" cy="5220770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全局锁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表级锁</a:t>
            </a:r>
            <a:endParaRPr lang="en-US" altLang="zh-CN" dirty="0"/>
          </a:p>
          <a:p>
            <a:pPr marL="702900" lvl="1" indent="-342900"/>
            <a:r>
              <a:rPr lang="zh-CN" altLang="en-US" dirty="0"/>
              <a:t>表锁</a:t>
            </a:r>
            <a:endParaRPr lang="en-US" altLang="zh-CN" dirty="0"/>
          </a:p>
          <a:p>
            <a:pPr marL="702900" lvl="1" indent="-342900"/>
            <a:r>
              <a:rPr lang="en-US" altLang="zh-CN" dirty="0"/>
              <a:t>MDL </a:t>
            </a:r>
            <a:r>
              <a:rPr lang="zh-CN" altLang="en-US" dirty="0"/>
              <a:t>元数据锁</a:t>
            </a:r>
            <a:endParaRPr lang="en-US" altLang="zh-CN" dirty="0"/>
          </a:p>
          <a:p>
            <a:pPr marL="702900" lvl="1" indent="-342900"/>
            <a:r>
              <a:rPr lang="en-US" altLang="zh-CN" dirty="0"/>
              <a:t>IS </a:t>
            </a:r>
            <a:r>
              <a:rPr lang="zh-CN" altLang="en-US" dirty="0"/>
              <a:t>与 </a:t>
            </a:r>
            <a:r>
              <a:rPr lang="en-US" altLang="zh-CN" dirty="0"/>
              <a:t>IX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行级锁</a:t>
            </a:r>
            <a:endParaRPr lang="en-US" altLang="zh-CN" dirty="0"/>
          </a:p>
          <a:p>
            <a:pPr marL="702900" lvl="1" indent="-342900"/>
            <a:r>
              <a:rPr lang="en-US" altLang="zh-CN" dirty="0"/>
              <a:t>S </a:t>
            </a:r>
            <a:r>
              <a:rPr lang="zh-CN" altLang="en-US" dirty="0"/>
              <a:t>与 </a:t>
            </a:r>
            <a:r>
              <a:rPr lang="en-US" altLang="zh-CN" dirty="0"/>
              <a:t>X</a:t>
            </a:r>
          </a:p>
          <a:p>
            <a:pPr marL="702900" lvl="1" indent="-342900"/>
            <a:r>
              <a:rPr lang="zh-CN" altLang="en-US" dirty="0"/>
              <a:t>记录锁、间隙锁、临键锁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1668128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30735D-CF65-4846-9A9F-991A56F1D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全局锁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69BB3DA-CDD8-4867-9C06-2707A66CBA2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7646" y="767977"/>
            <a:ext cx="5279960" cy="5171848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用作全量备份时，</a:t>
            </a:r>
            <a:r>
              <a:rPr lang="zh-CN" altLang="en-US" dirty="0">
                <a:solidFill>
                  <a:srgbClr val="C00000"/>
                </a:solidFill>
              </a:rPr>
              <a:t>保证表与表之间的数据一致性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/>
              <a:t>flush tables with read lock;</a:t>
            </a:r>
          </a:p>
          <a:p>
            <a:pPr marL="0" indent="0">
              <a:buNone/>
            </a:pPr>
            <a:r>
              <a:rPr lang="zh-CN" altLang="en-US" dirty="0"/>
              <a:t>使用</a:t>
            </a:r>
            <a:r>
              <a:rPr lang="zh-CN" altLang="en-US" dirty="0">
                <a:solidFill>
                  <a:srgbClr val="C00000"/>
                </a:solidFill>
              </a:rPr>
              <a:t>全局读锁</a:t>
            </a:r>
            <a:r>
              <a:rPr lang="zh-CN" altLang="en-US" dirty="0"/>
              <a:t>锁定所有数据库的所有表。这时会阻塞其它所有 </a:t>
            </a:r>
            <a:r>
              <a:rPr lang="en-US" altLang="zh-CN" dirty="0"/>
              <a:t>DML </a:t>
            </a:r>
            <a:r>
              <a:rPr lang="zh-CN" altLang="en-US" dirty="0"/>
              <a:t>以及 </a:t>
            </a:r>
            <a:r>
              <a:rPr lang="en-US" altLang="zh-CN" dirty="0"/>
              <a:t>DDL </a:t>
            </a:r>
            <a:r>
              <a:rPr lang="zh-CN" altLang="en-US" dirty="0"/>
              <a:t>操作，这样可以避免备份过程中的数据不一致。接下来可以执行备份，最后用 </a:t>
            </a:r>
            <a:r>
              <a:rPr lang="en-US" altLang="zh-CN" dirty="0"/>
              <a:t>unlock tables </a:t>
            </a:r>
            <a:r>
              <a:rPr lang="zh-CN" altLang="en-US" dirty="0"/>
              <a:t>来解锁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但这属于比较重的操作，可以使用 </a:t>
            </a:r>
            <a:r>
              <a:rPr lang="en-US" altLang="zh-CN" dirty="0"/>
              <a:t>--single-transaction </a:t>
            </a:r>
            <a:r>
              <a:rPr lang="zh-CN" altLang="en-US" dirty="0"/>
              <a:t>参数来完成不加锁的一致性备份（仅针对 </a:t>
            </a:r>
            <a:r>
              <a:rPr lang="en-US" altLang="zh-CN" dirty="0" err="1"/>
              <a:t>InnoDB</a:t>
            </a:r>
            <a:r>
              <a:rPr lang="en-US" altLang="zh-CN" dirty="0"/>
              <a:t> </a:t>
            </a:r>
            <a:r>
              <a:rPr lang="zh-CN" altLang="en-US" dirty="0"/>
              <a:t>引擎的表）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 err="1"/>
              <a:t>mysqldump</a:t>
            </a:r>
            <a:r>
              <a:rPr lang="en-US" altLang="zh-CN" dirty="0"/>
              <a:t> --single-transaction -</a:t>
            </a:r>
            <a:r>
              <a:rPr lang="en-US" altLang="zh-CN" dirty="0" err="1"/>
              <a:t>uroot</a:t>
            </a:r>
            <a:r>
              <a:rPr lang="en-US" altLang="zh-CN" dirty="0"/>
              <a:t> -p test &gt; 1.sql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135E1E0-E5AE-4B56-93A4-83FCF7F827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7606" y="751219"/>
            <a:ext cx="6274122" cy="558828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532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C3B8C5-CF8D-48E9-A5A3-6FA1B3561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</a:t>
            </a:r>
            <a:r>
              <a:rPr lang="zh-CN" altLang="en-US" dirty="0"/>
              <a:t>表级锁（</a:t>
            </a:r>
            <a:r>
              <a:rPr lang="en-US" altLang="zh-CN" dirty="0" err="1"/>
              <a:t>InnoDB</a:t>
            </a:r>
            <a:r>
              <a:rPr lang="zh-CN" altLang="en-US" dirty="0"/>
              <a:t>）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DA5E6B7-17C7-4476-BD2C-C476DC22FA3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751219"/>
            <a:ext cx="11481120" cy="5687288"/>
          </a:xfrm>
        </p:spPr>
        <p:txBody>
          <a:bodyPr/>
          <a:lstStyle/>
          <a:p>
            <a:r>
              <a:rPr lang="zh-CN" altLang="en-US" dirty="0"/>
              <a:t>表锁</a:t>
            </a:r>
            <a:endParaRPr lang="en-US" altLang="zh-CN" dirty="0"/>
          </a:p>
          <a:p>
            <a:pPr marL="645750" lvl="1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语法：加锁 </a:t>
            </a:r>
            <a:r>
              <a:rPr lang="en-US" altLang="zh-CN" dirty="0"/>
              <a:t>lock tables </a:t>
            </a:r>
            <a:r>
              <a:rPr lang="zh-CN" altLang="en-US" dirty="0"/>
              <a:t>表名 </a:t>
            </a:r>
            <a:r>
              <a:rPr lang="en-US" altLang="zh-CN" dirty="0"/>
              <a:t>read/write</a:t>
            </a:r>
            <a:r>
              <a:rPr lang="zh-CN" altLang="en-US" dirty="0"/>
              <a:t>，解锁 </a:t>
            </a:r>
            <a:r>
              <a:rPr lang="en-US" altLang="zh-CN" dirty="0"/>
              <a:t>unlock tables</a:t>
            </a:r>
          </a:p>
          <a:p>
            <a:pPr marL="645750" lvl="1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缺点：粒度较粗，在 </a:t>
            </a:r>
            <a:r>
              <a:rPr lang="en-US" altLang="zh-CN" dirty="0" err="1"/>
              <a:t>InnoDB</a:t>
            </a:r>
            <a:r>
              <a:rPr lang="en-US" altLang="zh-CN" dirty="0"/>
              <a:t> </a:t>
            </a:r>
            <a:r>
              <a:rPr lang="zh-CN" altLang="en-US" dirty="0"/>
              <a:t>引擎很少使用</a:t>
            </a:r>
            <a:endParaRPr lang="en-US" altLang="zh-CN" dirty="0"/>
          </a:p>
          <a:p>
            <a:r>
              <a:rPr lang="zh-CN" altLang="en-US" dirty="0"/>
              <a:t>元数据锁，即 </a:t>
            </a:r>
            <a:r>
              <a:rPr lang="en-US" altLang="zh-CN" dirty="0"/>
              <a:t>metadata-lock</a:t>
            </a:r>
            <a:r>
              <a:rPr lang="zh-CN" altLang="en-US" dirty="0"/>
              <a:t>（</a:t>
            </a:r>
            <a:r>
              <a:rPr lang="en-US" altLang="zh-CN" dirty="0"/>
              <a:t>MDL</a:t>
            </a:r>
            <a:r>
              <a:rPr lang="zh-CN" altLang="en-US" dirty="0"/>
              <a:t>），</a:t>
            </a:r>
            <a:r>
              <a:rPr lang="zh-CN" altLang="en-US" dirty="0">
                <a:solidFill>
                  <a:srgbClr val="C00000"/>
                </a:solidFill>
              </a:rPr>
              <a:t>主要是为了避免 </a:t>
            </a:r>
            <a:r>
              <a:rPr lang="en-US" altLang="zh-CN" dirty="0">
                <a:solidFill>
                  <a:srgbClr val="C00000"/>
                </a:solidFill>
              </a:rPr>
              <a:t>DML </a:t>
            </a:r>
            <a:r>
              <a:rPr lang="zh-CN" altLang="en-US" dirty="0">
                <a:solidFill>
                  <a:srgbClr val="C00000"/>
                </a:solidFill>
              </a:rPr>
              <a:t>与 </a:t>
            </a:r>
            <a:r>
              <a:rPr lang="en-US" altLang="zh-CN" dirty="0">
                <a:solidFill>
                  <a:srgbClr val="C00000"/>
                </a:solidFill>
              </a:rPr>
              <a:t>DDL </a:t>
            </a:r>
            <a:r>
              <a:rPr lang="zh-CN" altLang="en-US" dirty="0">
                <a:solidFill>
                  <a:srgbClr val="C00000"/>
                </a:solidFill>
              </a:rPr>
              <a:t>冲突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dirty="0"/>
              <a:t>加元数据锁的几种情况</a:t>
            </a:r>
            <a:endParaRPr lang="en-US" altLang="zh-CN" dirty="0"/>
          </a:p>
          <a:p>
            <a:pPr lvl="2">
              <a:buFont typeface="Wingdings" panose="05000000000000000000" pitchFamily="2" charset="2"/>
              <a:buChar char="l"/>
            </a:pPr>
            <a:r>
              <a:rPr lang="en-US" altLang="zh-CN" sz="1200" dirty="0">
                <a:latin typeface="Alibaba PuHuiTi R" panose="00020600040101010101" pitchFamily="18" charset="-122"/>
                <a:ea typeface="Alibaba PuHuiTi R" panose="00020600040101010101" pitchFamily="18" charset="-122"/>
                <a:cs typeface="Alibaba PuHuiTi R" panose="00020600040101010101" pitchFamily="18" charset="-122"/>
              </a:rPr>
              <a:t>lock tables read/write</a:t>
            </a:r>
            <a:r>
              <a:rPr lang="zh-CN" altLang="en-US" sz="1200" dirty="0">
                <a:latin typeface="Alibaba PuHuiTi R" panose="00020600040101010101" pitchFamily="18" charset="-122"/>
                <a:ea typeface="Alibaba PuHuiTi R" panose="00020600040101010101" pitchFamily="18" charset="-122"/>
                <a:cs typeface="Alibaba PuHuiTi R" panose="00020600040101010101" pitchFamily="18" charset="-122"/>
              </a:rPr>
              <a:t>，类型为 </a:t>
            </a:r>
            <a:r>
              <a:rPr lang="en-US" altLang="zh-CN" sz="1200" dirty="0">
                <a:latin typeface="Alibaba PuHuiTi R" panose="00020600040101010101" pitchFamily="18" charset="-122"/>
                <a:ea typeface="Alibaba PuHuiTi R" panose="00020600040101010101" pitchFamily="18" charset="-122"/>
                <a:cs typeface="Alibaba PuHuiTi R" panose="00020600040101010101" pitchFamily="18" charset="-122"/>
              </a:rPr>
              <a:t>SHARED_READ_ONLY </a:t>
            </a:r>
            <a:r>
              <a:rPr lang="zh-CN" altLang="en-US" sz="1200" dirty="0">
                <a:latin typeface="Alibaba PuHuiTi R" panose="00020600040101010101" pitchFamily="18" charset="-122"/>
                <a:ea typeface="Alibaba PuHuiTi R" panose="00020600040101010101" pitchFamily="18" charset="-122"/>
                <a:cs typeface="Alibaba PuHuiTi R" panose="00020600040101010101" pitchFamily="18" charset="-122"/>
              </a:rPr>
              <a:t>和 </a:t>
            </a:r>
            <a:r>
              <a:rPr lang="en-US" altLang="zh-CN" sz="1200" dirty="0">
                <a:latin typeface="Alibaba PuHuiTi R" panose="00020600040101010101" pitchFamily="18" charset="-122"/>
                <a:ea typeface="Alibaba PuHuiTi R" panose="00020600040101010101" pitchFamily="18" charset="-122"/>
                <a:cs typeface="Alibaba PuHuiTi R" panose="00020600040101010101" pitchFamily="18" charset="-122"/>
              </a:rPr>
              <a:t>SHARED_NO_READ_WRITE</a:t>
            </a:r>
          </a:p>
          <a:p>
            <a:pPr lvl="2">
              <a:buFont typeface="Wingdings" panose="05000000000000000000" pitchFamily="2" charset="2"/>
              <a:buChar char="l"/>
            </a:pPr>
            <a:r>
              <a:rPr lang="en-US" altLang="zh-CN" sz="1200" dirty="0">
                <a:latin typeface="Alibaba PuHuiTi R" panose="00020600040101010101" pitchFamily="18" charset="-122"/>
                <a:ea typeface="Alibaba PuHuiTi R" panose="00020600040101010101" pitchFamily="18" charset="-122"/>
                <a:cs typeface="Alibaba PuHuiTi R" panose="00020600040101010101" pitchFamily="18" charset="-122"/>
              </a:rPr>
              <a:t>alter table</a:t>
            </a:r>
            <a:r>
              <a:rPr lang="zh-CN" altLang="en-US" sz="1200" dirty="0">
                <a:latin typeface="Alibaba PuHuiTi R" panose="00020600040101010101" pitchFamily="18" charset="-122"/>
                <a:ea typeface="Alibaba PuHuiTi R" panose="00020600040101010101" pitchFamily="18" charset="-122"/>
                <a:cs typeface="Alibaba PuHuiTi R" panose="00020600040101010101" pitchFamily="18" charset="-122"/>
              </a:rPr>
              <a:t>，类型为 </a:t>
            </a:r>
            <a:r>
              <a:rPr lang="en-US" altLang="zh-CN" sz="1200" dirty="0">
                <a:latin typeface="Alibaba PuHuiTi R" panose="00020600040101010101" pitchFamily="18" charset="-122"/>
                <a:ea typeface="Alibaba PuHuiTi R" panose="00020600040101010101" pitchFamily="18" charset="-122"/>
                <a:cs typeface="Alibaba PuHuiTi R" panose="00020600040101010101" pitchFamily="18" charset="-122"/>
              </a:rPr>
              <a:t>EXCLUSIVE</a:t>
            </a:r>
            <a:r>
              <a:rPr lang="zh-CN" altLang="en-US" sz="1200" dirty="0">
                <a:latin typeface="Alibaba PuHuiTi R" panose="00020600040101010101" pitchFamily="18" charset="-122"/>
                <a:ea typeface="Alibaba PuHuiTi R" panose="00020600040101010101" pitchFamily="18" charset="-122"/>
                <a:cs typeface="Alibaba PuHuiTi R" panose="00020600040101010101" pitchFamily="18" charset="-122"/>
              </a:rPr>
              <a:t>，与其它 </a:t>
            </a:r>
            <a:r>
              <a:rPr lang="en-US" altLang="zh-CN" sz="1200" dirty="0">
                <a:latin typeface="Alibaba PuHuiTi R" panose="00020600040101010101" pitchFamily="18" charset="-122"/>
                <a:ea typeface="Alibaba PuHuiTi R" panose="00020600040101010101" pitchFamily="18" charset="-122"/>
                <a:cs typeface="Alibaba PuHuiTi R" panose="00020600040101010101" pitchFamily="18" charset="-122"/>
              </a:rPr>
              <a:t>MDL </a:t>
            </a:r>
            <a:r>
              <a:rPr lang="zh-CN" altLang="en-US" sz="1200" dirty="0">
                <a:latin typeface="Alibaba PuHuiTi R" panose="00020600040101010101" pitchFamily="18" charset="-122"/>
                <a:ea typeface="Alibaba PuHuiTi R" panose="00020600040101010101" pitchFamily="18" charset="-122"/>
                <a:cs typeface="Alibaba PuHuiTi R" panose="00020600040101010101" pitchFamily="18" charset="-122"/>
              </a:rPr>
              <a:t>都互斥</a:t>
            </a:r>
            <a:endParaRPr lang="en-US" altLang="zh-CN" sz="1200" dirty="0">
              <a:latin typeface="Alibaba PuHuiTi R" panose="00020600040101010101" pitchFamily="18" charset="-122"/>
              <a:ea typeface="Alibaba PuHuiTi R" panose="00020600040101010101" pitchFamily="18" charset="-122"/>
              <a:cs typeface="Alibaba PuHuiTi R" panose="00020600040101010101" pitchFamily="18" charset="-122"/>
            </a:endParaRPr>
          </a:p>
          <a:p>
            <a:pPr lvl="2">
              <a:buFont typeface="Wingdings" panose="05000000000000000000" pitchFamily="2" charset="2"/>
              <a:buChar char="l"/>
            </a:pPr>
            <a:r>
              <a:rPr lang="en-US" altLang="zh-CN" sz="1200" dirty="0">
                <a:latin typeface="Alibaba PuHuiTi R" panose="00020600040101010101" pitchFamily="18" charset="-122"/>
                <a:ea typeface="Alibaba PuHuiTi R" panose="00020600040101010101" pitchFamily="18" charset="-122"/>
                <a:cs typeface="Alibaba PuHuiTi R" panose="00020600040101010101" pitchFamily="18" charset="-122"/>
              </a:rPr>
              <a:t>select</a:t>
            </a:r>
            <a:r>
              <a:rPr lang="zh-CN" altLang="en-US" sz="1200" dirty="0">
                <a:latin typeface="Alibaba PuHuiTi R" panose="00020600040101010101" pitchFamily="18" charset="-122"/>
                <a:ea typeface="Alibaba PuHuiTi R" panose="00020600040101010101" pitchFamily="18" charset="-122"/>
                <a:cs typeface="Alibaba PuHuiTi R" panose="00020600040101010101" pitchFamily="18" charset="-122"/>
              </a:rPr>
              <a:t>，</a:t>
            </a:r>
            <a:r>
              <a:rPr lang="en-US" altLang="zh-CN" sz="1200" dirty="0">
                <a:latin typeface="Alibaba PuHuiTi R" panose="00020600040101010101" pitchFamily="18" charset="-122"/>
                <a:ea typeface="Alibaba PuHuiTi R" panose="00020600040101010101" pitchFamily="18" charset="-122"/>
                <a:cs typeface="Alibaba PuHuiTi R" panose="00020600040101010101" pitchFamily="18" charset="-122"/>
              </a:rPr>
              <a:t>select … lock in share mode</a:t>
            </a:r>
            <a:r>
              <a:rPr lang="zh-CN" altLang="en-US" sz="1200" dirty="0">
                <a:latin typeface="Alibaba PuHuiTi R" panose="00020600040101010101" pitchFamily="18" charset="-122"/>
                <a:ea typeface="Alibaba PuHuiTi R" panose="00020600040101010101" pitchFamily="18" charset="-122"/>
                <a:cs typeface="Alibaba PuHuiTi R" panose="00020600040101010101" pitchFamily="18" charset="-122"/>
              </a:rPr>
              <a:t>，类型为 </a:t>
            </a:r>
            <a:r>
              <a:rPr lang="en-US" altLang="zh-CN" sz="1200" dirty="0">
                <a:latin typeface="Alibaba PuHuiTi R" panose="00020600040101010101" pitchFamily="18" charset="-122"/>
                <a:ea typeface="Alibaba PuHuiTi R" panose="00020600040101010101" pitchFamily="18" charset="-122"/>
                <a:cs typeface="Alibaba PuHuiTi R" panose="00020600040101010101" pitchFamily="18" charset="-122"/>
              </a:rPr>
              <a:t>SHARED_READ</a:t>
            </a:r>
          </a:p>
          <a:p>
            <a:pPr lvl="2">
              <a:buFont typeface="Wingdings" panose="05000000000000000000" pitchFamily="2" charset="2"/>
              <a:buChar char="l"/>
            </a:pPr>
            <a:r>
              <a:rPr lang="en-US" altLang="zh-CN" sz="1200" dirty="0">
                <a:latin typeface="Alibaba PuHuiTi R" panose="00020600040101010101" pitchFamily="18" charset="-122"/>
                <a:ea typeface="Alibaba PuHuiTi R" panose="00020600040101010101" pitchFamily="18" charset="-122"/>
                <a:cs typeface="Alibaba PuHuiTi R" panose="00020600040101010101" pitchFamily="18" charset="-122"/>
              </a:rPr>
              <a:t>insert</a:t>
            </a:r>
            <a:r>
              <a:rPr lang="zh-CN" altLang="en-US" sz="1200" dirty="0">
                <a:latin typeface="Alibaba PuHuiTi R" panose="00020600040101010101" pitchFamily="18" charset="-122"/>
                <a:ea typeface="Alibaba PuHuiTi R" panose="00020600040101010101" pitchFamily="18" charset="-122"/>
                <a:cs typeface="Alibaba PuHuiTi R" panose="00020600040101010101" pitchFamily="18" charset="-122"/>
              </a:rPr>
              <a:t>，</a:t>
            </a:r>
            <a:r>
              <a:rPr lang="en-US" altLang="zh-CN" sz="1200" dirty="0">
                <a:latin typeface="Alibaba PuHuiTi R" panose="00020600040101010101" pitchFamily="18" charset="-122"/>
                <a:ea typeface="Alibaba PuHuiTi R" panose="00020600040101010101" pitchFamily="18" charset="-122"/>
                <a:cs typeface="Alibaba PuHuiTi R" panose="00020600040101010101" pitchFamily="18" charset="-122"/>
              </a:rPr>
              <a:t>update</a:t>
            </a:r>
            <a:r>
              <a:rPr lang="zh-CN" altLang="en-US" sz="1200" dirty="0">
                <a:latin typeface="Alibaba PuHuiTi R" panose="00020600040101010101" pitchFamily="18" charset="-122"/>
                <a:ea typeface="Alibaba PuHuiTi R" panose="00020600040101010101" pitchFamily="18" charset="-122"/>
                <a:cs typeface="Alibaba PuHuiTi R" panose="00020600040101010101" pitchFamily="18" charset="-122"/>
              </a:rPr>
              <a:t>，</a:t>
            </a:r>
            <a:r>
              <a:rPr lang="en-US" altLang="zh-CN" sz="1200" dirty="0">
                <a:latin typeface="Alibaba PuHuiTi R" panose="00020600040101010101" pitchFamily="18" charset="-122"/>
                <a:ea typeface="Alibaba PuHuiTi R" panose="00020600040101010101" pitchFamily="18" charset="-122"/>
                <a:cs typeface="Alibaba PuHuiTi R" panose="00020600040101010101" pitchFamily="18" charset="-122"/>
              </a:rPr>
              <a:t>delete</a:t>
            </a:r>
            <a:r>
              <a:rPr lang="zh-CN" altLang="en-US" sz="1200" dirty="0">
                <a:latin typeface="Alibaba PuHuiTi R" panose="00020600040101010101" pitchFamily="18" charset="-122"/>
                <a:ea typeface="Alibaba PuHuiTi R" panose="00020600040101010101" pitchFamily="18" charset="-122"/>
                <a:cs typeface="Alibaba PuHuiTi R" panose="00020600040101010101" pitchFamily="18" charset="-122"/>
              </a:rPr>
              <a:t>，</a:t>
            </a:r>
            <a:r>
              <a:rPr lang="en-US" altLang="zh-CN" sz="1200" dirty="0">
                <a:latin typeface="Alibaba PuHuiTi R" panose="00020600040101010101" pitchFamily="18" charset="-122"/>
                <a:ea typeface="Alibaba PuHuiTi R" panose="00020600040101010101" pitchFamily="18" charset="-122"/>
                <a:cs typeface="Alibaba PuHuiTi R" panose="00020600040101010101" pitchFamily="18" charset="-122"/>
              </a:rPr>
              <a:t>select for update</a:t>
            </a:r>
            <a:r>
              <a:rPr lang="zh-CN" altLang="en-US" sz="1200" dirty="0">
                <a:latin typeface="Alibaba PuHuiTi R" panose="00020600040101010101" pitchFamily="18" charset="-122"/>
                <a:ea typeface="Alibaba PuHuiTi R" panose="00020600040101010101" pitchFamily="18" charset="-122"/>
                <a:cs typeface="Alibaba PuHuiTi R" panose="00020600040101010101" pitchFamily="18" charset="-122"/>
              </a:rPr>
              <a:t>，类型为 </a:t>
            </a:r>
            <a:r>
              <a:rPr lang="en-US" altLang="zh-CN" sz="1200" dirty="0">
                <a:latin typeface="Alibaba PuHuiTi R" panose="00020600040101010101" pitchFamily="18" charset="-122"/>
                <a:ea typeface="Alibaba PuHuiTi R" panose="00020600040101010101" pitchFamily="18" charset="-122"/>
                <a:cs typeface="Alibaba PuHuiTi R" panose="00020600040101010101" pitchFamily="18" charset="-122"/>
              </a:rPr>
              <a:t>SHARED_WRITE 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dirty="0"/>
              <a:t>DML </a:t>
            </a:r>
            <a:r>
              <a:rPr lang="zh-CN" altLang="en-US" dirty="0"/>
              <a:t>的元数据锁之间不互斥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dirty="0"/>
              <a:t>select </a:t>
            </a:r>
            <a:r>
              <a:rPr lang="en-US" altLang="zh-CN" dirty="0" err="1"/>
              <a:t>object_type,object_schema,object_name,lock_type,lock_duration</a:t>
            </a:r>
            <a:r>
              <a:rPr lang="en-US" altLang="zh-CN" dirty="0"/>
              <a:t> from </a:t>
            </a:r>
            <a:r>
              <a:rPr lang="en-US" altLang="zh-CN" dirty="0" err="1"/>
              <a:t>performance_schema.metadata_locks</a:t>
            </a:r>
            <a:r>
              <a:rPr lang="en-US" altLang="zh-CN" dirty="0"/>
              <a:t>;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/>
              <a:t>IS</a:t>
            </a:r>
            <a:r>
              <a:rPr lang="zh-CN" altLang="en-US" dirty="0"/>
              <a:t>（意向共享）</a:t>
            </a:r>
            <a:r>
              <a:rPr lang="en-US" altLang="zh-CN" dirty="0"/>
              <a:t> </a:t>
            </a:r>
            <a:r>
              <a:rPr lang="zh-CN" altLang="en-US" dirty="0"/>
              <a:t>与 </a:t>
            </a:r>
            <a:r>
              <a:rPr lang="en-US" altLang="zh-CN" dirty="0"/>
              <a:t>IX</a:t>
            </a:r>
            <a:r>
              <a:rPr lang="zh-CN" altLang="en-US" dirty="0"/>
              <a:t>（意向排他），</a:t>
            </a:r>
            <a:r>
              <a:rPr lang="zh-CN" altLang="en-US" dirty="0">
                <a:solidFill>
                  <a:srgbClr val="C00000"/>
                </a:solidFill>
              </a:rPr>
              <a:t>主要是避免 </a:t>
            </a:r>
            <a:r>
              <a:rPr lang="en-US" altLang="zh-CN" dirty="0">
                <a:solidFill>
                  <a:srgbClr val="C00000"/>
                </a:solidFill>
              </a:rPr>
              <a:t>DML </a:t>
            </a:r>
            <a:r>
              <a:rPr lang="zh-CN" altLang="en-US" dirty="0">
                <a:solidFill>
                  <a:srgbClr val="C00000"/>
                </a:solidFill>
              </a:rPr>
              <a:t>与表锁冲突</a:t>
            </a:r>
            <a:endParaRPr lang="en-US" altLang="zh-CN" dirty="0">
              <a:solidFill>
                <a:srgbClr val="C00000"/>
              </a:solidFill>
            </a:endParaRP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dirty="0"/>
              <a:t>DML </a:t>
            </a:r>
            <a:r>
              <a:rPr lang="zh-CN" altLang="en-US" dirty="0"/>
              <a:t>主要目的是加行锁，为了让表锁不用检查每行数据是否加锁，加意向锁（表级）来减少表锁的判断，意向锁之间不会互斥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dirty="0"/>
              <a:t>由 </a:t>
            </a:r>
            <a:r>
              <a:rPr lang="en-US" altLang="zh-CN" dirty="0"/>
              <a:t>DML </a:t>
            </a:r>
            <a:r>
              <a:rPr lang="zh-CN" altLang="en-US" dirty="0"/>
              <a:t>语句添加，例如 </a:t>
            </a:r>
            <a:r>
              <a:rPr lang="en-US" altLang="zh-CN" dirty="0"/>
              <a:t>select  …</a:t>
            </a:r>
            <a:r>
              <a:rPr lang="zh-CN" altLang="en-US" dirty="0"/>
              <a:t> </a:t>
            </a:r>
            <a:r>
              <a:rPr lang="en-US" altLang="zh-CN" dirty="0"/>
              <a:t>lock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share</a:t>
            </a:r>
            <a:r>
              <a:rPr lang="zh-CN" altLang="en-US" dirty="0"/>
              <a:t> </a:t>
            </a:r>
            <a:r>
              <a:rPr lang="en-US" altLang="zh-CN" dirty="0"/>
              <a:t>mode</a:t>
            </a:r>
            <a:r>
              <a:rPr lang="zh-CN" altLang="en-US" dirty="0"/>
              <a:t> 会加 </a:t>
            </a:r>
            <a:r>
              <a:rPr lang="en-US" altLang="zh-CN" dirty="0"/>
              <a:t>IS </a:t>
            </a:r>
            <a:r>
              <a:rPr lang="zh-CN" altLang="en-US" dirty="0"/>
              <a:t>锁，</a:t>
            </a:r>
            <a:r>
              <a:rPr lang="en-US" altLang="zh-CN" dirty="0"/>
              <a:t>insert</a:t>
            </a:r>
            <a:r>
              <a:rPr lang="zh-CN" altLang="en-US" dirty="0"/>
              <a:t>，</a:t>
            </a:r>
            <a:r>
              <a:rPr lang="en-US" altLang="zh-CN" dirty="0"/>
              <a:t>update</a:t>
            </a:r>
            <a:r>
              <a:rPr lang="zh-CN" altLang="en-US" dirty="0"/>
              <a:t>，</a:t>
            </a:r>
            <a:r>
              <a:rPr lang="en-US" altLang="zh-CN" dirty="0"/>
              <a:t>delete</a:t>
            </a:r>
            <a:r>
              <a:rPr lang="zh-CN" altLang="en-US" dirty="0"/>
              <a:t>，</a:t>
            </a:r>
            <a:r>
              <a:rPr lang="en-US" altLang="zh-CN" dirty="0"/>
              <a:t> select … for update </a:t>
            </a:r>
            <a:r>
              <a:rPr lang="zh-CN" altLang="en-US" dirty="0"/>
              <a:t>会加 </a:t>
            </a:r>
            <a:r>
              <a:rPr lang="en-US" altLang="zh-CN" dirty="0"/>
              <a:t>IX </a:t>
            </a:r>
            <a:r>
              <a:rPr lang="zh-CN" altLang="en-US" dirty="0"/>
              <a:t>锁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dirty="0"/>
              <a:t>select object_schema,object_name,index_name,lock_type,lock_mode,lock_data from </a:t>
            </a:r>
            <a:r>
              <a:rPr lang="en-US" altLang="zh-CN" dirty="0" err="1"/>
              <a:t>performance_schema.data_locks</a:t>
            </a:r>
            <a:r>
              <a:rPr lang="en-US" altLang="zh-CN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516232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36F36D-23F8-4A43-A179-A6BDAD250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行级锁（</a:t>
            </a:r>
            <a:r>
              <a:rPr lang="en-US" altLang="zh-CN" dirty="0" err="1"/>
              <a:t>InnoDB</a:t>
            </a:r>
            <a:r>
              <a:rPr lang="zh-CN" altLang="en-US" dirty="0"/>
              <a:t>）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3820114-BC85-46D7-B8EA-E2181B0FB82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种类</a:t>
            </a:r>
            <a:endParaRPr lang="en-US" altLang="zh-CN" dirty="0"/>
          </a:p>
          <a:p>
            <a:r>
              <a:rPr lang="zh-CN" altLang="en-US" dirty="0"/>
              <a:t>行锁 </a:t>
            </a:r>
            <a:r>
              <a:rPr lang="en-US" altLang="zh-CN" dirty="0"/>
              <a:t>– </a:t>
            </a:r>
            <a:r>
              <a:rPr lang="zh-CN" altLang="en-US" dirty="0"/>
              <a:t>在 </a:t>
            </a:r>
            <a:r>
              <a:rPr lang="en-US" altLang="zh-CN" dirty="0"/>
              <a:t>RC </a:t>
            </a:r>
            <a:r>
              <a:rPr lang="zh-CN" altLang="en-US" dirty="0"/>
              <a:t>下，锁住的是</a:t>
            </a:r>
            <a:r>
              <a:rPr lang="zh-CN" altLang="en-US" dirty="0">
                <a:solidFill>
                  <a:srgbClr val="C00000"/>
                </a:solidFill>
              </a:rPr>
              <a:t>行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zh-CN" altLang="en-US" dirty="0"/>
              <a:t>防止其他事务对此行 </a:t>
            </a:r>
            <a:r>
              <a:rPr lang="en-US" altLang="zh-CN" dirty="0"/>
              <a:t>update </a:t>
            </a:r>
            <a:r>
              <a:rPr lang="zh-CN" altLang="en-US" dirty="0"/>
              <a:t>或 </a:t>
            </a:r>
            <a:r>
              <a:rPr lang="en-US" altLang="zh-CN" dirty="0"/>
              <a:t>delete</a:t>
            </a:r>
            <a:r>
              <a:rPr lang="zh-CN" altLang="en-US" dirty="0"/>
              <a:t>，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zh-CN" altLang="en-US" dirty="0"/>
              <a:t>间隙锁 </a:t>
            </a:r>
            <a:r>
              <a:rPr lang="en-US" altLang="zh-CN" dirty="0"/>
              <a:t>– </a:t>
            </a:r>
            <a:r>
              <a:rPr lang="zh-CN" altLang="en-US" dirty="0"/>
              <a:t>在 </a:t>
            </a:r>
            <a:r>
              <a:rPr lang="en-US" altLang="zh-CN" dirty="0"/>
              <a:t>RR </a:t>
            </a:r>
            <a:r>
              <a:rPr lang="zh-CN" altLang="en-US" dirty="0"/>
              <a:t>下，锁住的是</a:t>
            </a:r>
            <a:r>
              <a:rPr lang="zh-CN" altLang="en-US" dirty="0">
                <a:solidFill>
                  <a:srgbClr val="C00000"/>
                </a:solidFill>
              </a:rPr>
              <a:t>间隙</a:t>
            </a:r>
            <a:r>
              <a:rPr lang="zh-CN" altLang="en-US" dirty="0"/>
              <a:t>，防止其他事务在这个间隙 </a:t>
            </a:r>
            <a:r>
              <a:rPr lang="en-US" altLang="zh-CN" dirty="0"/>
              <a:t>insert </a:t>
            </a:r>
            <a:r>
              <a:rPr lang="zh-CN" altLang="en-US" dirty="0"/>
              <a:t>产生幻读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zh-CN" altLang="en-US" dirty="0"/>
              <a:t>临键锁 </a:t>
            </a:r>
            <a:r>
              <a:rPr lang="en-US" altLang="zh-CN" dirty="0"/>
              <a:t>– </a:t>
            </a:r>
            <a:r>
              <a:rPr lang="zh-CN" altLang="en-US" dirty="0"/>
              <a:t>在 </a:t>
            </a:r>
            <a:r>
              <a:rPr lang="en-US" altLang="zh-CN" dirty="0"/>
              <a:t>RR </a:t>
            </a:r>
            <a:r>
              <a:rPr lang="zh-CN" altLang="en-US" dirty="0"/>
              <a:t>下，锁住的是</a:t>
            </a:r>
            <a:r>
              <a:rPr lang="zh-CN" altLang="en-US" dirty="0">
                <a:solidFill>
                  <a:srgbClr val="C00000"/>
                </a:solidFill>
              </a:rPr>
              <a:t>前面间隙</a:t>
            </a:r>
            <a:r>
              <a:rPr lang="en-US" altLang="zh-CN" dirty="0">
                <a:solidFill>
                  <a:srgbClr val="C00000"/>
                </a:solidFill>
              </a:rPr>
              <a:t>+</a:t>
            </a:r>
            <a:r>
              <a:rPr lang="zh-CN" altLang="en-US" dirty="0">
                <a:solidFill>
                  <a:srgbClr val="C00000"/>
                </a:solidFill>
              </a:rPr>
              <a:t>行</a:t>
            </a:r>
            <a:r>
              <a:rPr lang="zh-CN" altLang="en-US" dirty="0"/>
              <a:t>，特定条件下可优化为行锁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注意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它们锁定的其实都是索引上的行与间隙，根据索引的有序性来确定间隙</a:t>
            </a:r>
          </a:p>
        </p:txBody>
      </p:sp>
    </p:spTree>
    <p:extLst>
      <p:ext uri="{BB962C8B-B14F-4D97-AF65-F5344CB8AC3E}">
        <p14:creationId xmlns:p14="http://schemas.microsoft.com/office/powerpoint/2010/main" val="247769118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7BD0DE-B8C1-483B-87E8-DCEDA1B2B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测试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04E3061-C836-4A30-AD4A-FFEE22B8F1E7}"/>
              </a:ext>
            </a:extLst>
          </p:cNvPr>
          <p:cNvSpPr>
            <a:spLocks noGrp="1" noChangeArrowheads="1"/>
          </p:cNvSpPr>
          <p:nvPr>
            <p:ph type="body" sz="quarter" idx="11"/>
          </p:nvPr>
        </p:nvSpPr>
        <p:spPr bwMode="auto">
          <a:xfrm>
            <a:off x="710880" y="751219"/>
            <a:ext cx="5916491" cy="1600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create table t (id int primary key, name varchar(10),age int, key (name)); 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insert into t values(1, 'zhangsan',18); 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insert into t values(2, 'lisi',20); 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insert into t values(3, 'wangwu',21); 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insert into t values(4, 'zhangsan', 17);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insert into t values(8,'zhang',18);</a:t>
            </a:r>
            <a:endParaRPr lang="en-US" altLang="zh-CN" sz="14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insert into t values(12,'zhang',20);</a:t>
            </a:r>
            <a:endParaRPr kumimoji="0" lang="zh-CN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4D4C42C-40BF-47FA-9807-4AB4C30CFE5A}"/>
              </a:ext>
            </a:extLst>
          </p:cNvPr>
          <p:cNvSpPr txBox="1"/>
          <p:nvPr/>
        </p:nvSpPr>
        <p:spPr>
          <a:xfrm>
            <a:off x="710879" y="2438210"/>
            <a:ext cx="1168645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latin typeface="Arial Unicode MS"/>
                <a:ea typeface="阿里巴巴普惠体" panose="00020600040101010101" pitchFamily="18" charset="-122"/>
              </a:rPr>
              <a:t>间隙锁</a:t>
            </a:r>
            <a:endParaRPr lang="en-US" altLang="zh-CN" sz="1400" dirty="0">
              <a:latin typeface="Arial Unicode MS"/>
              <a:ea typeface="阿里巴巴普惠体" panose="00020600040101010101" pitchFamily="18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>
                <a:solidFill>
                  <a:srgbClr val="C00000"/>
                </a:solidFill>
                <a:latin typeface="Arial Unicode MS"/>
                <a:ea typeface="阿里巴巴普惠体" panose="00020600040101010101" pitchFamily="18" charset="-122"/>
              </a:rPr>
              <a:t>begin;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>
                <a:solidFill>
                  <a:srgbClr val="C00000"/>
                </a:solidFill>
                <a:latin typeface="Arial Unicode MS"/>
                <a:ea typeface="阿里巴巴普惠体" panose="00020600040101010101" pitchFamily="18" charset="-122"/>
              </a:rPr>
              <a:t>select * from t where id = 9 for update;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>
                <a:solidFill>
                  <a:srgbClr val="C00000"/>
                </a:solidFill>
                <a:latin typeface="Arial Unicode MS"/>
                <a:ea typeface="阿里巴巴普惠体" panose="00020600040101010101" pitchFamily="18" charset="-122"/>
              </a:rPr>
              <a:t>select object_schema,object_name,index_name,lock_type,lock_mode,lock_data from </a:t>
            </a:r>
            <a:r>
              <a:rPr lang="en-US" altLang="zh-CN" sz="1400" dirty="0" err="1">
                <a:solidFill>
                  <a:srgbClr val="C00000"/>
                </a:solidFill>
                <a:latin typeface="Arial Unicode MS"/>
                <a:ea typeface="阿里巴巴普惠体" panose="00020600040101010101" pitchFamily="18" charset="-122"/>
              </a:rPr>
              <a:t>performance_schema.data_locks</a:t>
            </a:r>
            <a:r>
              <a:rPr lang="en-US" altLang="zh-CN" sz="1400" dirty="0">
                <a:solidFill>
                  <a:srgbClr val="C00000"/>
                </a:solidFill>
                <a:latin typeface="Arial Unicode MS"/>
                <a:ea typeface="阿里巴巴普惠体" panose="00020600040101010101" pitchFamily="18" charset="-122"/>
              </a:rPr>
              <a:t> where </a:t>
            </a:r>
            <a:r>
              <a:rPr lang="en-US" altLang="zh-CN" sz="1400" dirty="0" err="1">
                <a:solidFill>
                  <a:srgbClr val="C00000"/>
                </a:solidFill>
                <a:latin typeface="Arial Unicode MS"/>
                <a:ea typeface="阿里巴巴普惠体" panose="00020600040101010101" pitchFamily="18" charset="-122"/>
              </a:rPr>
              <a:t>object_name</a:t>
            </a:r>
            <a:r>
              <a:rPr lang="en-US" altLang="zh-CN" sz="1400" dirty="0">
                <a:solidFill>
                  <a:srgbClr val="C00000"/>
                </a:solidFill>
                <a:latin typeface="Arial Unicode MS"/>
                <a:ea typeface="阿里巴巴普惠体" panose="00020600040101010101" pitchFamily="18" charset="-122"/>
              </a:rPr>
              <a:t>='t';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>
                <a:solidFill>
                  <a:schemeClr val="accent1"/>
                </a:solidFill>
                <a:latin typeface="Arial Unicode MS"/>
                <a:ea typeface="阿里巴巴普惠体" panose="00020600040101010101" pitchFamily="18" charset="-122"/>
              </a:rPr>
              <a:t>update t set age=100 where id = 8;</a:t>
            </a:r>
          </a:p>
          <a:p>
            <a:r>
              <a:rPr lang="en-US" altLang="zh-CN" sz="1400" dirty="0">
                <a:solidFill>
                  <a:schemeClr val="accent1"/>
                </a:solidFill>
                <a:latin typeface="Arial Unicode MS"/>
                <a:ea typeface="阿里巴巴普惠体" panose="00020600040101010101" pitchFamily="18" charset="-122"/>
              </a:rPr>
              <a:t>update t set age=100 where id = 12;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>
                <a:solidFill>
                  <a:schemeClr val="accent1"/>
                </a:solidFill>
                <a:latin typeface="Arial Unicode MS"/>
                <a:ea typeface="阿里巴巴普惠体" panose="00020600040101010101" pitchFamily="18" charset="-122"/>
              </a:rPr>
              <a:t>insert into t values(10,'aaa',18);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1400" dirty="0">
              <a:solidFill>
                <a:schemeClr val="accent1"/>
              </a:solidFill>
              <a:latin typeface="Arial Unicode MS"/>
              <a:ea typeface="阿里巴巴普惠体" panose="00020600040101010101" pitchFamily="18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latin typeface="Arial Unicode MS"/>
                <a:ea typeface="阿里巴巴普惠体" panose="00020600040101010101" pitchFamily="18" charset="-122"/>
              </a:rPr>
              <a:t>临键锁和记录锁</a:t>
            </a:r>
            <a:endParaRPr lang="en-US" altLang="zh-CN" sz="1400" dirty="0">
              <a:latin typeface="Arial Unicode MS"/>
              <a:ea typeface="阿里巴巴普惠体" panose="00020600040101010101" pitchFamily="18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>
                <a:solidFill>
                  <a:srgbClr val="C00000"/>
                </a:solidFill>
                <a:latin typeface="Arial Unicode MS"/>
                <a:ea typeface="阿里巴巴普惠体" panose="00020600040101010101" pitchFamily="18" charset="-122"/>
              </a:rPr>
              <a:t>begin;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>
                <a:solidFill>
                  <a:srgbClr val="C00000"/>
                </a:solidFill>
                <a:latin typeface="Arial Unicode MS"/>
                <a:ea typeface="阿里巴巴普惠体" panose="00020600040101010101" pitchFamily="18" charset="-122"/>
              </a:rPr>
              <a:t>select * from t where id &gt;= 8 for update;</a:t>
            </a:r>
          </a:p>
          <a:p>
            <a:r>
              <a:rPr lang="en-US" altLang="zh-CN" sz="1400" dirty="0">
                <a:solidFill>
                  <a:srgbClr val="C00000"/>
                </a:solidFill>
                <a:latin typeface="Arial Unicode MS"/>
                <a:ea typeface="阿里巴巴普惠体" panose="00020600040101010101" pitchFamily="18" charset="-122"/>
              </a:rPr>
              <a:t>select object_schema,object_name,index_name,lock_type,lock_mode,lock_data from </a:t>
            </a:r>
            <a:r>
              <a:rPr lang="en-US" altLang="zh-CN" sz="1400" dirty="0" err="1">
                <a:solidFill>
                  <a:srgbClr val="C00000"/>
                </a:solidFill>
                <a:latin typeface="Arial Unicode MS"/>
                <a:ea typeface="阿里巴巴普惠体" panose="00020600040101010101" pitchFamily="18" charset="-122"/>
              </a:rPr>
              <a:t>performance_schema.data_locks</a:t>
            </a:r>
            <a:r>
              <a:rPr lang="en-US" altLang="zh-CN" sz="1400" dirty="0">
                <a:solidFill>
                  <a:srgbClr val="C00000"/>
                </a:solidFill>
                <a:latin typeface="Arial Unicode MS"/>
                <a:ea typeface="阿里巴巴普惠体" panose="00020600040101010101" pitchFamily="18" charset="-122"/>
              </a:rPr>
              <a:t> where </a:t>
            </a:r>
            <a:r>
              <a:rPr lang="en-US" altLang="zh-CN" sz="1400" dirty="0" err="1">
                <a:solidFill>
                  <a:srgbClr val="C00000"/>
                </a:solidFill>
                <a:latin typeface="Arial Unicode MS"/>
                <a:ea typeface="阿里巴巴普惠体" panose="00020600040101010101" pitchFamily="18" charset="-122"/>
              </a:rPr>
              <a:t>object_name</a:t>
            </a:r>
            <a:r>
              <a:rPr lang="en-US" altLang="zh-CN" sz="1400" dirty="0">
                <a:solidFill>
                  <a:srgbClr val="C00000"/>
                </a:solidFill>
                <a:latin typeface="Arial Unicode MS"/>
                <a:ea typeface="阿里巴巴普惠体" panose="00020600040101010101" pitchFamily="18" charset="-122"/>
              </a:rPr>
              <a:t>='t';</a:t>
            </a:r>
            <a:endParaRPr lang="en-US" altLang="zh-CN" sz="1400" dirty="0">
              <a:solidFill>
                <a:schemeClr val="accent1"/>
              </a:solidFill>
              <a:latin typeface="Arial Unicode MS"/>
              <a:ea typeface="阿里巴巴普惠体" panose="00020600040101010101" pitchFamily="18" charset="-122"/>
            </a:endParaRPr>
          </a:p>
          <a:p>
            <a:r>
              <a:rPr lang="en-US" altLang="zh-CN" sz="1400" dirty="0">
                <a:solidFill>
                  <a:schemeClr val="accent1"/>
                </a:solidFill>
                <a:latin typeface="Arial Unicode MS"/>
                <a:ea typeface="阿里巴巴普惠体" panose="00020600040101010101" pitchFamily="18" charset="-122"/>
              </a:rPr>
              <a:t>insert into t values(7,'aaa',18);</a:t>
            </a:r>
          </a:p>
          <a:p>
            <a:r>
              <a:rPr lang="en-US" altLang="zh-CN" sz="1400" dirty="0">
                <a:solidFill>
                  <a:schemeClr val="accent1"/>
                </a:solidFill>
                <a:latin typeface="Arial Unicode MS"/>
                <a:ea typeface="阿里巴巴普惠体" panose="00020600040101010101" pitchFamily="18" charset="-122"/>
              </a:rPr>
              <a:t>update t set age=100 where id = 8;</a:t>
            </a:r>
          </a:p>
          <a:p>
            <a:r>
              <a:rPr lang="en-US" altLang="zh-CN" sz="1400" dirty="0">
                <a:solidFill>
                  <a:schemeClr val="accent1"/>
                </a:solidFill>
                <a:latin typeface="Arial Unicode MS"/>
                <a:ea typeface="阿里巴巴普惠体" panose="00020600040101010101" pitchFamily="18" charset="-122"/>
              </a:rPr>
              <a:t>insert into t values(10,'aaa',18);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>
                <a:solidFill>
                  <a:schemeClr val="accent1"/>
                </a:solidFill>
                <a:latin typeface="Arial Unicode MS"/>
                <a:ea typeface="阿里巴巴普惠体" panose="00020600040101010101" pitchFamily="18" charset="-122"/>
              </a:rPr>
              <a:t>update t set age=100 where id = 12;</a:t>
            </a:r>
          </a:p>
          <a:p>
            <a:r>
              <a:rPr lang="en-US" altLang="zh-CN" sz="1400" dirty="0">
                <a:solidFill>
                  <a:schemeClr val="accent1"/>
                </a:solidFill>
                <a:latin typeface="Arial Unicode MS"/>
                <a:ea typeface="阿里巴巴普惠体" panose="00020600040101010101" pitchFamily="18" charset="-122"/>
              </a:rPr>
              <a:t>insert into t values(13,'aaa',18);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CN" altLang="en-US" sz="1400" dirty="0">
              <a:solidFill>
                <a:schemeClr val="accent1"/>
              </a:solidFill>
              <a:latin typeface="Arial Unicode MS"/>
              <a:ea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4636335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5645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6C56D3-62F6-4542-9EB6-F7FAF0F77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不可重复读现象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8EE646BC-01AC-4D46-BF50-ADB412A1F6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42690"/>
              </p:ext>
            </p:extLst>
          </p:nvPr>
        </p:nvGraphicFramePr>
        <p:xfrm>
          <a:off x="820130" y="853391"/>
          <a:ext cx="11001081" cy="45540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18377">
                  <a:extLst>
                    <a:ext uri="{9D8B030D-6E8A-4147-A177-3AD203B41FA5}">
                      <a16:colId xmlns:a16="http://schemas.microsoft.com/office/drawing/2014/main" val="3162238064"/>
                    </a:ext>
                  </a:extLst>
                </a:gridCol>
                <a:gridCol w="5382704">
                  <a:extLst>
                    <a:ext uri="{9D8B030D-6E8A-4147-A177-3AD203B41FA5}">
                      <a16:colId xmlns:a16="http://schemas.microsoft.com/office/drawing/2014/main" val="2926530386"/>
                    </a:ext>
                  </a:extLst>
                </a:gridCol>
              </a:tblGrid>
              <a:tr h="381520"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Consolas" panose="020B0609020204030204" pitchFamily="49" charset="0"/>
                        </a:rPr>
                        <a:t>tx1</a:t>
                      </a:r>
                      <a:endParaRPr lang="zh-CN" altLang="en-US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Consolas" panose="020B0609020204030204" pitchFamily="49" charset="0"/>
                        </a:rPr>
                        <a:t>tx2</a:t>
                      </a:r>
                      <a:endParaRPr lang="zh-CN" altLang="en-US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3949062"/>
                  </a:ext>
                </a:extLst>
              </a:tr>
              <a:tr h="377073"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Consolas" panose="020B0609020204030204" pitchFamily="49" charset="0"/>
                        </a:rPr>
                        <a:t>set session transaction isolation level read committed;</a:t>
                      </a:r>
                      <a:endParaRPr lang="zh-CN" altLang="en-US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2940368"/>
                  </a:ext>
                </a:extLst>
              </a:tr>
              <a:tr h="306263"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Consolas" panose="020B0609020204030204" pitchFamily="49" charset="0"/>
                        </a:rPr>
                        <a:t>start transaction;</a:t>
                      </a:r>
                      <a:endParaRPr lang="zh-CN" altLang="en-US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4308488"/>
                  </a:ext>
                </a:extLst>
              </a:tr>
              <a:tr h="677266"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Consolas" panose="020B0609020204030204" pitchFamily="49" charset="0"/>
                        </a:rPr>
                        <a:t>select * from account;</a:t>
                      </a:r>
                    </a:p>
                    <a:p>
                      <a:r>
                        <a:rPr lang="en-US" altLang="zh-CN" sz="1400" dirty="0">
                          <a:latin typeface="Consolas" panose="020B0609020204030204" pitchFamily="49" charset="0"/>
                        </a:rPr>
                        <a:t>+-----------+---------+</a:t>
                      </a:r>
                    </a:p>
                    <a:p>
                      <a:r>
                        <a:rPr lang="en-US" altLang="zh-CN" sz="1400" dirty="0">
                          <a:latin typeface="Consolas" panose="020B0609020204030204" pitchFamily="49" charset="0"/>
                        </a:rPr>
                        <a:t>| </a:t>
                      </a:r>
                      <a:r>
                        <a:rPr lang="en-US" altLang="zh-CN" sz="1400" dirty="0" err="1">
                          <a:latin typeface="Consolas" panose="020B0609020204030204" pitchFamily="49" charset="0"/>
                        </a:rPr>
                        <a:t>accountNo</a:t>
                      </a:r>
                      <a:r>
                        <a:rPr lang="en-US" altLang="zh-CN" sz="1400" dirty="0">
                          <a:latin typeface="Consolas" panose="020B0609020204030204" pitchFamily="49" charset="0"/>
                        </a:rPr>
                        <a:t> | balance |</a:t>
                      </a:r>
                    </a:p>
                    <a:p>
                      <a:r>
                        <a:rPr lang="en-US" altLang="zh-CN" sz="1400" dirty="0">
                          <a:latin typeface="Consolas" panose="020B0609020204030204" pitchFamily="49" charset="0"/>
                        </a:rPr>
                        <a:t>+-----------+---------+</a:t>
                      </a:r>
                    </a:p>
                    <a:p>
                      <a:r>
                        <a:rPr lang="en-US" altLang="zh-CN" sz="1400" dirty="0">
                          <a:latin typeface="Consolas" panose="020B0609020204030204" pitchFamily="49" charset="0"/>
                        </a:rPr>
                        <a:t>|         1 |    1000 |</a:t>
                      </a:r>
                    </a:p>
                    <a:p>
                      <a:r>
                        <a:rPr lang="en-US" altLang="zh-CN" sz="1400" dirty="0">
                          <a:latin typeface="Consolas" panose="020B0609020204030204" pitchFamily="49" charset="0"/>
                        </a:rPr>
                        <a:t>|         2 |    1000 |</a:t>
                      </a:r>
                    </a:p>
                    <a:p>
                      <a:r>
                        <a:rPr lang="en-US" altLang="zh-CN" sz="1400" dirty="0">
                          <a:latin typeface="Consolas" panose="020B0609020204030204" pitchFamily="49" charset="0"/>
                        </a:rPr>
                        <a:t>+-----------+---------+</a:t>
                      </a:r>
                      <a:endParaRPr lang="zh-CN" altLang="en-US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0707985"/>
                  </a:ext>
                </a:extLst>
              </a:tr>
              <a:tr h="319255">
                <a:tc>
                  <a:txBody>
                    <a:bodyPr/>
                    <a:lstStyle/>
                    <a:p>
                      <a:endParaRPr lang="zh-CN" altLang="en-US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Consolas" panose="020B0609020204030204" pitchFamily="49" charset="0"/>
                        </a:rPr>
                        <a:t>update account set balance = 2000 where </a:t>
                      </a:r>
                      <a:r>
                        <a:rPr lang="en-US" altLang="zh-CN" sz="1400" dirty="0" err="1">
                          <a:latin typeface="Consolas" panose="020B0609020204030204" pitchFamily="49" charset="0"/>
                        </a:rPr>
                        <a:t>accountNo</a:t>
                      </a:r>
                      <a:r>
                        <a:rPr lang="en-US" altLang="zh-CN" sz="1400" dirty="0">
                          <a:latin typeface="Consolas" panose="020B0609020204030204" pitchFamily="49" charset="0"/>
                        </a:rPr>
                        <a:t>=1;</a:t>
                      </a:r>
                      <a:endParaRPr lang="zh-CN" altLang="en-US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3307671"/>
                  </a:ext>
                </a:extLst>
              </a:tr>
              <a:tr h="677266"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Consolas" panose="020B0609020204030204" pitchFamily="49" charset="0"/>
                        </a:rPr>
                        <a:t>select * from account;</a:t>
                      </a:r>
                    </a:p>
                    <a:p>
                      <a:r>
                        <a:rPr lang="en-US" altLang="zh-CN" sz="1400" dirty="0">
                          <a:latin typeface="Consolas" panose="020B0609020204030204" pitchFamily="49" charset="0"/>
                        </a:rPr>
                        <a:t>+-----------+---------+</a:t>
                      </a:r>
                    </a:p>
                    <a:p>
                      <a:r>
                        <a:rPr lang="en-US" altLang="zh-CN" sz="1400" dirty="0">
                          <a:latin typeface="Consolas" panose="020B0609020204030204" pitchFamily="49" charset="0"/>
                        </a:rPr>
                        <a:t>| </a:t>
                      </a:r>
                      <a:r>
                        <a:rPr lang="en-US" altLang="zh-CN" sz="1400" dirty="0" err="1">
                          <a:latin typeface="Consolas" panose="020B0609020204030204" pitchFamily="49" charset="0"/>
                        </a:rPr>
                        <a:t>accountNo</a:t>
                      </a:r>
                      <a:r>
                        <a:rPr lang="en-US" altLang="zh-CN" sz="1400" dirty="0">
                          <a:latin typeface="Consolas" panose="020B0609020204030204" pitchFamily="49" charset="0"/>
                        </a:rPr>
                        <a:t> | balance |</a:t>
                      </a:r>
                    </a:p>
                    <a:p>
                      <a:r>
                        <a:rPr lang="en-US" altLang="zh-CN" sz="1400" dirty="0">
                          <a:latin typeface="Consolas" panose="020B0609020204030204" pitchFamily="49" charset="0"/>
                        </a:rPr>
                        <a:t>+-----------+---------+</a:t>
                      </a:r>
                    </a:p>
                    <a:p>
                      <a:r>
                        <a:rPr lang="en-US" altLang="zh-CN" sz="1400" dirty="0">
                          <a:latin typeface="Consolas" panose="020B0609020204030204" pitchFamily="49" charset="0"/>
                        </a:rPr>
                        <a:t>|         1 |    2000 |</a:t>
                      </a:r>
                    </a:p>
                    <a:p>
                      <a:r>
                        <a:rPr lang="en-US" altLang="zh-CN" sz="1400" dirty="0">
                          <a:latin typeface="Consolas" panose="020B0609020204030204" pitchFamily="49" charset="0"/>
                        </a:rPr>
                        <a:t>|         2 |    1000 |</a:t>
                      </a:r>
                    </a:p>
                    <a:p>
                      <a:r>
                        <a:rPr lang="en-US" altLang="zh-CN" sz="1400" dirty="0">
                          <a:latin typeface="Consolas" panose="020B0609020204030204" pitchFamily="49" charset="0"/>
                        </a:rPr>
                        <a:t>+-----------+---------+</a:t>
                      </a:r>
                      <a:endParaRPr lang="zh-CN" altLang="en-US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72899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9051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6C56D3-62F6-4542-9EB6-F7FAF0F77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幻读现象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8EE646BC-01AC-4D46-BF50-ADB412A1F6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4649581"/>
              </p:ext>
            </p:extLst>
          </p:nvPr>
        </p:nvGraphicFramePr>
        <p:xfrm>
          <a:off x="820130" y="853391"/>
          <a:ext cx="11038789" cy="49912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06913">
                  <a:extLst>
                    <a:ext uri="{9D8B030D-6E8A-4147-A177-3AD203B41FA5}">
                      <a16:colId xmlns:a16="http://schemas.microsoft.com/office/drawing/2014/main" val="3162238064"/>
                    </a:ext>
                  </a:extLst>
                </a:gridCol>
                <a:gridCol w="5231876">
                  <a:extLst>
                    <a:ext uri="{9D8B030D-6E8A-4147-A177-3AD203B41FA5}">
                      <a16:colId xmlns:a16="http://schemas.microsoft.com/office/drawing/2014/main" val="2926530386"/>
                    </a:ext>
                  </a:extLst>
                </a:gridCol>
              </a:tblGrid>
              <a:tr h="334386"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Consolas" panose="020B0609020204030204" pitchFamily="49" charset="0"/>
                        </a:rPr>
                        <a:t>tx1</a:t>
                      </a:r>
                      <a:endParaRPr lang="zh-CN" altLang="en-US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Consolas" panose="020B0609020204030204" pitchFamily="49" charset="0"/>
                        </a:rPr>
                        <a:t>tx2</a:t>
                      </a:r>
                      <a:endParaRPr lang="zh-CN" altLang="en-US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3949062"/>
                  </a:ext>
                </a:extLst>
              </a:tr>
              <a:tr h="339365"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Consolas" panose="020B0609020204030204" pitchFamily="49" charset="0"/>
                        </a:rPr>
                        <a:t>set session transaction isolation level repeatable read;</a:t>
                      </a:r>
                      <a:endParaRPr lang="zh-CN" altLang="en-US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2940368"/>
                  </a:ext>
                </a:extLst>
              </a:tr>
              <a:tr h="306263"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Consolas" panose="020B0609020204030204" pitchFamily="49" charset="0"/>
                        </a:rPr>
                        <a:t>start transaction;</a:t>
                      </a:r>
                      <a:endParaRPr lang="zh-CN" altLang="en-US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4308488"/>
                  </a:ext>
                </a:extLst>
              </a:tr>
              <a:tr h="677266"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Consolas" panose="020B0609020204030204" pitchFamily="49" charset="0"/>
                        </a:rPr>
                        <a:t>select * from account;</a:t>
                      </a:r>
                    </a:p>
                    <a:p>
                      <a:r>
                        <a:rPr lang="en-US" altLang="zh-CN" sz="1400" dirty="0">
                          <a:latin typeface="Consolas" panose="020B0609020204030204" pitchFamily="49" charset="0"/>
                        </a:rPr>
                        <a:t>+-----------+---------+</a:t>
                      </a:r>
                    </a:p>
                    <a:p>
                      <a:r>
                        <a:rPr lang="en-US" altLang="zh-CN" sz="1400" dirty="0">
                          <a:latin typeface="Consolas" panose="020B0609020204030204" pitchFamily="49" charset="0"/>
                        </a:rPr>
                        <a:t>| </a:t>
                      </a:r>
                      <a:r>
                        <a:rPr lang="en-US" altLang="zh-CN" sz="1400" dirty="0" err="1">
                          <a:latin typeface="Consolas" panose="020B0609020204030204" pitchFamily="49" charset="0"/>
                        </a:rPr>
                        <a:t>accountNo</a:t>
                      </a:r>
                      <a:r>
                        <a:rPr lang="en-US" altLang="zh-CN" sz="1400" dirty="0">
                          <a:latin typeface="Consolas" panose="020B0609020204030204" pitchFamily="49" charset="0"/>
                        </a:rPr>
                        <a:t> | balance |</a:t>
                      </a:r>
                    </a:p>
                    <a:p>
                      <a:r>
                        <a:rPr lang="en-US" altLang="zh-CN" sz="1400" dirty="0">
                          <a:latin typeface="Consolas" panose="020B0609020204030204" pitchFamily="49" charset="0"/>
                        </a:rPr>
                        <a:t>+-----------+---------+</a:t>
                      </a:r>
                    </a:p>
                    <a:p>
                      <a:r>
                        <a:rPr lang="en-US" altLang="zh-CN" sz="1400" dirty="0">
                          <a:latin typeface="Consolas" panose="020B0609020204030204" pitchFamily="49" charset="0"/>
                        </a:rPr>
                        <a:t>|         1 |    1000 |</a:t>
                      </a:r>
                    </a:p>
                    <a:p>
                      <a:r>
                        <a:rPr lang="en-US" altLang="zh-CN" sz="1400" dirty="0">
                          <a:latin typeface="Consolas" panose="020B0609020204030204" pitchFamily="49" charset="0"/>
                        </a:rPr>
                        <a:t>|         2 |    1000 |</a:t>
                      </a:r>
                    </a:p>
                    <a:p>
                      <a:r>
                        <a:rPr lang="en-US" altLang="zh-CN" sz="1400" dirty="0">
                          <a:latin typeface="Consolas" panose="020B0609020204030204" pitchFamily="49" charset="0"/>
                        </a:rPr>
                        <a:t>+-----------+---------+</a:t>
                      </a:r>
                      <a:endParaRPr lang="zh-CN" altLang="en-US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0707985"/>
                  </a:ext>
                </a:extLst>
              </a:tr>
              <a:tr h="319255">
                <a:tc>
                  <a:txBody>
                    <a:bodyPr/>
                    <a:lstStyle/>
                    <a:p>
                      <a:endParaRPr lang="zh-CN" altLang="en-US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Consolas" panose="020B0609020204030204" pitchFamily="49" charset="0"/>
                        </a:rPr>
                        <a:t>insert into account values(3, 1000);</a:t>
                      </a:r>
                      <a:endParaRPr lang="zh-CN" altLang="en-US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3307671"/>
                  </a:ext>
                </a:extLst>
              </a:tr>
              <a:tr h="677266"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Consolas" panose="020B0609020204030204" pitchFamily="49" charset="0"/>
                        </a:rPr>
                        <a:t>select * from account;</a:t>
                      </a:r>
                    </a:p>
                    <a:p>
                      <a:r>
                        <a:rPr lang="en-US" altLang="zh-CN" sz="1400" dirty="0">
                          <a:latin typeface="Consolas" panose="020B0609020204030204" pitchFamily="49" charset="0"/>
                        </a:rPr>
                        <a:t>+-----------+---------+</a:t>
                      </a:r>
                    </a:p>
                    <a:p>
                      <a:r>
                        <a:rPr lang="en-US" altLang="zh-CN" sz="1400" dirty="0">
                          <a:latin typeface="Consolas" panose="020B0609020204030204" pitchFamily="49" charset="0"/>
                        </a:rPr>
                        <a:t>| </a:t>
                      </a:r>
                      <a:r>
                        <a:rPr lang="en-US" altLang="zh-CN" sz="1400" dirty="0" err="1">
                          <a:latin typeface="Consolas" panose="020B0609020204030204" pitchFamily="49" charset="0"/>
                        </a:rPr>
                        <a:t>accountNo</a:t>
                      </a:r>
                      <a:r>
                        <a:rPr lang="en-US" altLang="zh-CN" sz="1400" dirty="0">
                          <a:latin typeface="Consolas" panose="020B0609020204030204" pitchFamily="49" charset="0"/>
                        </a:rPr>
                        <a:t> | balance |</a:t>
                      </a:r>
                    </a:p>
                    <a:p>
                      <a:r>
                        <a:rPr lang="en-US" altLang="zh-CN" sz="1400" dirty="0">
                          <a:latin typeface="Consolas" panose="020B0609020204030204" pitchFamily="49" charset="0"/>
                        </a:rPr>
                        <a:t>+-----------+---------+</a:t>
                      </a:r>
                    </a:p>
                    <a:p>
                      <a:r>
                        <a:rPr lang="en-US" altLang="zh-CN" sz="1400" dirty="0">
                          <a:latin typeface="Consolas" panose="020B0609020204030204" pitchFamily="49" charset="0"/>
                        </a:rPr>
                        <a:t>|         1 |    1000 |</a:t>
                      </a:r>
                    </a:p>
                    <a:p>
                      <a:r>
                        <a:rPr lang="en-US" altLang="zh-CN" sz="1400" dirty="0">
                          <a:latin typeface="Consolas" panose="020B0609020204030204" pitchFamily="49" charset="0"/>
                        </a:rPr>
                        <a:t>|         2 |    1000 |</a:t>
                      </a:r>
                    </a:p>
                    <a:p>
                      <a:r>
                        <a:rPr lang="en-US" altLang="zh-CN" sz="1400" dirty="0">
                          <a:latin typeface="Consolas" panose="020B0609020204030204" pitchFamily="49" charset="0"/>
                        </a:rPr>
                        <a:t>+-----------+---------+</a:t>
                      </a:r>
                      <a:endParaRPr lang="zh-CN" altLang="en-US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7289933"/>
                  </a:ext>
                </a:extLst>
              </a:tr>
              <a:tr h="522038"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Consolas" panose="020B0609020204030204" pitchFamily="49" charset="0"/>
                        </a:rPr>
                        <a:t>insert into account values(3, 5000);</a:t>
                      </a:r>
                    </a:p>
                    <a:p>
                      <a:r>
                        <a:rPr lang="en-US" altLang="zh-CN" sz="1400" dirty="0">
                          <a:latin typeface="Consolas" panose="020B0609020204030204" pitchFamily="49" charset="0"/>
                        </a:rPr>
                        <a:t>ERROR 1062 (23000): Duplicate entry '3' for key 'PRIMARY'</a:t>
                      </a:r>
                      <a:endParaRPr lang="zh-CN" altLang="en-US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09991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73492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6C56D3-62F6-4542-9EB6-F7FAF0F77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 </a:t>
            </a:r>
            <a:r>
              <a:rPr lang="en-US" altLang="zh-CN" dirty="0"/>
              <a:t>for update </a:t>
            </a:r>
            <a:r>
              <a:rPr lang="zh-CN" altLang="en-US" dirty="0"/>
              <a:t>避免幻读现象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8EE646BC-01AC-4D46-BF50-ADB412A1F6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0548127"/>
              </p:ext>
            </p:extLst>
          </p:nvPr>
        </p:nvGraphicFramePr>
        <p:xfrm>
          <a:off x="820130" y="853391"/>
          <a:ext cx="11038789" cy="35112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06913">
                  <a:extLst>
                    <a:ext uri="{9D8B030D-6E8A-4147-A177-3AD203B41FA5}">
                      <a16:colId xmlns:a16="http://schemas.microsoft.com/office/drawing/2014/main" val="3162238064"/>
                    </a:ext>
                  </a:extLst>
                </a:gridCol>
                <a:gridCol w="5231876">
                  <a:extLst>
                    <a:ext uri="{9D8B030D-6E8A-4147-A177-3AD203B41FA5}">
                      <a16:colId xmlns:a16="http://schemas.microsoft.com/office/drawing/2014/main" val="2926530386"/>
                    </a:ext>
                  </a:extLst>
                </a:gridCol>
              </a:tblGrid>
              <a:tr h="334386"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Consolas" panose="020B0609020204030204" pitchFamily="49" charset="0"/>
                        </a:rPr>
                        <a:t>tx1</a:t>
                      </a:r>
                      <a:endParaRPr lang="zh-CN" altLang="en-US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Consolas" panose="020B0609020204030204" pitchFamily="49" charset="0"/>
                        </a:rPr>
                        <a:t>tx2</a:t>
                      </a:r>
                      <a:endParaRPr lang="zh-CN" altLang="en-US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3949062"/>
                  </a:ext>
                </a:extLst>
              </a:tr>
              <a:tr h="339365"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Consolas" panose="020B0609020204030204" pitchFamily="49" charset="0"/>
                        </a:rPr>
                        <a:t>set session transaction isolation level repeatable read;</a:t>
                      </a:r>
                      <a:endParaRPr lang="zh-CN" altLang="en-US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2940368"/>
                  </a:ext>
                </a:extLst>
              </a:tr>
              <a:tr h="306263"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Consolas" panose="020B0609020204030204" pitchFamily="49" charset="0"/>
                        </a:rPr>
                        <a:t>start transaction;</a:t>
                      </a:r>
                      <a:endParaRPr lang="zh-CN" altLang="en-US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4308488"/>
                  </a:ext>
                </a:extLst>
              </a:tr>
              <a:tr h="677266"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Consolas" panose="020B0609020204030204" pitchFamily="49" charset="0"/>
                        </a:rPr>
                        <a:t>select * from account;</a:t>
                      </a:r>
                    </a:p>
                    <a:p>
                      <a:r>
                        <a:rPr lang="en-US" altLang="zh-CN" sz="1400" dirty="0">
                          <a:latin typeface="Consolas" panose="020B0609020204030204" pitchFamily="49" charset="0"/>
                        </a:rPr>
                        <a:t>+-----------+---------+</a:t>
                      </a:r>
                    </a:p>
                    <a:p>
                      <a:r>
                        <a:rPr lang="en-US" altLang="zh-CN" sz="1400" dirty="0">
                          <a:latin typeface="Consolas" panose="020B0609020204030204" pitchFamily="49" charset="0"/>
                        </a:rPr>
                        <a:t>| </a:t>
                      </a:r>
                      <a:r>
                        <a:rPr lang="en-US" altLang="zh-CN" sz="1400" dirty="0" err="1">
                          <a:latin typeface="Consolas" panose="020B0609020204030204" pitchFamily="49" charset="0"/>
                        </a:rPr>
                        <a:t>accountNo</a:t>
                      </a:r>
                      <a:r>
                        <a:rPr lang="en-US" altLang="zh-CN" sz="1400" dirty="0">
                          <a:latin typeface="Consolas" panose="020B0609020204030204" pitchFamily="49" charset="0"/>
                        </a:rPr>
                        <a:t> | balance |</a:t>
                      </a:r>
                    </a:p>
                    <a:p>
                      <a:r>
                        <a:rPr lang="en-US" altLang="zh-CN" sz="1400" dirty="0">
                          <a:latin typeface="Consolas" panose="020B0609020204030204" pitchFamily="49" charset="0"/>
                        </a:rPr>
                        <a:t>+-----------+---------+</a:t>
                      </a:r>
                    </a:p>
                    <a:p>
                      <a:r>
                        <a:rPr lang="en-US" altLang="zh-CN" sz="1400" dirty="0">
                          <a:latin typeface="Consolas" panose="020B0609020204030204" pitchFamily="49" charset="0"/>
                        </a:rPr>
                        <a:t>|         1 |    1000 |</a:t>
                      </a:r>
                    </a:p>
                    <a:p>
                      <a:r>
                        <a:rPr lang="en-US" altLang="zh-CN" sz="1400" dirty="0">
                          <a:latin typeface="Consolas" panose="020B0609020204030204" pitchFamily="49" charset="0"/>
                        </a:rPr>
                        <a:t>|         2 |    1000 |</a:t>
                      </a:r>
                    </a:p>
                    <a:p>
                      <a:r>
                        <a:rPr lang="en-US" altLang="zh-CN" sz="1400" dirty="0">
                          <a:latin typeface="Consolas" panose="020B0609020204030204" pitchFamily="49" charset="0"/>
                        </a:rPr>
                        <a:t>+-----------+---------+</a:t>
                      </a:r>
                      <a:endParaRPr lang="zh-CN" altLang="en-US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0707985"/>
                  </a:ext>
                </a:extLst>
              </a:tr>
              <a:tr h="319255"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latin typeface="Consolas" panose="020B0609020204030204" pitchFamily="49" charset="0"/>
                        </a:rPr>
                        <a:t>select * from account where </a:t>
                      </a:r>
                      <a:r>
                        <a:rPr lang="en-US" altLang="zh-CN" sz="1400" dirty="0" err="1">
                          <a:latin typeface="Consolas" panose="020B0609020204030204" pitchFamily="49" charset="0"/>
                        </a:rPr>
                        <a:t>accountNo</a:t>
                      </a:r>
                      <a:r>
                        <a:rPr lang="en-US" altLang="zh-CN" sz="1400" dirty="0">
                          <a:latin typeface="Consolas" panose="020B0609020204030204" pitchFamily="49" charset="0"/>
                        </a:rPr>
                        <a:t>=3 for update;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3307671"/>
                  </a:ext>
                </a:extLst>
              </a:tr>
              <a:tr h="315906">
                <a:tc>
                  <a:txBody>
                    <a:bodyPr/>
                    <a:lstStyle/>
                    <a:p>
                      <a:endParaRPr lang="en-US" altLang="zh-CN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latin typeface="Consolas" panose="020B0609020204030204" pitchFamily="49" charset="0"/>
                        </a:rPr>
                        <a:t>insert into account values(3, 1000);</a:t>
                      </a:r>
                      <a:r>
                        <a:rPr lang="zh-CN" altLang="en-US" sz="14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zh-CN" sz="1400" dirty="0">
                          <a:latin typeface="Consolas" panose="020B0609020204030204" pitchFamily="49" charset="0"/>
                        </a:rPr>
                        <a:t> /* </a:t>
                      </a:r>
                      <a:r>
                        <a:rPr lang="zh-CN" altLang="en-US" sz="1400" dirty="0">
                          <a:latin typeface="Consolas" panose="020B0609020204030204" pitchFamily="49" charset="0"/>
                        </a:rPr>
                        <a:t>阻塞 </a:t>
                      </a:r>
                      <a:r>
                        <a:rPr lang="en-US" altLang="zh-CN" sz="1400" dirty="0">
                          <a:latin typeface="Consolas" panose="020B0609020204030204" pitchFamily="49" charset="0"/>
                        </a:rPr>
                        <a:t>*/</a:t>
                      </a:r>
                      <a:endParaRPr lang="zh-CN" altLang="en-US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7289933"/>
                  </a:ext>
                </a:extLst>
              </a:tr>
              <a:tr h="311084"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Consolas" panose="020B0609020204030204" pitchFamily="49" charset="0"/>
                        </a:rPr>
                        <a:t>insert into account values(3, 5000);</a:t>
                      </a:r>
                      <a:endParaRPr lang="zh-CN" altLang="en-US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09991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7190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6C56D3-62F6-4542-9EB6-F7FAF0F77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使用串行读避免幻读现象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8EE646BC-01AC-4D46-BF50-ADB412A1F6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9287711"/>
              </p:ext>
            </p:extLst>
          </p:nvPr>
        </p:nvGraphicFramePr>
        <p:xfrm>
          <a:off x="820130" y="853391"/>
          <a:ext cx="11038789" cy="32001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06913">
                  <a:extLst>
                    <a:ext uri="{9D8B030D-6E8A-4147-A177-3AD203B41FA5}">
                      <a16:colId xmlns:a16="http://schemas.microsoft.com/office/drawing/2014/main" val="3162238064"/>
                    </a:ext>
                  </a:extLst>
                </a:gridCol>
                <a:gridCol w="5231876">
                  <a:extLst>
                    <a:ext uri="{9D8B030D-6E8A-4147-A177-3AD203B41FA5}">
                      <a16:colId xmlns:a16="http://schemas.microsoft.com/office/drawing/2014/main" val="2926530386"/>
                    </a:ext>
                  </a:extLst>
                </a:gridCol>
              </a:tblGrid>
              <a:tr h="334386"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Consolas" panose="020B0609020204030204" pitchFamily="49" charset="0"/>
                        </a:rPr>
                        <a:t>tx1</a:t>
                      </a:r>
                      <a:endParaRPr lang="zh-CN" altLang="en-US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Consolas" panose="020B0609020204030204" pitchFamily="49" charset="0"/>
                        </a:rPr>
                        <a:t>tx2</a:t>
                      </a:r>
                      <a:endParaRPr lang="zh-CN" altLang="en-US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3949062"/>
                  </a:ext>
                </a:extLst>
              </a:tr>
              <a:tr h="339365"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Consolas" panose="020B0609020204030204" pitchFamily="49" charset="0"/>
                        </a:rPr>
                        <a:t>set session transaction isolation level serializable;</a:t>
                      </a:r>
                      <a:endParaRPr lang="zh-CN" altLang="en-US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2940368"/>
                  </a:ext>
                </a:extLst>
              </a:tr>
              <a:tr h="306263"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Consolas" panose="020B0609020204030204" pitchFamily="49" charset="0"/>
                        </a:rPr>
                        <a:t>start transaction;</a:t>
                      </a:r>
                      <a:endParaRPr lang="zh-CN" altLang="en-US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4308488"/>
                  </a:ext>
                </a:extLst>
              </a:tr>
              <a:tr h="677266"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Consolas" panose="020B0609020204030204" pitchFamily="49" charset="0"/>
                        </a:rPr>
                        <a:t>select * from account;  /* </a:t>
                      </a:r>
                      <a:r>
                        <a:rPr lang="zh-CN" altLang="en-US" sz="1400" dirty="0">
                          <a:latin typeface="Consolas" panose="020B0609020204030204" pitchFamily="49" charset="0"/>
                        </a:rPr>
                        <a:t>此时已经加了读锁 </a:t>
                      </a:r>
                      <a:r>
                        <a:rPr lang="en-US" altLang="zh-CN" sz="1400" dirty="0">
                          <a:latin typeface="Consolas" panose="020B0609020204030204" pitchFamily="49" charset="0"/>
                        </a:rPr>
                        <a:t>*/</a:t>
                      </a:r>
                    </a:p>
                    <a:p>
                      <a:r>
                        <a:rPr lang="en-US" altLang="zh-CN" sz="1400" dirty="0">
                          <a:latin typeface="Consolas" panose="020B0609020204030204" pitchFamily="49" charset="0"/>
                        </a:rPr>
                        <a:t>+-----------+---------+</a:t>
                      </a:r>
                    </a:p>
                    <a:p>
                      <a:r>
                        <a:rPr lang="en-US" altLang="zh-CN" sz="1400" dirty="0">
                          <a:latin typeface="Consolas" panose="020B0609020204030204" pitchFamily="49" charset="0"/>
                        </a:rPr>
                        <a:t>| </a:t>
                      </a:r>
                      <a:r>
                        <a:rPr lang="en-US" altLang="zh-CN" sz="1400" dirty="0" err="1">
                          <a:latin typeface="Consolas" panose="020B0609020204030204" pitchFamily="49" charset="0"/>
                        </a:rPr>
                        <a:t>accountNo</a:t>
                      </a:r>
                      <a:r>
                        <a:rPr lang="en-US" altLang="zh-CN" sz="1400" dirty="0">
                          <a:latin typeface="Consolas" panose="020B0609020204030204" pitchFamily="49" charset="0"/>
                        </a:rPr>
                        <a:t> | balance |</a:t>
                      </a:r>
                    </a:p>
                    <a:p>
                      <a:r>
                        <a:rPr lang="en-US" altLang="zh-CN" sz="1400" dirty="0">
                          <a:latin typeface="Consolas" panose="020B0609020204030204" pitchFamily="49" charset="0"/>
                        </a:rPr>
                        <a:t>+-----------+---------+</a:t>
                      </a:r>
                    </a:p>
                    <a:p>
                      <a:r>
                        <a:rPr lang="en-US" altLang="zh-CN" sz="1400" dirty="0">
                          <a:latin typeface="Consolas" panose="020B0609020204030204" pitchFamily="49" charset="0"/>
                        </a:rPr>
                        <a:t>|         1 |    1000 |</a:t>
                      </a:r>
                    </a:p>
                    <a:p>
                      <a:r>
                        <a:rPr lang="en-US" altLang="zh-CN" sz="1400" dirty="0">
                          <a:latin typeface="Consolas" panose="020B0609020204030204" pitchFamily="49" charset="0"/>
                        </a:rPr>
                        <a:t>|         2 |    1000 |</a:t>
                      </a:r>
                    </a:p>
                    <a:p>
                      <a:r>
                        <a:rPr lang="en-US" altLang="zh-CN" sz="1400" dirty="0">
                          <a:latin typeface="Consolas" panose="020B0609020204030204" pitchFamily="49" charset="0"/>
                        </a:rPr>
                        <a:t>+-----------+---------+</a:t>
                      </a:r>
                      <a:endParaRPr lang="zh-CN" altLang="en-US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0707985"/>
                  </a:ext>
                </a:extLst>
              </a:tr>
              <a:tr h="319255"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latin typeface="Consolas" panose="020B0609020204030204" pitchFamily="49" charset="0"/>
                        </a:rPr>
                        <a:t>insert into account values(3, 1000);</a:t>
                      </a:r>
                      <a:r>
                        <a:rPr lang="zh-CN" altLang="en-US" sz="14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zh-CN" sz="1400" dirty="0">
                          <a:latin typeface="Consolas" panose="020B0609020204030204" pitchFamily="49" charset="0"/>
                        </a:rPr>
                        <a:t> /* </a:t>
                      </a:r>
                      <a:r>
                        <a:rPr lang="zh-CN" altLang="en-US" sz="1400" dirty="0">
                          <a:latin typeface="Consolas" panose="020B0609020204030204" pitchFamily="49" charset="0"/>
                        </a:rPr>
                        <a:t>阻塞 </a:t>
                      </a:r>
                      <a:r>
                        <a:rPr lang="en-US" altLang="zh-CN" sz="1400" dirty="0">
                          <a:latin typeface="Consolas" panose="020B0609020204030204" pitchFamily="49" charset="0"/>
                        </a:rPr>
                        <a:t>*/</a:t>
                      </a:r>
                      <a:endParaRPr lang="zh-CN" altLang="en-US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3307671"/>
                  </a:ext>
                </a:extLst>
              </a:tr>
              <a:tr h="315906"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latin typeface="Consolas" panose="020B0609020204030204" pitchFamily="49" charset="0"/>
                        </a:rPr>
                        <a:t>insert into account values(3, 5000);</a:t>
                      </a:r>
                      <a:endParaRPr lang="zh-CN" altLang="en-US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72899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99663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A5F2542C-AD67-46E7-A6FF-B6798AA44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快照读与当前读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ECDFA06-2F16-4BFD-992A-3576CCD5E64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当前读，即读取最新提交的数据</a:t>
            </a:r>
            <a:endParaRPr lang="en-US" altLang="zh-CN" dirty="0"/>
          </a:p>
          <a:p>
            <a:pPr lvl="1"/>
            <a:r>
              <a:rPr lang="en-US" altLang="zh-CN" dirty="0"/>
              <a:t>select … for update</a:t>
            </a:r>
          </a:p>
          <a:p>
            <a:pPr lvl="1"/>
            <a:r>
              <a:rPr lang="en-US" altLang="zh-CN" dirty="0"/>
              <a:t>insert</a:t>
            </a:r>
            <a:r>
              <a:rPr lang="zh-CN" altLang="en-US" dirty="0"/>
              <a:t>、</a:t>
            </a:r>
            <a:r>
              <a:rPr lang="en-US" altLang="zh-CN" dirty="0"/>
              <a:t>update</a:t>
            </a:r>
            <a:r>
              <a:rPr lang="zh-CN" altLang="en-US" dirty="0"/>
              <a:t>、</a:t>
            </a:r>
            <a:r>
              <a:rPr lang="en-US" altLang="zh-CN" dirty="0"/>
              <a:t>delete</a:t>
            </a:r>
            <a:r>
              <a:rPr lang="zh-CN" altLang="en-US" dirty="0"/>
              <a:t>，都会按最新提交的数据进行操作</a:t>
            </a:r>
            <a:endParaRPr lang="en-US" altLang="zh-CN" dirty="0"/>
          </a:p>
          <a:p>
            <a:r>
              <a:rPr lang="zh-CN" altLang="en-US" dirty="0"/>
              <a:t>快照读，读取某一个快照建立时（可以理解为某一时间点）的数据</a:t>
            </a:r>
            <a:endParaRPr lang="en-US" altLang="zh-CN" dirty="0"/>
          </a:p>
          <a:p>
            <a:r>
              <a:rPr lang="zh-CN" altLang="en-US" dirty="0"/>
              <a:t>快照读主要体现在 </a:t>
            </a:r>
            <a:r>
              <a:rPr lang="en-US" altLang="zh-CN" dirty="0"/>
              <a:t>select </a:t>
            </a:r>
            <a:r>
              <a:rPr lang="zh-CN" altLang="en-US" dirty="0"/>
              <a:t>时，不同隔离级别下，</a:t>
            </a:r>
            <a:r>
              <a:rPr lang="en-US" altLang="zh-CN" dirty="0"/>
              <a:t>select </a:t>
            </a:r>
            <a:r>
              <a:rPr lang="zh-CN" altLang="en-US" dirty="0"/>
              <a:t>的行为不同</a:t>
            </a:r>
            <a:endParaRPr lang="en-US" altLang="zh-CN" dirty="0"/>
          </a:p>
          <a:p>
            <a:pPr lvl="1"/>
            <a:r>
              <a:rPr lang="zh-CN" altLang="en-US" dirty="0"/>
              <a:t>在 </a:t>
            </a:r>
            <a:r>
              <a:rPr lang="en-US" altLang="zh-CN" dirty="0"/>
              <a:t>Serializable </a:t>
            </a:r>
            <a:r>
              <a:rPr lang="zh-CN" altLang="en-US" dirty="0"/>
              <a:t>隔离级别下 </a:t>
            </a:r>
            <a:r>
              <a:rPr lang="en-US" altLang="zh-CN" dirty="0"/>
              <a:t>- </a:t>
            </a:r>
            <a:r>
              <a:rPr lang="zh-CN" altLang="en-US" dirty="0"/>
              <a:t>普通 </a:t>
            </a:r>
            <a:r>
              <a:rPr lang="en-US" altLang="zh-CN" dirty="0"/>
              <a:t>select </a:t>
            </a:r>
            <a:r>
              <a:rPr lang="zh-CN" altLang="en-US" dirty="0"/>
              <a:t>也变成当前读</a:t>
            </a:r>
          </a:p>
          <a:p>
            <a:pPr lvl="1"/>
            <a:r>
              <a:rPr lang="zh-CN" altLang="en-US" dirty="0"/>
              <a:t>在 </a:t>
            </a:r>
            <a:r>
              <a:rPr lang="en-US" altLang="zh-CN" dirty="0"/>
              <a:t>RC </a:t>
            </a:r>
            <a:r>
              <a:rPr lang="zh-CN" altLang="en-US" dirty="0"/>
              <a:t>隔离级别下 </a:t>
            </a:r>
            <a:r>
              <a:rPr lang="en-US" altLang="zh-CN" dirty="0"/>
              <a:t>- </a:t>
            </a:r>
            <a:r>
              <a:rPr lang="zh-CN" altLang="en-US" dirty="0"/>
              <a:t>每次 </a:t>
            </a:r>
            <a:r>
              <a:rPr lang="en-US" altLang="zh-CN" dirty="0"/>
              <a:t>select </a:t>
            </a:r>
            <a:r>
              <a:rPr lang="zh-CN" altLang="en-US" dirty="0"/>
              <a:t>都会建立新的快照</a:t>
            </a:r>
            <a:endParaRPr lang="en-US" altLang="zh-CN" dirty="0"/>
          </a:p>
          <a:p>
            <a:pPr lvl="1"/>
            <a:r>
              <a:rPr lang="zh-CN" altLang="en-US" dirty="0"/>
              <a:t>在 </a:t>
            </a:r>
            <a:r>
              <a:rPr lang="en-US" altLang="zh-CN" dirty="0"/>
              <a:t>RR </a:t>
            </a:r>
            <a:r>
              <a:rPr lang="zh-CN" altLang="en-US" dirty="0"/>
              <a:t>隔离级别下</a:t>
            </a:r>
            <a:endParaRPr lang="en-US" altLang="zh-CN" dirty="0"/>
          </a:p>
          <a:p>
            <a:pPr lvl="2">
              <a:buFont typeface="+mj-ea"/>
              <a:buAutoNum type="circleNumDbPlain"/>
            </a:pPr>
            <a:r>
              <a:rPr lang="zh-CN" altLang="en-US" dirty="0"/>
              <a:t>事务启动后，首次 </a:t>
            </a:r>
            <a:r>
              <a:rPr lang="en-US" altLang="zh-CN" dirty="0"/>
              <a:t>select </a:t>
            </a:r>
            <a:r>
              <a:rPr lang="zh-CN" altLang="en-US" dirty="0"/>
              <a:t>会建立快照</a:t>
            </a:r>
            <a:endParaRPr lang="en-US" altLang="zh-CN" dirty="0"/>
          </a:p>
          <a:p>
            <a:pPr lvl="2">
              <a:buFont typeface="+mj-ea"/>
              <a:buAutoNum type="circleNumDbPlain"/>
            </a:pPr>
            <a:r>
              <a:rPr lang="zh-CN" altLang="en-US" dirty="0"/>
              <a:t>如果事务启动选择了 </a:t>
            </a:r>
            <a:r>
              <a:rPr lang="en-US" altLang="zh-CN" dirty="0"/>
              <a:t>with consistent snapshot</a:t>
            </a:r>
            <a:r>
              <a:rPr lang="zh-CN" altLang="en-US" dirty="0"/>
              <a:t>，事务启动时就建立快照</a:t>
            </a:r>
            <a:endParaRPr lang="en-US" altLang="zh-CN" dirty="0"/>
          </a:p>
          <a:p>
            <a:pPr lvl="2">
              <a:buFont typeface="+mj-ea"/>
              <a:buAutoNum type="circleNumDbPlain"/>
            </a:pPr>
            <a:r>
              <a:rPr lang="zh-CN" altLang="en-US" dirty="0"/>
              <a:t>基于旧数据的修改操作，会重新建立快照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452747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6C56D3-62F6-4542-9EB6-F7FAF0F77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RR </a:t>
            </a:r>
            <a:r>
              <a:rPr lang="zh-CN" altLang="en-US" dirty="0"/>
              <a:t>下，快照建立时机 </a:t>
            </a:r>
            <a:r>
              <a:rPr lang="en-US" altLang="zh-CN" dirty="0"/>
              <a:t>– </a:t>
            </a:r>
            <a:r>
              <a:rPr lang="zh-CN" altLang="en-US" dirty="0"/>
              <a:t>第一次 </a:t>
            </a:r>
            <a:r>
              <a:rPr lang="en-US" altLang="zh-CN" dirty="0"/>
              <a:t>select </a:t>
            </a:r>
            <a:r>
              <a:rPr lang="zh-CN" altLang="en-US" dirty="0"/>
              <a:t>时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8EE646BC-01AC-4D46-BF50-ADB412A1F6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0117049"/>
              </p:ext>
            </p:extLst>
          </p:nvPr>
        </p:nvGraphicFramePr>
        <p:xfrm>
          <a:off x="820130" y="853391"/>
          <a:ext cx="11038789" cy="44691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06913">
                  <a:extLst>
                    <a:ext uri="{9D8B030D-6E8A-4147-A177-3AD203B41FA5}">
                      <a16:colId xmlns:a16="http://schemas.microsoft.com/office/drawing/2014/main" val="3162238064"/>
                    </a:ext>
                  </a:extLst>
                </a:gridCol>
                <a:gridCol w="5231876">
                  <a:extLst>
                    <a:ext uri="{9D8B030D-6E8A-4147-A177-3AD203B41FA5}">
                      <a16:colId xmlns:a16="http://schemas.microsoft.com/office/drawing/2014/main" val="2926530386"/>
                    </a:ext>
                  </a:extLst>
                </a:gridCol>
              </a:tblGrid>
              <a:tr h="334386"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Consolas" panose="020B0609020204030204" pitchFamily="49" charset="0"/>
                        </a:rPr>
                        <a:t>tx1</a:t>
                      </a:r>
                      <a:endParaRPr lang="zh-CN" altLang="en-US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Consolas" panose="020B0609020204030204" pitchFamily="49" charset="0"/>
                        </a:rPr>
                        <a:t>tx2</a:t>
                      </a:r>
                      <a:endParaRPr lang="zh-CN" altLang="en-US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3949062"/>
                  </a:ext>
                </a:extLst>
              </a:tr>
              <a:tr h="339365"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Consolas" panose="020B0609020204030204" pitchFamily="49" charset="0"/>
                        </a:rPr>
                        <a:t>set session transaction isolation level repeatable read;</a:t>
                      </a:r>
                      <a:endParaRPr lang="zh-CN" altLang="en-US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2940368"/>
                  </a:ext>
                </a:extLst>
              </a:tr>
              <a:tr h="306263"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Consolas" panose="020B0609020204030204" pitchFamily="49" charset="0"/>
                        </a:rPr>
                        <a:t>start transaction;</a:t>
                      </a:r>
                      <a:endParaRPr lang="zh-CN" altLang="en-US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4308488"/>
                  </a:ext>
                </a:extLst>
              </a:tr>
              <a:tr h="677266"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Consolas" panose="020B0609020204030204" pitchFamily="49" charset="0"/>
                        </a:rPr>
                        <a:t>select * from account; </a:t>
                      </a:r>
                      <a:r>
                        <a:rPr lang="zh-CN" altLang="en-US" sz="14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zh-CN" sz="1400" dirty="0">
                          <a:latin typeface="Consolas" panose="020B0609020204030204" pitchFamily="49" charset="0"/>
                        </a:rPr>
                        <a:t>/* </a:t>
                      </a:r>
                      <a:r>
                        <a:rPr lang="zh-CN" altLang="en-US" sz="1400" dirty="0">
                          <a:latin typeface="Consolas" panose="020B0609020204030204" pitchFamily="49" charset="0"/>
                        </a:rPr>
                        <a:t>此时建立快照 </a:t>
                      </a:r>
                      <a:r>
                        <a:rPr lang="en-US" altLang="zh-CN" sz="1400" dirty="0">
                          <a:latin typeface="Consolas" panose="020B0609020204030204" pitchFamily="49" charset="0"/>
                        </a:rPr>
                        <a:t>*/</a:t>
                      </a:r>
                    </a:p>
                    <a:p>
                      <a:r>
                        <a:rPr lang="en-US" altLang="zh-CN" sz="1400" dirty="0">
                          <a:latin typeface="Consolas" panose="020B0609020204030204" pitchFamily="49" charset="0"/>
                        </a:rPr>
                        <a:t>+-----------+---------+</a:t>
                      </a:r>
                    </a:p>
                    <a:p>
                      <a:r>
                        <a:rPr lang="en-US" altLang="zh-CN" sz="1400" dirty="0">
                          <a:latin typeface="Consolas" panose="020B0609020204030204" pitchFamily="49" charset="0"/>
                        </a:rPr>
                        <a:t>| </a:t>
                      </a:r>
                      <a:r>
                        <a:rPr lang="en-US" altLang="zh-CN" sz="1400" dirty="0" err="1">
                          <a:latin typeface="Consolas" panose="020B0609020204030204" pitchFamily="49" charset="0"/>
                        </a:rPr>
                        <a:t>accountNo</a:t>
                      </a:r>
                      <a:r>
                        <a:rPr lang="en-US" altLang="zh-CN" sz="1400" dirty="0">
                          <a:latin typeface="Consolas" panose="020B0609020204030204" pitchFamily="49" charset="0"/>
                        </a:rPr>
                        <a:t> | balance |</a:t>
                      </a:r>
                    </a:p>
                    <a:p>
                      <a:r>
                        <a:rPr lang="en-US" altLang="zh-CN" sz="1400" dirty="0">
                          <a:latin typeface="Consolas" panose="020B0609020204030204" pitchFamily="49" charset="0"/>
                        </a:rPr>
                        <a:t>+-----------+---------+</a:t>
                      </a:r>
                    </a:p>
                    <a:p>
                      <a:r>
                        <a:rPr lang="en-US" altLang="zh-CN" sz="1400" dirty="0">
                          <a:latin typeface="Consolas" panose="020B0609020204030204" pitchFamily="49" charset="0"/>
                        </a:rPr>
                        <a:t>|         1 |    1000 |</a:t>
                      </a:r>
                    </a:p>
                    <a:p>
                      <a:r>
                        <a:rPr lang="en-US" altLang="zh-CN" sz="1400" dirty="0">
                          <a:latin typeface="Consolas" panose="020B0609020204030204" pitchFamily="49" charset="0"/>
                        </a:rPr>
                        <a:t>|         2 |    1000 |</a:t>
                      </a:r>
                    </a:p>
                    <a:p>
                      <a:r>
                        <a:rPr lang="en-US" altLang="zh-CN" sz="1400" dirty="0">
                          <a:latin typeface="Consolas" panose="020B0609020204030204" pitchFamily="49" charset="0"/>
                        </a:rPr>
                        <a:t>+-----------+---------+</a:t>
                      </a:r>
                      <a:endParaRPr lang="zh-CN" altLang="en-US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0707985"/>
                  </a:ext>
                </a:extLst>
              </a:tr>
              <a:tr h="319255">
                <a:tc>
                  <a:txBody>
                    <a:bodyPr/>
                    <a:lstStyle/>
                    <a:p>
                      <a:endParaRPr lang="zh-CN" altLang="en-US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Consolas" panose="020B0609020204030204" pitchFamily="49" charset="0"/>
                        </a:rPr>
                        <a:t>update account set balance = 2000 where </a:t>
                      </a:r>
                      <a:r>
                        <a:rPr lang="en-US" altLang="zh-CN" sz="1400" dirty="0" err="1">
                          <a:latin typeface="Consolas" panose="020B0609020204030204" pitchFamily="49" charset="0"/>
                        </a:rPr>
                        <a:t>accountNo</a:t>
                      </a:r>
                      <a:r>
                        <a:rPr lang="en-US" altLang="zh-CN" sz="1400" dirty="0">
                          <a:latin typeface="Consolas" panose="020B0609020204030204" pitchFamily="49" charset="0"/>
                        </a:rPr>
                        <a:t>=1;</a:t>
                      </a:r>
                      <a:endParaRPr lang="zh-CN" altLang="en-US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3307671"/>
                  </a:ext>
                </a:extLst>
              </a:tr>
              <a:tr h="677266"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Consolas" panose="020B0609020204030204" pitchFamily="49" charset="0"/>
                        </a:rPr>
                        <a:t>select * from account;</a:t>
                      </a:r>
                    </a:p>
                    <a:p>
                      <a:r>
                        <a:rPr lang="en-US" altLang="zh-CN" sz="1400" dirty="0">
                          <a:latin typeface="Consolas" panose="020B0609020204030204" pitchFamily="49" charset="0"/>
                        </a:rPr>
                        <a:t>+-----------+---------+</a:t>
                      </a:r>
                    </a:p>
                    <a:p>
                      <a:r>
                        <a:rPr lang="en-US" altLang="zh-CN" sz="1400" dirty="0">
                          <a:latin typeface="Consolas" panose="020B0609020204030204" pitchFamily="49" charset="0"/>
                        </a:rPr>
                        <a:t>| </a:t>
                      </a:r>
                      <a:r>
                        <a:rPr lang="en-US" altLang="zh-CN" sz="1400" dirty="0" err="1">
                          <a:latin typeface="Consolas" panose="020B0609020204030204" pitchFamily="49" charset="0"/>
                        </a:rPr>
                        <a:t>accountNo</a:t>
                      </a:r>
                      <a:r>
                        <a:rPr lang="en-US" altLang="zh-CN" sz="1400" dirty="0">
                          <a:latin typeface="Consolas" panose="020B0609020204030204" pitchFamily="49" charset="0"/>
                        </a:rPr>
                        <a:t> | balance |</a:t>
                      </a:r>
                    </a:p>
                    <a:p>
                      <a:r>
                        <a:rPr lang="en-US" altLang="zh-CN" sz="1400" dirty="0">
                          <a:latin typeface="Consolas" panose="020B0609020204030204" pitchFamily="49" charset="0"/>
                        </a:rPr>
                        <a:t>+-----------+---------+</a:t>
                      </a:r>
                    </a:p>
                    <a:p>
                      <a:r>
                        <a:rPr lang="en-US" altLang="zh-CN" sz="1400" dirty="0">
                          <a:latin typeface="Consolas" panose="020B0609020204030204" pitchFamily="49" charset="0"/>
                        </a:rPr>
                        <a:t>|         1 |    1000 |</a:t>
                      </a:r>
                    </a:p>
                    <a:p>
                      <a:r>
                        <a:rPr lang="en-US" altLang="zh-CN" sz="1400" dirty="0">
                          <a:latin typeface="Consolas" panose="020B0609020204030204" pitchFamily="49" charset="0"/>
                        </a:rPr>
                        <a:t>|         2 |    1000 |</a:t>
                      </a:r>
                    </a:p>
                    <a:p>
                      <a:r>
                        <a:rPr lang="en-US" altLang="zh-CN" sz="1400" dirty="0">
                          <a:latin typeface="Consolas" panose="020B0609020204030204" pitchFamily="49" charset="0"/>
                        </a:rPr>
                        <a:t>+-----------+---------+</a:t>
                      </a:r>
                      <a:endParaRPr lang="zh-CN" altLang="en-US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72899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4058841"/>
      </p:ext>
    </p:extLst>
  </p:cSld>
  <p:clrMapOvr>
    <a:masterClrMapping/>
  </p:clrMapOvr>
</p:sld>
</file>

<file path=ppt/theme/theme1.xml><?xml version="1.0" encoding="utf-8"?>
<a:theme xmlns:a="http://schemas.openxmlformats.org/drawingml/2006/main" name="封面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目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章节页版式（一级+二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章节页版式（一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7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69857</TotalTime>
  <Words>4501</Words>
  <Application>Microsoft Office PowerPoint</Application>
  <PresentationFormat>宽屏</PresentationFormat>
  <Paragraphs>464</Paragraphs>
  <Slides>38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7</vt:i4>
      </vt:variant>
      <vt:variant>
        <vt:lpstr>幻灯片标题</vt:lpstr>
      </vt:variant>
      <vt:variant>
        <vt:i4>38</vt:i4>
      </vt:variant>
    </vt:vector>
  </HeadingPairs>
  <TitlesOfParts>
    <vt:vector size="59" baseType="lpstr">
      <vt:lpstr>Alibaba PuHuiTi B</vt:lpstr>
      <vt:lpstr>Alibaba PuHuiTi M</vt:lpstr>
      <vt:lpstr>Alibaba PuHuiTi R</vt:lpstr>
      <vt:lpstr>Arial Unicode MS</vt:lpstr>
      <vt:lpstr>阿里巴巴普惠体</vt:lpstr>
      <vt:lpstr>等线</vt:lpstr>
      <vt:lpstr>黑体</vt:lpstr>
      <vt:lpstr>Microsoft Yahei</vt:lpstr>
      <vt:lpstr>Arial</vt:lpstr>
      <vt:lpstr>Calibri</vt:lpstr>
      <vt:lpstr>Consolas</vt:lpstr>
      <vt:lpstr>Segoe UI</vt:lpstr>
      <vt:lpstr>Verdana</vt:lpstr>
      <vt:lpstr>Wingdings</vt:lpstr>
      <vt:lpstr>封面2</vt:lpstr>
      <vt:lpstr>目录</vt:lpstr>
      <vt:lpstr>学习目标</vt:lpstr>
      <vt:lpstr>章节页版式（一级+二级标题）</vt:lpstr>
      <vt:lpstr>章节页版式（一级标题）</vt:lpstr>
      <vt:lpstr>正文设计方案</vt:lpstr>
      <vt:lpstr>5_结束页设计方案</vt:lpstr>
      <vt:lpstr>面试题：数据库</vt:lpstr>
      <vt:lpstr>MySQL 事务隔离级别</vt:lpstr>
      <vt:lpstr>脏读现象</vt:lpstr>
      <vt:lpstr>不可重复读现象</vt:lpstr>
      <vt:lpstr>幻读现象</vt:lpstr>
      <vt:lpstr>使用 for update 避免幻读现象</vt:lpstr>
      <vt:lpstr>使用串行读避免幻读现象</vt:lpstr>
      <vt:lpstr>快照读与当前读</vt:lpstr>
      <vt:lpstr>RR 下，快照建立时机 – 第一次 select 时</vt:lpstr>
      <vt:lpstr>RR 下，快照建立时机 – 第一次 select 时</vt:lpstr>
      <vt:lpstr>RR 下，快照建立时机 – 事务启动时</vt:lpstr>
      <vt:lpstr>RR 下，快照建立时机 – 修改数据时</vt:lpstr>
      <vt:lpstr>快照读与当前读 – 小结</vt:lpstr>
      <vt:lpstr>MySQL 存储引擎</vt:lpstr>
      <vt:lpstr>不同存储引擎索引区别</vt:lpstr>
      <vt:lpstr>为什么 MySQL 采用 B+ 树索引</vt:lpstr>
      <vt:lpstr>BTree vs B+Tree</vt:lpstr>
      <vt:lpstr>B+Tree 新增key（以 5 阶为例）</vt:lpstr>
      <vt:lpstr>B+Tree 新增key（以 5 阶为例）</vt:lpstr>
      <vt:lpstr>B+Tree 新增key（以 5 阶为例）</vt:lpstr>
      <vt:lpstr>B+Tree 查询key</vt:lpstr>
      <vt:lpstr>B+Tree 删除key</vt:lpstr>
      <vt:lpstr>B+Tree 删除key</vt:lpstr>
      <vt:lpstr>B+Tree 删除key</vt:lpstr>
      <vt:lpstr>命中索引要注意什么？</vt:lpstr>
      <vt:lpstr>1. 索引用于排序时的例子</vt:lpstr>
      <vt:lpstr>2. 索引用于 where 筛选例子</vt:lpstr>
      <vt:lpstr>3. 索引条件下推</vt:lpstr>
      <vt:lpstr>4. 更多例子</vt:lpstr>
      <vt:lpstr>执行 SQL 语句 select * from user where id = 1 时发生了什么</vt:lpstr>
      <vt:lpstr>undo log 与 redo log</vt:lpstr>
      <vt:lpstr>undo log 与 redo log</vt:lpstr>
      <vt:lpstr>你对 MySQL 的锁了解吗</vt:lpstr>
      <vt:lpstr>1. 全局锁</vt:lpstr>
      <vt:lpstr>2. 表级锁（InnoDB）</vt:lpstr>
      <vt:lpstr>行级锁（InnoDB）</vt:lpstr>
      <vt:lpstr>测试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8802</dc:creator>
  <cp:lastModifiedBy>满 一航</cp:lastModifiedBy>
  <cp:revision>1838</cp:revision>
  <dcterms:created xsi:type="dcterms:W3CDTF">2020-03-31T02:23:27Z</dcterms:created>
  <dcterms:modified xsi:type="dcterms:W3CDTF">2021-09-02T01:32:33Z</dcterms:modified>
</cp:coreProperties>
</file>