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7"/>
  </p:notesMasterIdLst>
  <p:handoutMasterIdLst>
    <p:handoutMasterId r:id="rId38"/>
  </p:handoutMasterIdLst>
  <p:sldIdLst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2" r:id="rId17"/>
    <p:sldId id="473" r:id="rId18"/>
    <p:sldId id="471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9" r:id="rId32"/>
    <p:sldId id="486" r:id="rId33"/>
    <p:sldId id="487" r:id="rId34"/>
    <p:sldId id="488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9EDF4"/>
    <a:srgbClr val="D0D8E8"/>
    <a:srgbClr val="AD2B26"/>
    <a:srgbClr val="919191"/>
    <a:srgbClr val="B60206"/>
    <a:srgbClr val="49504F"/>
    <a:srgbClr val="B70006"/>
    <a:srgbClr val="FFFF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115" d="100"/>
          <a:sy n="115" d="100"/>
        </p:scale>
        <p:origin x="6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2021/09/02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2021/09/02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面试题：缓存篇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17C1-667E-472F-9557-5D0DC79C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持久化 </a:t>
            </a:r>
            <a:r>
              <a:rPr lang="en-US" altLang="zh-CN" dirty="0"/>
              <a:t>– AOF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31DDC-080A-48FC-B4AF-F7FABB913D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855810" cy="4219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AOF - </a:t>
            </a:r>
            <a:r>
              <a:rPr lang="zh-CN" altLang="en-US" dirty="0"/>
              <a:t>将每条</a:t>
            </a:r>
            <a:r>
              <a:rPr lang="zh-CN" altLang="en-US" dirty="0">
                <a:solidFill>
                  <a:srgbClr val="C00000"/>
                </a:solidFill>
              </a:rPr>
              <a:t>写命令追加</a:t>
            </a:r>
            <a:r>
              <a:rPr lang="zh-CN" altLang="en-US" dirty="0"/>
              <a:t>至 </a:t>
            </a:r>
            <a:r>
              <a:rPr lang="en-US" altLang="zh-CN" dirty="0" err="1"/>
              <a:t>aof</a:t>
            </a:r>
            <a:r>
              <a:rPr lang="en-US" altLang="zh-CN" dirty="0"/>
              <a:t> </a:t>
            </a:r>
            <a:r>
              <a:rPr lang="zh-CN" altLang="en-US" dirty="0"/>
              <a:t>文件，当重启时会执行 </a:t>
            </a:r>
            <a:r>
              <a:rPr lang="en-US" altLang="zh-CN" dirty="0" err="1"/>
              <a:t>aof</a:t>
            </a:r>
            <a:r>
              <a:rPr lang="en-US" altLang="zh-CN" dirty="0"/>
              <a:t> </a:t>
            </a:r>
            <a:r>
              <a:rPr lang="zh-CN" altLang="en-US" dirty="0"/>
              <a:t>文件中每条命令来重建内存数据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AOF </a:t>
            </a:r>
            <a:r>
              <a:rPr lang="zh-CN" altLang="en-US" dirty="0"/>
              <a:t>日志是</a:t>
            </a:r>
            <a:r>
              <a:rPr lang="zh-CN" altLang="en-US" dirty="0">
                <a:solidFill>
                  <a:srgbClr val="C00000"/>
                </a:solidFill>
              </a:rPr>
              <a:t>写后日志</a:t>
            </a:r>
            <a:r>
              <a:rPr lang="zh-CN" altLang="en-US" dirty="0"/>
              <a:t>，即先执行命令，再记录日志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Redis </a:t>
            </a:r>
            <a:r>
              <a:rPr lang="zh-CN" altLang="en-US" dirty="0"/>
              <a:t>为了性能，向 </a:t>
            </a:r>
            <a:r>
              <a:rPr lang="en-US" altLang="zh-CN" dirty="0"/>
              <a:t>AOF </a:t>
            </a:r>
            <a:r>
              <a:rPr lang="zh-CN" altLang="en-US" dirty="0"/>
              <a:t>记录日志时没有对命令进行语法检查，如果要先记录日志，那么日志里就会记录语法错误的命令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记录 </a:t>
            </a:r>
            <a:r>
              <a:rPr lang="en-US" altLang="zh-CN" dirty="0"/>
              <a:t>AOF </a:t>
            </a:r>
            <a:r>
              <a:rPr lang="zh-CN" altLang="en-US" dirty="0"/>
              <a:t>日志时，有</a:t>
            </a:r>
            <a:r>
              <a:rPr lang="zh-CN" altLang="en-US" dirty="0">
                <a:solidFill>
                  <a:srgbClr val="C00000"/>
                </a:solidFill>
              </a:rPr>
              <a:t>三种同步策略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Always</a:t>
            </a:r>
            <a:r>
              <a:rPr lang="zh-CN" altLang="en-US" dirty="0"/>
              <a:t>，同步写，日志写入磁盘再返回，可以做到基本不丢数据，性能不高</a:t>
            </a:r>
            <a:endParaRPr lang="en-US" altLang="zh-CN" dirty="0"/>
          </a:p>
          <a:p>
            <a:pPr marL="1006475" lvl="2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为什么说基本不丢呢，因为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aof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是在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serverCron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事件循环中执行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aof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写入的，并且这次写入的上一次循环暂存在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aof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缓冲中的数据，因此最多还是可能丢失一个循环的数据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buFont typeface="+mj-ea"/>
              <a:buAutoNum type="circleNumDbPlain"/>
            </a:pPr>
            <a:r>
              <a:rPr lang="en-US" altLang="zh-CN" dirty="0" err="1"/>
              <a:t>Everysec</a:t>
            </a:r>
            <a:r>
              <a:rPr lang="zh-CN" altLang="en-US" dirty="0"/>
              <a:t>，每秒写，日志写入 </a:t>
            </a:r>
            <a:r>
              <a:rPr lang="en-US" altLang="zh-CN" dirty="0"/>
              <a:t>AOF </a:t>
            </a:r>
            <a:r>
              <a:rPr lang="zh-CN" altLang="en-US" dirty="0"/>
              <a:t>文件的内存缓冲区，每隔一秒将内存缓冲区数据刷入磁盘，最多丢一秒的数据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en-US" altLang="zh-CN" dirty="0"/>
              <a:t>No</a:t>
            </a:r>
            <a:r>
              <a:rPr lang="zh-CN" altLang="en-US" dirty="0"/>
              <a:t>，操作系统写，日志写入</a:t>
            </a:r>
            <a:r>
              <a:rPr lang="en-US" altLang="zh-CN" dirty="0"/>
              <a:t>AOF </a:t>
            </a:r>
            <a:r>
              <a:rPr lang="zh-CN" altLang="en-US" dirty="0"/>
              <a:t>文件的内存缓冲区，由操作系统决定何时将数据刷入磁盘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86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FB792-1C69-45FB-B625-76D86C53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持久化 </a:t>
            </a:r>
            <a:r>
              <a:rPr lang="en-US" altLang="zh-CN" dirty="0"/>
              <a:t>– AOF </a:t>
            </a:r>
            <a:r>
              <a:rPr lang="zh-CN" altLang="en-US" dirty="0"/>
              <a:t>重写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F5ECB-75A3-4F0A-86AF-7939329987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3"/>
            <a:ext cx="11675943" cy="53904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AOF </a:t>
            </a:r>
            <a:r>
              <a:rPr lang="zh-CN" altLang="en-US" dirty="0"/>
              <a:t>文件太大引起的问题</a:t>
            </a:r>
            <a:endParaRPr lang="en-US" altLang="zh-CN" dirty="0"/>
          </a:p>
          <a:p>
            <a:pPr lvl="1"/>
            <a:r>
              <a:rPr lang="zh-CN" altLang="en-US" dirty="0"/>
              <a:t>文件大小受操作系统限制</a:t>
            </a:r>
            <a:endParaRPr lang="en-US" altLang="zh-CN" dirty="0"/>
          </a:p>
          <a:p>
            <a:pPr lvl="1"/>
            <a:r>
              <a:rPr lang="zh-CN" altLang="en-US" dirty="0"/>
              <a:t>文件太大，写入效率变低</a:t>
            </a:r>
            <a:endParaRPr lang="en-US" altLang="zh-CN" dirty="0"/>
          </a:p>
          <a:p>
            <a:pPr lvl="1"/>
            <a:r>
              <a:rPr lang="zh-CN" altLang="en-US" dirty="0"/>
              <a:t>文件太大，</a:t>
            </a:r>
            <a:r>
              <a:rPr lang="zh-CN" altLang="en-US" dirty="0">
                <a:solidFill>
                  <a:srgbClr val="C00000"/>
                </a:solidFill>
              </a:rPr>
              <a:t>恢复时非常慢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AOF </a:t>
            </a:r>
            <a:r>
              <a:rPr lang="zh-CN" altLang="en-US" dirty="0"/>
              <a:t>重写</a:t>
            </a:r>
            <a:endParaRPr lang="en-US" altLang="zh-CN" dirty="0"/>
          </a:p>
          <a:p>
            <a:pPr lvl="1"/>
            <a:r>
              <a:rPr lang="zh-CN" altLang="en-US" dirty="0"/>
              <a:t>重写就是对同一个 </a:t>
            </a:r>
            <a:r>
              <a:rPr lang="en-US" altLang="zh-CN" dirty="0"/>
              <a:t>key </a:t>
            </a:r>
            <a:r>
              <a:rPr lang="zh-CN" altLang="en-US" dirty="0"/>
              <a:t>的多次操作进行瘦身</a:t>
            </a:r>
            <a:endParaRPr lang="en-US" altLang="zh-CN" dirty="0"/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例如一个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我改了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遍，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aof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里记录了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条修改日志，但实际上只有最后一次有效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重写无需操作现有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aof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日志，只需要根据当前内存数据的状态，生成相应的命令，记入一个新的日志文件即可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重写过程是由另一个后台子进程完成的，不会阻塞主进程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/>
              <a:t>当 </a:t>
            </a:r>
            <a:r>
              <a:rPr lang="en-US" altLang="zh-CN" dirty="0"/>
              <a:t>AOF </a:t>
            </a:r>
            <a:r>
              <a:rPr lang="zh-CN" altLang="en-US" dirty="0"/>
              <a:t>重写发生时</a:t>
            </a:r>
            <a:endParaRPr lang="en-US" altLang="zh-CN" dirty="0"/>
          </a:p>
          <a:p>
            <a:pPr lvl="2"/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创建子进程时会根据主进程生成内存快照，只需要对子进程的内存进行遍历，把每个 </a:t>
            </a:r>
            <a:r>
              <a:rPr lang="en-US" altLang="zh-CN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key </a:t>
            </a:r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对应的命令写入新的日志文件（即重写日志）</a:t>
            </a:r>
            <a:endParaRPr lang="en-US" altLang="zh-CN"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lvl="2"/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此时如果有新的命令执行，修改的是主进程内存，不会影响子进程内存，并且新命令会记录到 </a:t>
            </a:r>
            <a:r>
              <a:rPr lang="en-US" altLang="zh-CN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`</a:t>
            </a:r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重写缓冲区</a:t>
            </a:r>
            <a:r>
              <a:rPr lang="en-US" altLang="zh-CN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`  </a:t>
            </a:r>
          </a:p>
          <a:p>
            <a:pPr lvl="2"/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等子进程所有的 </a:t>
            </a:r>
            <a:r>
              <a:rPr lang="en-US" altLang="zh-CN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key </a:t>
            </a:r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处理完毕，再将 </a:t>
            </a:r>
            <a:r>
              <a:rPr lang="en-US" altLang="zh-CN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`</a:t>
            </a:r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重写缓冲区</a:t>
            </a:r>
            <a:r>
              <a:rPr lang="en-US" altLang="zh-CN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` </a:t>
            </a:r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记录的增量指令写入重写日志 </a:t>
            </a:r>
            <a:endParaRPr lang="en-US" altLang="zh-CN"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lvl="2"/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在此期间旧的 </a:t>
            </a:r>
            <a:r>
              <a:rPr lang="en-US" altLang="zh-CN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AOF </a:t>
            </a:r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日志仍然在工作，待到重写完毕，用重写日志替换掉旧的 </a:t>
            </a:r>
            <a:r>
              <a:rPr lang="en-US" altLang="zh-CN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AOF </a:t>
            </a:r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日志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51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17C1-667E-472F-9557-5D0DC79C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持久化</a:t>
            </a:r>
            <a:r>
              <a:rPr lang="en-US" altLang="zh-CN" dirty="0"/>
              <a:t> – RDB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31DDC-080A-48FC-B4AF-F7FABB913D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5409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RDB - </a:t>
            </a:r>
            <a:r>
              <a:rPr lang="zh-CN" altLang="en-US" dirty="0"/>
              <a:t>是把整个内存数据以二进制方式写入磁盘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对应数据文件为 </a:t>
            </a:r>
            <a:r>
              <a:rPr lang="en-US" altLang="zh-CN" dirty="0"/>
              <a:t>`</a:t>
            </a:r>
            <a:r>
              <a:rPr lang="en-US" altLang="zh-CN" dirty="0" err="1"/>
              <a:t>dump.rdb</a:t>
            </a:r>
            <a:r>
              <a:rPr lang="en-US" altLang="zh-CN" dirty="0"/>
              <a:t>`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好处是恢复速度快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相关命令有两个</a:t>
            </a:r>
            <a:endParaRPr lang="en-US" altLang="zh-CN" dirty="0"/>
          </a:p>
          <a:p>
            <a:pPr lvl="1"/>
            <a:r>
              <a:rPr lang="en-US" altLang="zh-CN" dirty="0"/>
              <a:t>save - </a:t>
            </a:r>
            <a:r>
              <a:rPr lang="zh-CN" altLang="en-US" dirty="0"/>
              <a:t>在主进程执行，会阻塞其它命令</a:t>
            </a:r>
            <a:endParaRPr lang="en-US" altLang="zh-CN" dirty="0"/>
          </a:p>
          <a:p>
            <a:pPr lvl="1"/>
            <a:r>
              <a:rPr lang="en-US" altLang="zh-CN" dirty="0" err="1"/>
              <a:t>bgsave</a:t>
            </a:r>
            <a:r>
              <a:rPr lang="en-US" altLang="zh-CN" dirty="0"/>
              <a:t> - </a:t>
            </a:r>
            <a:r>
              <a:rPr lang="zh-CN" altLang="en-US" dirty="0"/>
              <a:t>创建子进程执行，避免阻塞，是默认方式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子进程不会阻塞主进程，但创建子进程的期间，仍会阻塞，内存越大，阻塞时间越长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bgsave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也是利用了快照机制，执行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RDB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持久化期间如果有新数据写入，新的数据修改发生在主进程，子进程向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RDB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文件中写入还是旧的数据，这样新的修改不会影响到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RDB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操作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但这些新数据不会补充至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RDB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文件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缺点：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save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参数可以控制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rdb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的执行周期，但这个周期不好把握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频繁执行影响性能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偶尔执行，如果宕机又容易丢失较多数据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4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419AF-66FE-4970-A1AB-A92E8D10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持久化 </a:t>
            </a:r>
            <a:r>
              <a:rPr lang="en-US" altLang="zh-CN" dirty="0"/>
              <a:t>– </a:t>
            </a:r>
            <a:r>
              <a:rPr lang="zh-CN" altLang="en-US" dirty="0"/>
              <a:t>混合持久化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72ABF-A98D-43A7-92FC-C2D377BF48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81810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从 </a:t>
            </a:r>
            <a:r>
              <a:rPr lang="en-US" altLang="zh-CN" dirty="0"/>
              <a:t>4.0 </a:t>
            </a:r>
            <a:r>
              <a:rPr lang="zh-CN" altLang="en-US" dirty="0"/>
              <a:t>开始，</a:t>
            </a:r>
            <a:r>
              <a:rPr lang="en-US" altLang="zh-CN" dirty="0"/>
              <a:t>Redis </a:t>
            </a:r>
            <a:r>
              <a:rPr lang="zh-CN" altLang="en-US" dirty="0"/>
              <a:t>支持混合持久化，即使用 </a:t>
            </a:r>
            <a:r>
              <a:rPr lang="en-US" altLang="zh-CN" dirty="0"/>
              <a:t>RDB </a:t>
            </a:r>
            <a:r>
              <a:rPr lang="zh-CN" altLang="en-US" dirty="0"/>
              <a:t>作为全量备份，两次 </a:t>
            </a:r>
            <a:r>
              <a:rPr lang="en-US" altLang="zh-CN" dirty="0"/>
              <a:t>RDB </a:t>
            </a:r>
            <a:r>
              <a:rPr lang="zh-CN" altLang="en-US" dirty="0"/>
              <a:t>之间使用 </a:t>
            </a:r>
            <a:r>
              <a:rPr lang="en-US" altLang="zh-CN" dirty="0"/>
              <a:t>AOF </a:t>
            </a:r>
            <a:r>
              <a:rPr lang="zh-CN" altLang="en-US" dirty="0"/>
              <a:t>作为增量备份</a:t>
            </a:r>
            <a:endParaRPr lang="en-US" altLang="zh-CN" dirty="0"/>
          </a:p>
          <a:p>
            <a:r>
              <a:rPr lang="zh-CN" altLang="en-US" dirty="0"/>
              <a:t>配置项 </a:t>
            </a:r>
            <a:r>
              <a:rPr lang="en-US" altLang="zh-CN" dirty="0" err="1"/>
              <a:t>aof</a:t>
            </a:r>
            <a:r>
              <a:rPr lang="en-US" altLang="zh-CN" dirty="0"/>
              <a:t>-use-</a:t>
            </a:r>
            <a:r>
              <a:rPr lang="en-US" altLang="zh-CN" dirty="0" err="1"/>
              <a:t>rdb</a:t>
            </a:r>
            <a:r>
              <a:rPr lang="en-US" altLang="zh-CN" dirty="0"/>
              <a:t>-preamble </a:t>
            </a:r>
            <a:r>
              <a:rPr lang="zh-CN" altLang="en-US" dirty="0"/>
              <a:t>用来控制是否启用混合持久化，默认值 </a:t>
            </a:r>
            <a:r>
              <a:rPr lang="en-US" altLang="zh-CN" dirty="0"/>
              <a:t>no</a:t>
            </a:r>
          </a:p>
          <a:p>
            <a:r>
              <a:rPr lang="zh-CN" altLang="en-US" dirty="0"/>
              <a:t>持久化时将数据都存入 </a:t>
            </a:r>
            <a:r>
              <a:rPr lang="en-US" altLang="zh-CN" dirty="0"/>
              <a:t>AOF </a:t>
            </a:r>
            <a:r>
              <a:rPr lang="zh-CN" altLang="en-US" dirty="0"/>
              <a:t>日志，日志前半部分为二进制的 </a:t>
            </a:r>
            <a:r>
              <a:rPr lang="en-US" altLang="zh-CN" dirty="0"/>
              <a:t>RDB </a:t>
            </a:r>
            <a:r>
              <a:rPr lang="zh-CN" altLang="en-US" dirty="0"/>
              <a:t>格式，后半部分是 </a:t>
            </a:r>
            <a:r>
              <a:rPr lang="en-US" altLang="zh-CN" dirty="0"/>
              <a:t>AOF </a:t>
            </a:r>
            <a:r>
              <a:rPr lang="zh-CN" altLang="en-US" dirty="0"/>
              <a:t>命令日志</a:t>
            </a:r>
            <a:endParaRPr lang="en-US" altLang="zh-CN" dirty="0"/>
          </a:p>
          <a:p>
            <a:r>
              <a:rPr lang="zh-CN" altLang="en-US" dirty="0"/>
              <a:t>下一次 </a:t>
            </a:r>
            <a:r>
              <a:rPr lang="en-US" altLang="zh-CN" dirty="0"/>
              <a:t>RDB </a:t>
            </a:r>
            <a:r>
              <a:rPr lang="zh-CN" altLang="en-US" dirty="0"/>
              <a:t>时，会覆盖之前的日志文件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优缺点</a:t>
            </a:r>
            <a:endParaRPr lang="en-US" altLang="zh-CN" dirty="0"/>
          </a:p>
          <a:p>
            <a:r>
              <a:rPr lang="zh-CN" altLang="en-US" dirty="0"/>
              <a:t>结合了 </a:t>
            </a:r>
            <a:r>
              <a:rPr lang="en-US" altLang="zh-CN" dirty="0"/>
              <a:t>RDB </a:t>
            </a:r>
            <a:r>
              <a:rPr lang="zh-CN" altLang="en-US" dirty="0"/>
              <a:t>与 </a:t>
            </a:r>
            <a:r>
              <a:rPr lang="en-US" altLang="zh-CN" dirty="0"/>
              <a:t>AOF </a:t>
            </a:r>
            <a:r>
              <a:rPr lang="zh-CN" altLang="en-US" dirty="0"/>
              <a:t>的优点，恢复速度快，增量用 </a:t>
            </a:r>
            <a:r>
              <a:rPr lang="en-US" altLang="zh-CN" dirty="0"/>
              <a:t>AOF </a:t>
            </a:r>
            <a:r>
              <a:rPr lang="zh-CN" altLang="en-US" dirty="0"/>
              <a:t>表示，数据更完整（取决于同步策略）、也无需 </a:t>
            </a:r>
            <a:r>
              <a:rPr lang="en-US" altLang="zh-CN" dirty="0"/>
              <a:t>AOF </a:t>
            </a:r>
            <a:r>
              <a:rPr lang="zh-CN" altLang="en-US" dirty="0"/>
              <a:t>重写</a:t>
            </a:r>
            <a:endParaRPr lang="en-US" altLang="zh-CN" dirty="0"/>
          </a:p>
          <a:p>
            <a:r>
              <a:rPr lang="zh-CN" altLang="en-US" dirty="0"/>
              <a:t>与旧版本的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文件格式不兼容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8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D3681-59AD-4E76-BF70-A4130E60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缓存击穿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958A6-5B81-4123-B076-95A76994C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缓存击穿是指：某一热点 </a:t>
            </a:r>
            <a:r>
              <a:rPr lang="en-US" altLang="zh-CN" dirty="0"/>
              <a:t>key </a:t>
            </a:r>
            <a:r>
              <a:rPr lang="zh-CN" altLang="en-US" dirty="0"/>
              <a:t>在缓存和数据库中都存在，它过期时，这时由于并发用户特别多，同时读缓存没读到，又同时去数据库去读，压垮数据库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</a:t>
            </a:r>
            <a:endParaRPr lang="en-US" altLang="zh-CN" dirty="0"/>
          </a:p>
          <a:p>
            <a:r>
              <a:rPr lang="zh-CN" altLang="en-US" dirty="0"/>
              <a:t>热点数据不过期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【</a:t>
            </a:r>
            <a:r>
              <a:rPr lang="zh-CN" altLang="en-US" dirty="0"/>
              <a:t>查询缓存没有，查询数据库，结果放入缓存</a:t>
            </a:r>
            <a:r>
              <a:rPr lang="en-US" altLang="zh-CN" dirty="0"/>
              <a:t>】</a:t>
            </a:r>
            <a:r>
              <a:rPr lang="zh-CN" altLang="en-US" dirty="0"/>
              <a:t>这三步进行加锁，这时只有一个客户端能获得锁，其它客户端会被阻塞，等锁释放开，缓存已有了数据，其它客户端就不必访问数据库了。但会影响吞吐量（有损方案）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75C8D0-ABB6-4287-ADF0-CAFFCC7C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07" y="1190263"/>
            <a:ext cx="7696596" cy="52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BE2B-5EB4-444F-9530-1CD688E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缓存雪崩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C299A-2AE7-4F90-BB49-85FD46F7BE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1195572" cy="56006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：由于大量 </a:t>
            </a:r>
            <a:r>
              <a:rPr lang="en-US" altLang="zh-CN" dirty="0"/>
              <a:t>key </a:t>
            </a:r>
            <a:r>
              <a:rPr lang="zh-CN" altLang="en-US" dirty="0"/>
              <a:t>设置了相同的过期时间（数据在缓存和数据库都存在），一旦到达过期时间点，这些 </a:t>
            </a:r>
            <a:r>
              <a:rPr lang="en-US" altLang="zh-CN" dirty="0"/>
              <a:t>key </a:t>
            </a:r>
            <a:r>
              <a:rPr lang="zh-CN" altLang="en-US" dirty="0"/>
              <a:t>集体失效，造成访问这些 </a:t>
            </a:r>
            <a:r>
              <a:rPr lang="en-US" altLang="zh-CN" dirty="0"/>
              <a:t>key </a:t>
            </a:r>
            <a:r>
              <a:rPr lang="zh-CN" altLang="en-US" dirty="0"/>
              <a:t>的请求全部进入数据库。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给某个 </a:t>
            </a:r>
            <a:r>
              <a:rPr lang="en-US" altLang="zh-CN" dirty="0"/>
              <a:t>key </a:t>
            </a:r>
            <a:r>
              <a:rPr lang="zh-CN" altLang="en-US" dirty="0"/>
              <a:t>加锁能解决雪崩吗？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zh-CN" altLang="en-US" dirty="0"/>
              <a:t>错开过期时间：在过期时间上加上随机值（比如 </a:t>
            </a:r>
            <a:r>
              <a:rPr lang="en-US" altLang="zh-CN" dirty="0"/>
              <a:t>1~5 </a:t>
            </a:r>
            <a:r>
              <a:rPr lang="zh-CN" altLang="en-US" dirty="0"/>
              <a:t>分钟）</a:t>
            </a:r>
            <a:endParaRPr lang="en-US" altLang="zh-CN" dirty="0"/>
          </a:p>
          <a:p>
            <a:r>
              <a:rPr lang="zh-CN" altLang="en-US" dirty="0"/>
              <a:t>服务降级：暂停非核心数据查询缓存，返回预定义信息（错误页面，空值等）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Redis </a:t>
            </a:r>
            <a:r>
              <a:rPr lang="zh-CN" altLang="en-US" dirty="0"/>
              <a:t>实例宕机，大量请求进入数据库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zh-CN" altLang="en-US" dirty="0"/>
              <a:t>事前预防：搭建高可用集群</a:t>
            </a:r>
            <a:endParaRPr lang="en-US" altLang="zh-CN" dirty="0"/>
          </a:p>
          <a:p>
            <a:r>
              <a:rPr lang="zh-CN" altLang="en-US" dirty="0"/>
              <a:t>多级缓存：缺点是实现复杂度高</a:t>
            </a:r>
            <a:endParaRPr lang="en-US" altLang="zh-CN" dirty="0"/>
          </a:p>
          <a:p>
            <a:r>
              <a:rPr lang="zh-CN" altLang="en-US" dirty="0"/>
              <a:t>熔断：通过监控一旦雪崩出现，暂停缓存访问待实例恢复，返回预定义信息（有损方案）</a:t>
            </a:r>
            <a:endParaRPr lang="en-US" altLang="zh-CN" dirty="0"/>
          </a:p>
          <a:p>
            <a:r>
              <a:rPr lang="zh-CN" altLang="en-US" dirty="0"/>
              <a:t>限流：通过监控一旦发现数据库访问量超过阈值，限制访问数据库的请求数（有损方案）</a:t>
            </a:r>
          </a:p>
        </p:txBody>
      </p:sp>
    </p:spTree>
    <p:extLst>
      <p:ext uri="{BB962C8B-B14F-4D97-AF65-F5344CB8AC3E}">
        <p14:creationId xmlns:p14="http://schemas.microsoft.com/office/powerpoint/2010/main" val="6630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45089-7967-4B73-893C-6119CA33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D9ED2-C0DE-4D10-B3B1-F3D5658B03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820186" cy="46457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缓存穿透是指：如果一个 </a:t>
            </a:r>
            <a:r>
              <a:rPr lang="en-US" altLang="zh-CN" dirty="0"/>
              <a:t>key </a:t>
            </a:r>
            <a:r>
              <a:rPr lang="zh-CN" altLang="en-US" dirty="0"/>
              <a:t>在缓存和数据库都不存在，那么访问这个 </a:t>
            </a:r>
            <a:r>
              <a:rPr lang="en-US" altLang="zh-CN" dirty="0"/>
              <a:t>key</a:t>
            </a:r>
            <a:r>
              <a:rPr lang="zh-CN" altLang="en-US" dirty="0"/>
              <a:t> 每次都会进入数据库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很可能被恶意请求利用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缓存雪崩与缓存击穿都是数据库中有，但缓存暂时缺失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缓存雪崩与缓存击穿都能自然恢复，但缓存穿透则不能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zh-CN" altLang="en-US" dirty="0"/>
              <a:t>如果数据库没有，也将此不存在的 </a:t>
            </a:r>
            <a:r>
              <a:rPr lang="en-US" altLang="zh-CN" dirty="0"/>
              <a:t>key </a:t>
            </a:r>
            <a:r>
              <a:rPr lang="zh-CN" altLang="en-US" dirty="0"/>
              <a:t>关联 </a:t>
            </a:r>
            <a:r>
              <a:rPr lang="en-US" altLang="zh-CN" dirty="0"/>
              <a:t>null </a:t>
            </a:r>
            <a:r>
              <a:rPr lang="zh-CN" altLang="en-US" dirty="0"/>
              <a:t>值放入缓存，缺点是这样的 </a:t>
            </a:r>
            <a:r>
              <a:rPr lang="en-US" altLang="zh-CN" dirty="0"/>
              <a:t>key </a:t>
            </a:r>
            <a:r>
              <a:rPr lang="zh-CN" altLang="en-US" dirty="0"/>
              <a:t>没有任何业务作用，白占空间</a:t>
            </a:r>
            <a:endParaRPr lang="en-US" altLang="zh-CN" dirty="0"/>
          </a:p>
          <a:p>
            <a:r>
              <a:rPr lang="zh-CN" altLang="en-US" dirty="0"/>
              <a:t>布隆过滤器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过滤器可以用来判定 </a:t>
            </a:r>
            <a:r>
              <a:rPr lang="en-US" altLang="zh-CN" dirty="0"/>
              <a:t>key </a:t>
            </a:r>
            <a:r>
              <a:rPr lang="zh-CN" altLang="en-US" dirty="0"/>
              <a:t>不存在，发现这些不存在的 </a:t>
            </a:r>
            <a:r>
              <a:rPr lang="en-US" altLang="zh-CN" dirty="0"/>
              <a:t>key</a:t>
            </a:r>
            <a:r>
              <a:rPr lang="zh-CN" altLang="en-US" dirty="0"/>
              <a:t>，把它们过滤掉就好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需要将所有的 </a:t>
            </a:r>
            <a:r>
              <a:rPr lang="en-US" altLang="zh-CN" dirty="0"/>
              <a:t>key </a:t>
            </a:r>
            <a:r>
              <a:rPr lang="zh-CN" altLang="en-US" dirty="0"/>
              <a:t>都预先加载至布隆过滤器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布隆过滤器不能删除，因此查询删除的数据一定会发生穿透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17196B-8603-4BC6-B951-D2059788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09" y="3525252"/>
            <a:ext cx="8687246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B335C-57A4-430F-892F-62E852A7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缓存一致性问题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D1BB9-AC42-422F-B47F-9E6E57C7D9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何为旁路缓存（</a:t>
            </a:r>
            <a:r>
              <a:rPr lang="en-US" altLang="zh-CN" dirty="0"/>
              <a:t>Cache Aside</a:t>
            </a:r>
            <a:r>
              <a:rPr lang="zh-CN" altLang="en-US" dirty="0"/>
              <a:t>），它是一种使用缓存的策略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查询时的规则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先读缓存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如果命中，直接返回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如果缺失，查 </a:t>
            </a:r>
            <a:r>
              <a:rPr lang="en-US" altLang="zh-CN" dirty="0"/>
              <a:t>DB</a:t>
            </a:r>
            <a:r>
              <a:rPr lang="zh-CN" altLang="en-US" dirty="0"/>
              <a:t> 并将结果放入缓存，再返回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增、删、改的规则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新增数据，直接存 </a:t>
            </a:r>
            <a:r>
              <a:rPr lang="en-US" altLang="zh-CN" dirty="0"/>
              <a:t>DB</a:t>
            </a:r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修改、删除数据，</a:t>
            </a:r>
            <a:r>
              <a:rPr lang="zh-CN" altLang="en-US" dirty="0">
                <a:solidFill>
                  <a:srgbClr val="C00000"/>
                </a:solidFill>
              </a:rPr>
              <a:t>先</a:t>
            </a:r>
            <a:r>
              <a:rPr lang="zh-CN" altLang="en-US" dirty="0"/>
              <a:t>更新</a:t>
            </a:r>
            <a:r>
              <a:rPr lang="en-US" altLang="zh-CN" dirty="0"/>
              <a:t>DB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再</a:t>
            </a:r>
            <a:r>
              <a:rPr lang="zh-CN" altLang="en-US" dirty="0"/>
              <a:t>删缓存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为什么要先操作库，再操作缓存？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假设操作库和缓存均能成功，仍会出现数据库与缓存不一致的情况</a:t>
            </a:r>
          </a:p>
        </p:txBody>
      </p:sp>
    </p:spTree>
    <p:extLst>
      <p:ext uri="{BB962C8B-B14F-4D97-AF65-F5344CB8AC3E}">
        <p14:creationId xmlns:p14="http://schemas.microsoft.com/office/powerpoint/2010/main" val="393964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29CEA-9928-464A-B9DF-8727955A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先清缓存，再更新库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85FEC-35CC-4CCF-AF35-C1A818686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A0FE19-CEF5-4936-B97F-222F8E9E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70" y="1375854"/>
            <a:ext cx="8522138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3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C9FF-B56B-41A9-8F8A-EB4FBD03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2 – </a:t>
            </a:r>
            <a:r>
              <a:rPr lang="zh-CN" altLang="en-US" dirty="0"/>
              <a:t>先更新库，再清缓存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79FB4-5CC7-4109-8496-696CC9019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会有短暂不一致，但最终会一致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1A057D-44FF-4D6D-8D41-44A41419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63" y="1337516"/>
            <a:ext cx="8223673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7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ADE27B-E55F-4F79-A01C-43FED88F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数据类型相关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FBE15-3B98-40E6-A9FB-280B236853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数据类型实际描述的是 </a:t>
            </a:r>
            <a:r>
              <a:rPr lang="en-US" altLang="zh-CN" dirty="0"/>
              <a:t>value </a:t>
            </a:r>
            <a:r>
              <a:rPr lang="zh-CN" altLang="en-US" dirty="0"/>
              <a:t>的类型，</a:t>
            </a:r>
            <a:r>
              <a:rPr lang="en-US" altLang="zh-CN" dirty="0"/>
              <a:t>key </a:t>
            </a:r>
            <a:r>
              <a:rPr lang="zh-CN" altLang="en-US" dirty="0"/>
              <a:t>都是 </a:t>
            </a:r>
            <a:r>
              <a:rPr lang="en-US" altLang="zh-CN" dirty="0"/>
              <a:t>string</a:t>
            </a:r>
            <a:r>
              <a:rPr lang="zh-CN" altLang="en-US" dirty="0"/>
              <a:t>，常见数据类型（</a:t>
            </a:r>
            <a:r>
              <a:rPr lang="en-US" altLang="zh-CN" dirty="0"/>
              <a:t>value</a:t>
            </a:r>
            <a:r>
              <a:rPr lang="zh-CN" altLang="en-US" dirty="0"/>
              <a:t>）有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（</a:t>
            </a:r>
            <a:r>
              <a:rPr lang="en-US" altLang="zh-CN" dirty="0" err="1"/>
              <a:t>embstr</a:t>
            </a:r>
            <a:r>
              <a:rPr lang="zh-CN" altLang="en-US" dirty="0"/>
              <a:t>、</a:t>
            </a:r>
            <a:r>
              <a:rPr lang="en-US" altLang="zh-CN" dirty="0"/>
              <a:t>raw</a:t>
            </a:r>
            <a:r>
              <a:rPr lang="zh-CN" altLang="en-US" dirty="0"/>
              <a:t>、</a:t>
            </a:r>
            <a:r>
              <a:rPr lang="en-US" altLang="zh-CN" dirty="0"/>
              <a:t>int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list</a:t>
            </a:r>
            <a:r>
              <a:rPr lang="zh-CN" altLang="en-US" dirty="0"/>
              <a:t>（</a:t>
            </a:r>
            <a:r>
              <a:rPr lang="en-US" altLang="zh-CN" dirty="0" err="1"/>
              <a:t>quicklist</a:t>
            </a:r>
            <a:r>
              <a:rPr lang="zh-CN" altLang="en-US" dirty="0"/>
              <a:t>（多个 </a:t>
            </a:r>
            <a:r>
              <a:rPr lang="en-US" altLang="zh-CN" dirty="0" err="1"/>
              <a:t>ziplist</a:t>
            </a:r>
            <a:r>
              <a:rPr lang="en-US" altLang="zh-CN" dirty="0"/>
              <a:t> </a:t>
            </a:r>
            <a:r>
              <a:rPr lang="zh-CN" altLang="en-US" dirty="0"/>
              <a:t>双向链表））</a:t>
            </a:r>
            <a:endParaRPr lang="en-US" altLang="zh-CN" dirty="0"/>
          </a:p>
          <a:p>
            <a:pPr lvl="1"/>
            <a:r>
              <a:rPr lang="en-US" altLang="zh-CN" dirty="0"/>
              <a:t>hash</a:t>
            </a:r>
            <a:r>
              <a:rPr lang="zh-CN" altLang="en-US" dirty="0"/>
              <a:t>（</a:t>
            </a:r>
            <a:r>
              <a:rPr lang="en-US" altLang="zh-CN" dirty="0" err="1"/>
              <a:t>ziplist</a:t>
            </a:r>
            <a:r>
              <a:rPr lang="zh-CN" altLang="en-US" dirty="0"/>
              <a:t>、</a:t>
            </a:r>
            <a:r>
              <a:rPr lang="en-US" altLang="zh-CN" dirty="0" err="1"/>
              <a:t>hashtable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set</a:t>
            </a:r>
            <a:r>
              <a:rPr lang="zh-CN" altLang="en-US" dirty="0"/>
              <a:t>（</a:t>
            </a:r>
            <a:r>
              <a:rPr lang="en-US" altLang="zh-CN" dirty="0" err="1"/>
              <a:t>intset</a:t>
            </a:r>
            <a:r>
              <a:rPr lang="zh-CN" altLang="en-US" dirty="0"/>
              <a:t>、</a:t>
            </a:r>
            <a:r>
              <a:rPr lang="en-US" altLang="zh-CN" dirty="0" err="1"/>
              <a:t>hashtable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sorted set</a:t>
            </a:r>
            <a:r>
              <a:rPr lang="zh-CN" altLang="en-US" dirty="0"/>
              <a:t>（</a:t>
            </a:r>
            <a:r>
              <a:rPr lang="en-US" altLang="zh-CN" dirty="0" err="1"/>
              <a:t>ziplist</a:t>
            </a:r>
            <a:r>
              <a:rPr lang="zh-CN" altLang="en-US" dirty="0"/>
              <a:t>、</a:t>
            </a:r>
            <a:r>
              <a:rPr lang="en-US" altLang="zh-CN" dirty="0" err="1"/>
              <a:t>skiplist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bitmap</a:t>
            </a:r>
          </a:p>
          <a:p>
            <a:pPr lvl="1"/>
            <a:r>
              <a:rPr lang="en-US" altLang="zh-CN" dirty="0" err="1"/>
              <a:t>hyperloglog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每一种类型都用 </a:t>
            </a:r>
            <a:r>
              <a:rPr lang="en-US" altLang="zh-CN" dirty="0" err="1"/>
              <a:t>redisObject</a:t>
            </a:r>
            <a:r>
              <a:rPr lang="en-US" altLang="zh-CN" dirty="0"/>
              <a:t> </a:t>
            </a:r>
            <a:r>
              <a:rPr lang="zh-CN" altLang="en-US" dirty="0"/>
              <a:t>结构体来表示，每种类型根据情况不同，有不同的编码 </a:t>
            </a:r>
            <a:r>
              <a:rPr lang="en-US" altLang="zh-CN" dirty="0"/>
              <a:t>encoding</a:t>
            </a:r>
            <a:r>
              <a:rPr lang="zh-CN" altLang="en-US" dirty="0"/>
              <a:t>（即底层数据结构）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98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070B-939F-4A1D-8FF5-44F2B12E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3 – </a:t>
            </a:r>
            <a:r>
              <a:rPr lang="zh-CN" altLang="en-US" dirty="0"/>
              <a:t>先更新库，再清缓存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2A43D-EEB3-4C09-A1CB-BA0505D246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50605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假设查询线程 </a:t>
            </a:r>
            <a:r>
              <a:rPr lang="en-US" altLang="zh-CN" dirty="0"/>
              <a:t>A </a:t>
            </a:r>
            <a:r>
              <a:rPr lang="zh-CN" altLang="en-US" dirty="0"/>
              <a:t>查询数据时恰好缓存数据由于时间到期失效，或是第一次查询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但这种几率出现机会很小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E90C50-AC38-42C2-9199-411B0C38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44" y="1413720"/>
            <a:ext cx="8566590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37324-A8FB-41BA-8B8F-72C29407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4 – </a:t>
            </a:r>
            <a:r>
              <a:rPr lang="zh-CN" altLang="en-US" dirty="0"/>
              <a:t>用锁解决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6CDAE-7D17-4665-ACEB-F85610CF30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C341A7-C1F8-412F-A9CB-CDC70975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934933"/>
            <a:ext cx="7619726" cy="55556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61AA45-C96F-4C1A-8227-60517D6A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" y="934932"/>
            <a:ext cx="7987051" cy="55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20D7-C0AB-43EB-948D-0C00D462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缓存原子性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CF856-7172-448A-93C5-8318380B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53696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单条命令是原子性，这是由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单线程保障的，多条命令能否用 </a:t>
            </a:r>
            <a:r>
              <a:rPr lang="en-US" altLang="zh-CN" dirty="0"/>
              <a:t>multi + exec </a:t>
            </a:r>
            <a:r>
              <a:rPr lang="zh-CN" altLang="en-US" dirty="0"/>
              <a:t>来保证其原子性呢？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 </a:t>
            </a:r>
            <a:r>
              <a:rPr lang="en-US" altLang="zh-CN" dirty="0"/>
              <a:t>Redis </a:t>
            </a:r>
            <a:r>
              <a:rPr lang="zh-CN" altLang="en-US" dirty="0"/>
              <a:t>中 </a:t>
            </a:r>
            <a:r>
              <a:rPr lang="en-US" altLang="zh-CN" dirty="0"/>
              <a:t>multi + exec </a:t>
            </a:r>
            <a:r>
              <a:rPr lang="zh-CN" altLang="en-US" dirty="0"/>
              <a:t>的认识</a:t>
            </a:r>
            <a:endParaRPr lang="en-US" altLang="zh-CN" dirty="0"/>
          </a:p>
          <a:p>
            <a:r>
              <a:rPr lang="en-US" altLang="zh-CN" dirty="0"/>
              <a:t>multi + exec </a:t>
            </a:r>
            <a:r>
              <a:rPr lang="zh-CN" altLang="en-US" dirty="0"/>
              <a:t>并不支持回滚，例如</a:t>
            </a:r>
            <a:endParaRPr lang="en-US" altLang="zh-CN" dirty="0"/>
          </a:p>
          <a:p>
            <a:pPr marL="360000" lvl="1" indent="0">
              <a:buNone/>
            </a:pPr>
            <a:r>
              <a:rPr lang="en-US" altLang="zh-CN" dirty="0"/>
              <a:t>set a 1000</a:t>
            </a:r>
            <a:r>
              <a:rPr lang="zh-CN" altLang="en-US" dirty="0"/>
              <a:t>，</a:t>
            </a:r>
            <a:r>
              <a:rPr lang="en-US" altLang="zh-CN" dirty="0"/>
              <a:t>set b 1000</a:t>
            </a:r>
            <a:r>
              <a:rPr lang="zh-CN" altLang="en-US" dirty="0"/>
              <a:t> </a:t>
            </a:r>
            <a:r>
              <a:rPr lang="en-US" altLang="zh-CN" dirty="0"/>
              <a:t>set c a</a:t>
            </a:r>
          </a:p>
          <a:p>
            <a:pPr marL="360000" lvl="1" indent="0">
              <a:buNone/>
            </a:pPr>
            <a:r>
              <a:rPr lang="en-US" altLang="zh-CN" dirty="0"/>
              <a:t>multi</a:t>
            </a:r>
            <a:r>
              <a:rPr lang="zh-CN" altLang="en-US" dirty="0"/>
              <a:t>，</a:t>
            </a:r>
            <a:r>
              <a:rPr lang="en-US" altLang="zh-CN" dirty="0" err="1"/>
              <a:t>decr</a:t>
            </a:r>
            <a:r>
              <a:rPr lang="en-US" altLang="zh-CN" dirty="0"/>
              <a:t> a</a:t>
            </a:r>
            <a:r>
              <a:rPr lang="zh-CN" altLang="en-US" dirty="0"/>
              <a:t>，</a:t>
            </a:r>
            <a:r>
              <a:rPr lang="en-US" altLang="zh-CN" dirty="0" err="1"/>
              <a:t>incr</a:t>
            </a:r>
            <a:r>
              <a:rPr lang="en-US" altLang="zh-CN" dirty="0"/>
              <a:t> b</a:t>
            </a:r>
            <a:r>
              <a:rPr lang="zh-CN" altLang="en-US" dirty="0"/>
              <a:t>，</a:t>
            </a:r>
            <a:r>
              <a:rPr lang="en-US" altLang="zh-CN" dirty="0" err="1"/>
              <a:t>incr</a:t>
            </a:r>
            <a:r>
              <a:rPr lang="en-US" altLang="zh-CN" dirty="0"/>
              <a:t> c</a:t>
            </a:r>
            <a:r>
              <a:rPr lang="zh-CN" altLang="en-US" dirty="0"/>
              <a:t>，</a:t>
            </a:r>
            <a:r>
              <a:rPr lang="en-US" altLang="zh-CN" dirty="0"/>
              <a:t>exec</a:t>
            </a:r>
          </a:p>
          <a:p>
            <a:r>
              <a:rPr lang="en-US" altLang="zh-CN" dirty="0"/>
              <a:t>multi + exec 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C00000"/>
                </a:solidFill>
              </a:rPr>
              <a:t>读操作没有意义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既然 </a:t>
            </a:r>
            <a:r>
              <a:rPr lang="en-US" altLang="zh-CN" dirty="0"/>
              <a:t>multi + exec </a:t>
            </a:r>
            <a:r>
              <a:rPr lang="zh-CN" altLang="en-US" dirty="0"/>
              <a:t>中读没有意义，就无法保证</a:t>
            </a:r>
            <a:r>
              <a:rPr lang="zh-CN" altLang="en-US" dirty="0">
                <a:solidFill>
                  <a:srgbClr val="C00000"/>
                </a:solidFill>
              </a:rPr>
              <a:t>读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写</a:t>
            </a:r>
            <a:r>
              <a:rPr lang="zh-CN" altLang="en-US" dirty="0"/>
              <a:t>的原子性，例如</a:t>
            </a:r>
            <a:endParaRPr lang="en-US" altLang="zh-CN" dirty="0"/>
          </a:p>
          <a:p>
            <a:pPr marL="360000" lvl="1" indent="0">
              <a:buNone/>
            </a:pPr>
            <a:r>
              <a:rPr lang="en-US" altLang="zh-CN" dirty="0"/>
              <a:t>set a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</a:p>
          <a:p>
            <a:pPr marL="360000" lvl="1" indent="0">
              <a:buNone/>
            </a:pPr>
            <a:r>
              <a:rPr lang="en-US" altLang="zh-CN" dirty="0"/>
              <a:t>get a</a:t>
            </a:r>
            <a:r>
              <a:rPr lang="zh-CN" altLang="en-US" dirty="0"/>
              <a:t>，</a:t>
            </a:r>
            <a:r>
              <a:rPr lang="en-US" altLang="zh-CN" dirty="0"/>
              <a:t>get b</a:t>
            </a:r>
            <a:r>
              <a:rPr lang="zh-CN" altLang="en-US" dirty="0"/>
              <a:t>（分别为 </a:t>
            </a:r>
            <a:r>
              <a:rPr lang="en-US" altLang="zh-CN" dirty="0"/>
              <a:t>1000</a:t>
            </a:r>
            <a:r>
              <a:rPr lang="zh-CN" altLang="en-US" dirty="0"/>
              <a:t>），现在转账 </a:t>
            </a:r>
            <a:r>
              <a:rPr lang="en-US" altLang="zh-CN" dirty="0"/>
              <a:t>500</a:t>
            </a:r>
          </a:p>
          <a:p>
            <a:pPr marL="360000" lvl="1" indent="0">
              <a:buNone/>
            </a:pPr>
            <a:r>
              <a:rPr lang="en-US" altLang="zh-CN" dirty="0"/>
              <a:t>multi</a:t>
            </a:r>
            <a:r>
              <a:rPr lang="zh-CN" altLang="en-US" dirty="0"/>
              <a:t>，</a:t>
            </a:r>
            <a:r>
              <a:rPr lang="en-US" altLang="zh-CN" dirty="0"/>
              <a:t>set a 500</a:t>
            </a:r>
            <a:r>
              <a:rPr lang="zh-CN" altLang="en-US" dirty="0"/>
              <a:t>，</a:t>
            </a:r>
            <a:r>
              <a:rPr lang="en-US" altLang="zh-CN" dirty="0"/>
              <a:t>set b 1500</a:t>
            </a:r>
            <a:r>
              <a:rPr lang="zh-CN" altLang="en-US" dirty="0"/>
              <a:t>，</a:t>
            </a:r>
            <a:r>
              <a:rPr lang="en-US" altLang="zh-CN" dirty="0"/>
              <a:t>exec</a:t>
            </a:r>
          </a:p>
          <a:p>
            <a:pPr marL="360000" lvl="1" indent="0">
              <a:buNone/>
            </a:pPr>
            <a:r>
              <a:rPr lang="zh-CN" altLang="en-US" dirty="0"/>
              <a:t>但如果在 </a:t>
            </a:r>
            <a:r>
              <a:rPr lang="en-US" altLang="zh-CN" dirty="0"/>
              <a:t>get </a:t>
            </a:r>
            <a:r>
              <a:rPr lang="zh-CN" altLang="en-US" dirty="0"/>
              <a:t>与 </a:t>
            </a:r>
            <a:r>
              <a:rPr lang="en-US" altLang="zh-CN" dirty="0"/>
              <a:t>multi </a:t>
            </a:r>
            <a:r>
              <a:rPr lang="zh-CN" altLang="en-US" dirty="0"/>
              <a:t>之间其它客户端修改了 </a:t>
            </a:r>
            <a:r>
              <a:rPr lang="en-US" altLang="zh-CN" dirty="0"/>
              <a:t>a </a:t>
            </a:r>
            <a:r>
              <a:rPr lang="zh-CN" altLang="en-US" dirty="0"/>
              <a:t>或 </a:t>
            </a:r>
            <a:r>
              <a:rPr lang="en-US" altLang="zh-CN" dirty="0"/>
              <a:t>b</a:t>
            </a:r>
            <a:r>
              <a:rPr lang="zh-CN" altLang="en-US" dirty="0"/>
              <a:t>，会造成丢失更新</a:t>
            </a: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645750" lvl="1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0DEDB-CC93-4AB2-8E4B-81C27A04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用乐观锁保证原子性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0E677-9C78-4151-AB71-46D08CD9F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watch </a:t>
            </a:r>
            <a:r>
              <a:rPr lang="zh-CN" altLang="en-US" dirty="0"/>
              <a:t>命令，用来盯住 </a:t>
            </a:r>
            <a:r>
              <a:rPr lang="en-US" altLang="zh-CN" dirty="0"/>
              <a:t>key</a:t>
            </a:r>
            <a:r>
              <a:rPr lang="zh-CN" altLang="en-US" dirty="0"/>
              <a:t>（一到多个），如果这些 </a:t>
            </a:r>
            <a:r>
              <a:rPr lang="en-US" altLang="zh-CN" dirty="0"/>
              <a:t>key </a:t>
            </a:r>
            <a:r>
              <a:rPr lang="zh-CN" altLang="en-US" dirty="0"/>
              <a:t>在事务期间：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没有被别的客户端修改，则 </a:t>
            </a:r>
            <a:r>
              <a:rPr lang="en-US" altLang="zh-CN" dirty="0"/>
              <a:t>exec </a:t>
            </a:r>
            <a:r>
              <a:rPr lang="zh-CN" altLang="en-US" dirty="0"/>
              <a:t>才会成功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被别的客户端改了，则 </a:t>
            </a:r>
            <a:r>
              <a:rPr lang="en-US" altLang="zh-CN" dirty="0"/>
              <a:t>exec </a:t>
            </a:r>
            <a:r>
              <a:rPr lang="zh-CN" altLang="en-US" dirty="0"/>
              <a:t>返回 </a:t>
            </a:r>
            <a:r>
              <a:rPr lang="en-US" altLang="zh-CN" dirty="0"/>
              <a:t>nil</a:t>
            </a:r>
          </a:p>
          <a:p>
            <a:pPr marL="0" indent="0">
              <a:buNone/>
            </a:pPr>
            <a:r>
              <a:rPr lang="zh-CN" altLang="en-US" dirty="0"/>
              <a:t>例如</a:t>
            </a:r>
            <a:endParaRPr lang="en-US" altLang="zh-CN" dirty="0"/>
          </a:p>
          <a:p>
            <a:pPr marL="360000" lvl="1" indent="0">
              <a:buNone/>
            </a:pPr>
            <a:r>
              <a:rPr lang="en-US" altLang="zh-CN" dirty="0"/>
              <a:t>set a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</a:p>
          <a:p>
            <a:pPr marL="360000" lvl="1" indent="0">
              <a:buNone/>
            </a:pPr>
            <a:r>
              <a:rPr lang="en-US" altLang="zh-CN" dirty="0"/>
              <a:t>watch a b</a:t>
            </a:r>
          </a:p>
          <a:p>
            <a:pPr marL="360000" lvl="1" indent="0">
              <a:buNone/>
            </a:pPr>
            <a:r>
              <a:rPr lang="en-US" altLang="zh-CN" dirty="0"/>
              <a:t>multi</a:t>
            </a:r>
          </a:p>
          <a:p>
            <a:pPr marL="360000" lvl="1" indent="0">
              <a:buNone/>
            </a:pPr>
            <a:r>
              <a:rPr lang="en-US" altLang="zh-CN" dirty="0"/>
              <a:t>set a 500</a:t>
            </a:r>
            <a:r>
              <a:rPr lang="zh-CN" altLang="en-US" dirty="0"/>
              <a:t>，</a:t>
            </a:r>
            <a:r>
              <a:rPr lang="en-US" altLang="zh-CN" dirty="0"/>
              <a:t>set b 1500</a:t>
            </a:r>
          </a:p>
          <a:p>
            <a:pPr marL="360000" lvl="1" indent="0">
              <a:buNone/>
            </a:pPr>
            <a:r>
              <a:rPr lang="en-US" altLang="zh-CN" dirty="0"/>
              <a:t>exec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666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1D3C8-F2D8-4EFA-838B-F731EDB0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脚本保证原子性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FD877-8E01-482D-A7A6-F46C783AB0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支持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脚本，能保证 </a:t>
            </a:r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zh-CN" altLang="en-US" dirty="0"/>
              <a:t>脚本执行的原子性，可以取代 </a:t>
            </a:r>
            <a:r>
              <a:rPr lang="en-US" altLang="zh-CN" dirty="0"/>
              <a:t>multi + exec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例如：</a:t>
            </a:r>
            <a:r>
              <a:rPr lang="en-US" altLang="zh-CN" dirty="0">
                <a:solidFill>
                  <a:srgbClr val="C00000"/>
                </a:solidFill>
              </a:rPr>
              <a:t>eval</a:t>
            </a:r>
            <a:r>
              <a:rPr lang="en-US" altLang="zh-CN" dirty="0"/>
              <a:t> "local a = </a:t>
            </a:r>
            <a:r>
              <a:rPr lang="en-US" altLang="zh-CN" dirty="0" err="1"/>
              <a:t>tonumber</a:t>
            </a:r>
            <a:r>
              <a:rPr lang="en-US" altLang="zh-CN" dirty="0"/>
              <a:t>(</a:t>
            </a:r>
            <a:r>
              <a:rPr lang="en-US" altLang="zh-CN" dirty="0" err="1"/>
              <a:t>redis.call</a:t>
            </a:r>
            <a:r>
              <a:rPr lang="en-US" altLang="zh-CN" dirty="0"/>
              <a:t>('GET',KEYS[1]));local b = </a:t>
            </a:r>
            <a:r>
              <a:rPr lang="en-US" altLang="zh-CN" dirty="0" err="1"/>
              <a:t>tonumber</a:t>
            </a:r>
            <a:r>
              <a:rPr lang="en-US" altLang="zh-CN" dirty="0"/>
              <a:t>(</a:t>
            </a:r>
            <a:r>
              <a:rPr lang="en-US" altLang="zh-CN" dirty="0" err="1"/>
              <a:t>redis.call</a:t>
            </a:r>
            <a:r>
              <a:rPr lang="en-US" altLang="zh-CN" dirty="0"/>
              <a:t>('GET',KEYS[2]));local c = </a:t>
            </a:r>
            <a:r>
              <a:rPr lang="en-US" altLang="zh-CN" dirty="0" err="1"/>
              <a:t>tonumber</a:t>
            </a:r>
            <a:r>
              <a:rPr lang="en-US" altLang="zh-CN" dirty="0"/>
              <a:t>(ARGV[1]); if(a &gt;= c) then </a:t>
            </a:r>
            <a:r>
              <a:rPr lang="en-US" altLang="zh-CN" dirty="0" err="1"/>
              <a:t>redis.call</a:t>
            </a:r>
            <a:r>
              <a:rPr lang="en-US" altLang="zh-CN" dirty="0"/>
              <a:t>('SET', KEYS[1], a-c); </a:t>
            </a:r>
            <a:r>
              <a:rPr lang="en-US" altLang="zh-CN" dirty="0" err="1"/>
              <a:t>redis.call</a:t>
            </a:r>
            <a:r>
              <a:rPr lang="en-US" altLang="zh-CN" dirty="0"/>
              <a:t>('SET', KEYS[2], </a:t>
            </a:r>
            <a:r>
              <a:rPr lang="en-US" altLang="zh-CN" dirty="0" err="1"/>
              <a:t>b+c</a:t>
            </a:r>
            <a:r>
              <a:rPr lang="en-US" altLang="zh-CN" dirty="0"/>
              <a:t>); return 1;else return 0; end" </a:t>
            </a:r>
            <a:r>
              <a:rPr lang="en-US" altLang="zh-CN" dirty="0">
                <a:solidFill>
                  <a:srgbClr val="C00000"/>
                </a:solidFill>
              </a:rPr>
              <a:t>2 a b 500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C228A1-7703-49E2-B608-9FE822F2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2768218"/>
            <a:ext cx="4816694" cy="2675941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22399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59FB9-81D8-4D65-94B3-D774933E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 Cache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47E24-7620-4BBF-8759-79C7401BB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Least Recently Used</a:t>
            </a:r>
            <a:r>
              <a:rPr lang="zh-CN" altLang="en-US" dirty="0"/>
              <a:t>，将最近最少使用的 </a:t>
            </a:r>
            <a:r>
              <a:rPr lang="en-US" altLang="zh-CN" dirty="0"/>
              <a:t>key </a:t>
            </a:r>
            <a:r>
              <a:rPr lang="zh-CN" altLang="en-US" dirty="0"/>
              <a:t>从缓存中淘汰掉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时间上，新的留下，老的淘汰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如果访问了某个 </a:t>
            </a:r>
            <a:r>
              <a:rPr lang="en-US" altLang="zh-CN" dirty="0"/>
              <a:t>key</a:t>
            </a:r>
            <a:r>
              <a:rPr lang="zh-CN" altLang="en-US" dirty="0"/>
              <a:t>，则它就变成最新的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实现策略：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dirty="0"/>
              <a:t>链表法，最近访问的 </a:t>
            </a:r>
            <a:r>
              <a:rPr lang="en-US" altLang="zh-CN" dirty="0"/>
              <a:t>key </a:t>
            </a:r>
            <a:r>
              <a:rPr lang="zh-CN" altLang="en-US" dirty="0"/>
              <a:t>移动到链表头，不常访问的自然靠近链表尾，如果超过容量、个数限制，移除尾部的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dirty="0"/>
              <a:t>随机取样法，链表法占用内存较多，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使用的是随机取样法，每次只抽 </a:t>
            </a:r>
            <a:r>
              <a:rPr lang="en-US" altLang="zh-CN" dirty="0"/>
              <a:t>5 </a:t>
            </a:r>
            <a:r>
              <a:rPr lang="zh-CN" altLang="en-US" dirty="0"/>
              <a:t>个 </a:t>
            </a:r>
            <a:r>
              <a:rPr lang="en-US" altLang="zh-CN" dirty="0"/>
              <a:t>key</a:t>
            </a:r>
            <a:r>
              <a:rPr lang="zh-CN" altLang="en-US" dirty="0"/>
              <a:t>，每个 </a:t>
            </a:r>
            <a:r>
              <a:rPr lang="en-US" altLang="zh-CN" dirty="0"/>
              <a:t>key </a:t>
            </a:r>
            <a:r>
              <a:rPr lang="zh-CN" altLang="en-US" dirty="0"/>
              <a:t>记录了它们的最近访问时间，在这 </a:t>
            </a:r>
            <a:r>
              <a:rPr lang="en-US" altLang="zh-CN" dirty="0"/>
              <a:t>5 </a:t>
            </a:r>
            <a:r>
              <a:rPr lang="zh-CN" altLang="en-US" dirty="0"/>
              <a:t>个里挑出最老的移除</a:t>
            </a:r>
          </a:p>
        </p:txBody>
      </p:sp>
    </p:spTree>
    <p:extLst>
      <p:ext uri="{BB962C8B-B14F-4D97-AF65-F5344CB8AC3E}">
        <p14:creationId xmlns:p14="http://schemas.microsoft.com/office/powerpoint/2010/main" val="85794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E368-2DB1-4B51-8A37-862F24D0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 Cache</a:t>
            </a:r>
            <a:r>
              <a:rPr lang="zh-CN" altLang="en-US" dirty="0"/>
              <a:t>（基于链表实现）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76128-8682-4610-8C89-4421E60F1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如何断开节点链接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2B16A0-D7CC-4B71-AA6F-9175A608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57" y="1010086"/>
            <a:ext cx="6115364" cy="47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0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8266A-B328-41E5-B424-AC29EFE7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 Cache</a:t>
            </a:r>
            <a:r>
              <a:rPr lang="zh-CN" altLang="en-US" dirty="0"/>
              <a:t> （基于链表实现）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419EE-FCB7-465E-8937-B14D13C32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zh-CN" altLang="en-US" dirty="0"/>
              <a:t>如何链入头节点</a:t>
            </a:r>
            <a:endParaRPr lang="en-US" altLang="zh-CN" dirty="0"/>
          </a:p>
          <a:p>
            <a:pPr>
              <a:buAutoNum type="arabicPeriod" startAt="2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49A4E1-B4A5-48AC-BD54-38AD3824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23" y="934933"/>
            <a:ext cx="7575939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7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4821-B8D1-480F-89B1-6CA0457C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LRU Cache</a:t>
            </a:r>
            <a:r>
              <a:rPr lang="zh-CN" altLang="en-US" dirty="0"/>
              <a:t> （基于链表实现）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F0872-95B2-4393-A318-3B3FA6C69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49086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删除逻辑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从 </a:t>
            </a:r>
            <a:r>
              <a:rPr lang="en-US" altLang="zh-CN" dirty="0"/>
              <a:t>map </a:t>
            </a:r>
            <a:r>
              <a:rPr lang="zh-CN" altLang="en-US" dirty="0"/>
              <a:t>删除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断开节点链接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查询逻辑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从 </a:t>
            </a:r>
            <a:r>
              <a:rPr lang="en-US" altLang="zh-CN" dirty="0"/>
              <a:t>map </a:t>
            </a:r>
            <a:r>
              <a:rPr lang="zh-CN" altLang="en-US" dirty="0"/>
              <a:t>获取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断开节点链接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链入头节点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新增逻辑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从 </a:t>
            </a:r>
            <a:r>
              <a:rPr lang="en-US" altLang="zh-CN" dirty="0"/>
              <a:t>map </a:t>
            </a:r>
            <a:r>
              <a:rPr lang="zh-CN" altLang="en-US" dirty="0"/>
              <a:t>获取，没有新建节点，存入 </a:t>
            </a:r>
            <a:r>
              <a:rPr lang="en-US" altLang="zh-CN" dirty="0"/>
              <a:t>map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有则更新节点值，断开链接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①、② 完成后均链入头节点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检查是否超过限额，是则删除最后一个节点，并断开它的链接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87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1BFA2-DC97-4220-B282-B19094B1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266A9-B235-4DD6-A4A3-A6359317F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如果字符串保存的是整数值，则底层编码为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zh-CN" altLang="en-US" dirty="0"/>
              <a:t>，实际使用 </a:t>
            </a:r>
            <a:r>
              <a:rPr lang="en-US" altLang="zh-CN" dirty="0"/>
              <a:t>long </a:t>
            </a:r>
            <a:r>
              <a:rPr lang="zh-CN" altLang="en-US" dirty="0"/>
              <a:t>来存储</a:t>
            </a:r>
            <a:endParaRPr lang="en-US" altLang="zh-CN" dirty="0"/>
          </a:p>
          <a:p>
            <a:r>
              <a:rPr lang="zh-CN" altLang="en-US" dirty="0"/>
              <a:t>如果字符串保存的是非整数值（浮点数字或其它字符）又分两种情况</a:t>
            </a:r>
            <a:endParaRPr lang="en-US" altLang="zh-CN" dirty="0"/>
          </a:p>
          <a:p>
            <a:pPr lvl="1"/>
            <a:r>
              <a:rPr lang="zh-CN" altLang="en-US" dirty="0"/>
              <a:t>长度 </a:t>
            </a:r>
            <a:r>
              <a:rPr lang="en-US" altLang="zh-CN" dirty="0"/>
              <a:t>&lt;= 39 </a:t>
            </a:r>
            <a:r>
              <a:rPr lang="zh-CN" altLang="en-US" dirty="0"/>
              <a:t>字节，使用 </a:t>
            </a:r>
            <a:r>
              <a:rPr lang="en-US" altLang="zh-CN" dirty="0" err="1">
                <a:solidFill>
                  <a:srgbClr val="C00000"/>
                </a:solidFill>
              </a:rPr>
              <a:t>embstr</a:t>
            </a:r>
            <a:r>
              <a:rPr lang="en-US" altLang="zh-CN" dirty="0"/>
              <a:t> </a:t>
            </a:r>
            <a:r>
              <a:rPr lang="zh-CN" altLang="en-US" dirty="0"/>
              <a:t>编码来保存，即将 </a:t>
            </a:r>
            <a:r>
              <a:rPr lang="en-US" altLang="zh-CN" dirty="0" err="1"/>
              <a:t>redisObject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sdshdr</a:t>
            </a:r>
            <a:r>
              <a:rPr lang="en-US" altLang="zh-CN" dirty="0"/>
              <a:t> </a:t>
            </a:r>
            <a:r>
              <a:rPr lang="zh-CN" altLang="en-US" dirty="0"/>
              <a:t>结构体保存在一起，分配内存只需一次</a:t>
            </a:r>
            <a:endParaRPr lang="en-US" altLang="zh-CN" dirty="0"/>
          </a:p>
          <a:p>
            <a:pPr lvl="1"/>
            <a:r>
              <a:rPr lang="zh-CN" altLang="en-US" dirty="0"/>
              <a:t>长度 </a:t>
            </a:r>
            <a:r>
              <a:rPr lang="en-US" altLang="zh-CN" dirty="0"/>
              <a:t>&gt; 39 </a:t>
            </a:r>
            <a:r>
              <a:rPr lang="zh-CN" altLang="en-US" dirty="0"/>
              <a:t>字节，使用 </a:t>
            </a:r>
            <a:r>
              <a:rPr lang="en-US" altLang="zh-CN" dirty="0">
                <a:solidFill>
                  <a:srgbClr val="C00000"/>
                </a:solidFill>
              </a:rPr>
              <a:t>raw</a:t>
            </a:r>
            <a:r>
              <a:rPr lang="en-US" altLang="zh-CN" dirty="0"/>
              <a:t> </a:t>
            </a:r>
            <a:r>
              <a:rPr lang="zh-CN" altLang="en-US" dirty="0"/>
              <a:t>编码来保存，即 </a:t>
            </a:r>
            <a:r>
              <a:rPr lang="en-US" altLang="zh-CN" dirty="0" err="1"/>
              <a:t>redisObject</a:t>
            </a:r>
            <a:r>
              <a:rPr lang="en-US" altLang="zh-CN" dirty="0"/>
              <a:t> </a:t>
            </a:r>
            <a:r>
              <a:rPr lang="zh-CN" altLang="en-US" dirty="0"/>
              <a:t>结构体分配一次内存，</a:t>
            </a:r>
            <a:r>
              <a:rPr lang="en-US" altLang="zh-CN" dirty="0" err="1"/>
              <a:t>sdshdr</a:t>
            </a:r>
            <a:r>
              <a:rPr lang="en-US" altLang="zh-CN" dirty="0"/>
              <a:t> </a:t>
            </a:r>
            <a:r>
              <a:rPr lang="zh-CN" altLang="en-US" dirty="0"/>
              <a:t>结构体分配一次内存，用指针相连</a:t>
            </a:r>
            <a:endParaRPr lang="en-US" altLang="zh-CN" dirty="0"/>
          </a:p>
          <a:p>
            <a:r>
              <a:rPr lang="en-US" altLang="zh-CN" dirty="0" err="1"/>
              <a:t>sdshdr</a:t>
            </a:r>
            <a:r>
              <a:rPr lang="en-US" altLang="zh-CN" dirty="0"/>
              <a:t>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C00000"/>
                </a:solidFill>
              </a:rPr>
              <a:t>简单动态字符串</a:t>
            </a:r>
            <a:r>
              <a:rPr lang="zh-CN" altLang="en-US" dirty="0"/>
              <a:t>，实现上有点类似于 </a:t>
            </a:r>
            <a:r>
              <a:rPr lang="en-US" altLang="zh-CN" dirty="0"/>
              <a:t>java </a:t>
            </a:r>
            <a:r>
              <a:rPr lang="zh-CN" altLang="en-US" dirty="0"/>
              <a:t>中的 </a:t>
            </a:r>
            <a:r>
              <a:rPr lang="en-US" altLang="zh-CN" dirty="0"/>
              <a:t>StringBuilder</a:t>
            </a:r>
            <a:r>
              <a:rPr lang="zh-CN" altLang="en-US" dirty="0"/>
              <a:t>，有如下特性</a:t>
            </a:r>
            <a:endParaRPr lang="en-US" altLang="zh-CN" dirty="0"/>
          </a:p>
          <a:p>
            <a:pPr lvl="1"/>
            <a:r>
              <a:rPr lang="zh-CN" altLang="en-US" dirty="0"/>
              <a:t>单独存储字符长度，相比 </a:t>
            </a:r>
            <a:r>
              <a:rPr lang="en-US" altLang="zh-CN" dirty="0"/>
              <a:t>char* </a:t>
            </a:r>
            <a:r>
              <a:rPr lang="zh-CN" altLang="en-US" dirty="0"/>
              <a:t>获取长度效率高（</a:t>
            </a:r>
            <a:r>
              <a:rPr lang="en-US" altLang="zh-CN" dirty="0"/>
              <a:t>char* </a:t>
            </a:r>
            <a:r>
              <a:rPr lang="zh-CN" altLang="en-US" dirty="0"/>
              <a:t>是 </a:t>
            </a:r>
            <a:r>
              <a:rPr lang="en-US" altLang="zh-CN" dirty="0"/>
              <a:t>C</a:t>
            </a:r>
            <a:r>
              <a:rPr lang="zh-CN" altLang="en-US" dirty="0"/>
              <a:t>语言原生字符串表示）</a:t>
            </a:r>
            <a:endParaRPr lang="en-US" altLang="zh-CN" dirty="0"/>
          </a:p>
          <a:p>
            <a:pPr lvl="1"/>
            <a:r>
              <a:rPr lang="zh-CN" altLang="en-US" dirty="0"/>
              <a:t>支持动态扩容，方便字符串拼接操作</a:t>
            </a:r>
            <a:endParaRPr lang="en-US" altLang="zh-CN" dirty="0"/>
          </a:p>
          <a:p>
            <a:pPr lvl="1"/>
            <a:r>
              <a:rPr lang="zh-CN" altLang="en-US" dirty="0"/>
              <a:t>预留空间，减少内存分配、释放次数（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1M </a:t>
            </a:r>
            <a:r>
              <a:rPr lang="zh-CN" altLang="en-US" dirty="0"/>
              <a:t>时容量是字符串实际长度 </a:t>
            </a:r>
            <a:r>
              <a:rPr lang="en-US" altLang="zh-CN" dirty="0"/>
              <a:t>2 </a:t>
            </a:r>
            <a:r>
              <a:rPr lang="zh-CN" altLang="en-US" dirty="0"/>
              <a:t>倍，</a:t>
            </a:r>
            <a:r>
              <a:rPr lang="en-US" altLang="zh-CN" dirty="0"/>
              <a:t>&gt;= 1M </a:t>
            </a:r>
            <a:r>
              <a:rPr lang="zh-CN" altLang="en-US" dirty="0"/>
              <a:t>时容量是原有容量 </a:t>
            </a:r>
            <a:r>
              <a:rPr lang="en-US" altLang="zh-CN" dirty="0"/>
              <a:t>+ 1M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二进制安全，例如传统 </a:t>
            </a:r>
            <a:r>
              <a:rPr lang="en-US" altLang="zh-CN" dirty="0"/>
              <a:t>char* </a:t>
            </a:r>
            <a:r>
              <a:rPr lang="zh-CN" altLang="en-US" dirty="0"/>
              <a:t>以 </a:t>
            </a:r>
            <a:r>
              <a:rPr lang="en-US" altLang="zh-CN" dirty="0"/>
              <a:t>\0 </a:t>
            </a:r>
            <a:r>
              <a:rPr lang="zh-CN" altLang="en-US" dirty="0"/>
              <a:t>作为结束字符，这样就不能保存视频、图片等二进制数据，而 </a:t>
            </a:r>
            <a:r>
              <a:rPr lang="en-US" altLang="zh-CN" dirty="0" err="1"/>
              <a:t>sds</a:t>
            </a:r>
            <a:r>
              <a:rPr lang="en-US" altLang="zh-CN" dirty="0"/>
              <a:t> </a:t>
            </a:r>
            <a:r>
              <a:rPr lang="zh-CN" altLang="en-US" dirty="0"/>
              <a:t>以长度来进行读取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438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3B68-C252-4B2B-B268-91D70363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83DE1-36D9-4B30-9923-DC78DBD7A4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934933"/>
            <a:ext cx="10874663" cy="4617455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开始，</a:t>
            </a:r>
            <a:r>
              <a:rPr lang="en-US" altLang="zh-CN" dirty="0"/>
              <a:t>Redis </a:t>
            </a:r>
            <a:r>
              <a:rPr lang="zh-CN" altLang="en-US" dirty="0"/>
              <a:t>采用 </a:t>
            </a:r>
            <a:r>
              <a:rPr lang="en-US" altLang="zh-CN" dirty="0" err="1"/>
              <a:t>quicklist</a:t>
            </a:r>
            <a:r>
              <a:rPr lang="en-US" altLang="zh-CN" dirty="0"/>
              <a:t> </a:t>
            </a:r>
            <a:r>
              <a:rPr lang="zh-CN" altLang="en-US" dirty="0"/>
              <a:t>作为其编码方式，它是一个双向链表，节点元素是 </a:t>
            </a:r>
            <a:r>
              <a:rPr lang="en-US" altLang="zh-CN" dirty="0" err="1"/>
              <a:t>ziplist</a:t>
            </a:r>
            <a:endParaRPr lang="en-US" altLang="zh-CN" dirty="0"/>
          </a:p>
          <a:p>
            <a:pPr lvl="1"/>
            <a:r>
              <a:rPr lang="zh-CN" altLang="en-US" dirty="0"/>
              <a:t>由于是链表，</a:t>
            </a:r>
            <a:r>
              <a:rPr lang="zh-CN" altLang="en-US" dirty="0">
                <a:solidFill>
                  <a:srgbClr val="C00000"/>
                </a:solidFill>
              </a:rPr>
              <a:t>内存上不连续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操作头尾效率高</a:t>
            </a:r>
            <a:r>
              <a:rPr lang="zh-CN" altLang="en-US" dirty="0"/>
              <a:t>，时间复杂度 </a:t>
            </a:r>
            <a:r>
              <a:rPr lang="en-US" altLang="zh-CN" dirty="0"/>
              <a:t>O(1)</a:t>
            </a:r>
          </a:p>
          <a:p>
            <a:pPr lvl="1"/>
            <a:r>
              <a:rPr lang="zh-CN" altLang="en-US" dirty="0"/>
              <a:t>链表中 </a:t>
            </a:r>
            <a:r>
              <a:rPr lang="en-US" altLang="zh-CN" dirty="0" err="1"/>
              <a:t>ziplist</a:t>
            </a:r>
            <a:r>
              <a:rPr lang="en-US" altLang="zh-CN" dirty="0"/>
              <a:t> </a:t>
            </a:r>
            <a:r>
              <a:rPr lang="zh-CN" altLang="en-US" dirty="0"/>
              <a:t>的大小和元素个数都可以设置，其中大小默认 </a:t>
            </a:r>
            <a:r>
              <a:rPr lang="en-US" altLang="zh-CN" dirty="0"/>
              <a:t>8kb</a:t>
            </a:r>
          </a:p>
          <a:p>
            <a:r>
              <a:rPr lang="en-US" altLang="zh-CN" dirty="0" err="1"/>
              <a:t>ziplist</a:t>
            </a:r>
            <a:r>
              <a:rPr lang="en-US" altLang="zh-CN" dirty="0"/>
              <a:t> </a:t>
            </a:r>
            <a:r>
              <a:rPr lang="zh-CN" altLang="en-US" dirty="0"/>
              <a:t>用一块</a:t>
            </a:r>
            <a:r>
              <a:rPr lang="zh-CN" altLang="en-US" dirty="0">
                <a:solidFill>
                  <a:srgbClr val="C00000"/>
                </a:solidFill>
              </a:rPr>
              <a:t>连续的内存</a:t>
            </a:r>
            <a:r>
              <a:rPr lang="zh-CN" altLang="en-US" dirty="0"/>
              <a:t>存储数据，设计目标是让数据存储更紧凑，</a:t>
            </a:r>
            <a:r>
              <a:rPr lang="zh-CN" altLang="en-US" dirty="0">
                <a:solidFill>
                  <a:srgbClr val="C00000"/>
                </a:solidFill>
              </a:rPr>
              <a:t>减少碎片开销，节约内存</a:t>
            </a:r>
            <a:r>
              <a:rPr lang="zh-CN" altLang="en-US" dirty="0"/>
              <a:t>，它的结构如下 </a:t>
            </a:r>
            <a:endParaRPr lang="en-US" altLang="zh-CN" dirty="0"/>
          </a:p>
          <a:p>
            <a:pPr lvl="1"/>
            <a:r>
              <a:rPr lang="en-US" altLang="zh-CN" dirty="0" err="1"/>
              <a:t>zlbytes</a:t>
            </a:r>
            <a:r>
              <a:rPr lang="en-US" altLang="zh-CN" dirty="0"/>
              <a:t> – </a:t>
            </a:r>
            <a:r>
              <a:rPr lang="zh-CN" altLang="en-US" dirty="0"/>
              <a:t>记录整个 </a:t>
            </a:r>
            <a:r>
              <a:rPr lang="en-US" altLang="zh-CN" dirty="0" err="1"/>
              <a:t>ziplist</a:t>
            </a:r>
            <a:r>
              <a:rPr lang="en-US" altLang="zh-CN" dirty="0"/>
              <a:t> </a:t>
            </a:r>
            <a:r>
              <a:rPr lang="zh-CN" altLang="en-US" dirty="0"/>
              <a:t>占用字节数</a:t>
            </a:r>
            <a:endParaRPr lang="en-US" altLang="zh-CN" dirty="0"/>
          </a:p>
          <a:p>
            <a:pPr lvl="1"/>
            <a:r>
              <a:rPr lang="en-US" altLang="zh-CN" dirty="0" err="1"/>
              <a:t>zltail</a:t>
            </a:r>
            <a:r>
              <a:rPr lang="en-US" altLang="zh-CN" dirty="0"/>
              <a:t>-offset – </a:t>
            </a:r>
            <a:r>
              <a:rPr lang="zh-CN" altLang="en-US" dirty="0"/>
              <a:t>记录尾节点偏移量</a:t>
            </a:r>
            <a:endParaRPr lang="en-US" altLang="zh-CN" dirty="0"/>
          </a:p>
          <a:p>
            <a:pPr lvl="1"/>
            <a:r>
              <a:rPr lang="en-US" altLang="zh-CN" dirty="0" err="1"/>
              <a:t>zllength</a:t>
            </a:r>
            <a:r>
              <a:rPr lang="en-US" altLang="zh-CN" dirty="0"/>
              <a:t> – </a:t>
            </a:r>
            <a:r>
              <a:rPr lang="zh-CN" altLang="en-US" dirty="0"/>
              <a:t>记录节点数量</a:t>
            </a:r>
            <a:endParaRPr lang="en-US" altLang="zh-CN" dirty="0"/>
          </a:p>
          <a:p>
            <a:pPr lvl="1"/>
            <a:r>
              <a:rPr lang="en-US" altLang="zh-CN" dirty="0"/>
              <a:t>entry – </a:t>
            </a:r>
            <a:r>
              <a:rPr lang="zh-CN" altLang="en-US" dirty="0"/>
              <a:t>节点，</a:t>
            </a:r>
            <a:r>
              <a:rPr lang="en-US" altLang="zh-CN" dirty="0"/>
              <a:t>1 ~ N </a:t>
            </a:r>
            <a:r>
              <a:rPr lang="zh-CN" altLang="en-US" dirty="0"/>
              <a:t>个，每个 </a:t>
            </a:r>
            <a:r>
              <a:rPr lang="en-US" altLang="zh-CN" dirty="0"/>
              <a:t>entry </a:t>
            </a:r>
            <a:r>
              <a:rPr lang="zh-CN" altLang="en-US" dirty="0"/>
              <a:t>记录了前一 </a:t>
            </a:r>
            <a:r>
              <a:rPr lang="en-US" altLang="zh-CN" dirty="0"/>
              <a:t>entry </a:t>
            </a:r>
            <a:r>
              <a:rPr lang="zh-CN" altLang="en-US" dirty="0"/>
              <a:t>长度，本 </a:t>
            </a:r>
            <a:r>
              <a:rPr lang="en-US" altLang="zh-CN" dirty="0"/>
              <a:t>entry </a:t>
            </a:r>
            <a:r>
              <a:rPr lang="zh-CN" altLang="en-US" dirty="0"/>
              <a:t>的编码、长度、实际数据，为了节省内存，</a:t>
            </a:r>
            <a:r>
              <a:rPr lang="zh-CN" altLang="en-US" dirty="0">
                <a:solidFill>
                  <a:srgbClr val="C00000"/>
                </a:solidFill>
              </a:rPr>
              <a:t>根据实际数据长度不同，用于记录长度的字节数也不同</a:t>
            </a:r>
            <a:r>
              <a:rPr lang="zh-CN" altLang="en-US" dirty="0"/>
              <a:t>，例如前一 </a:t>
            </a:r>
            <a:r>
              <a:rPr lang="en-US" altLang="zh-CN" dirty="0"/>
              <a:t>entry </a:t>
            </a:r>
            <a:r>
              <a:rPr lang="zh-CN" altLang="en-US" dirty="0"/>
              <a:t>长度是 </a:t>
            </a:r>
            <a:r>
              <a:rPr lang="en-US" altLang="zh-CN" dirty="0"/>
              <a:t>253 </a:t>
            </a:r>
            <a:r>
              <a:rPr lang="zh-CN" altLang="en-US" dirty="0"/>
              <a:t>时，需要用 </a:t>
            </a:r>
            <a:r>
              <a:rPr lang="en-US" altLang="zh-CN" dirty="0"/>
              <a:t>1 </a:t>
            </a:r>
            <a:r>
              <a:rPr lang="zh-CN" altLang="en-US" dirty="0"/>
              <a:t>个字节，但超过了 </a:t>
            </a:r>
            <a:r>
              <a:rPr lang="en-US" altLang="zh-CN" dirty="0"/>
              <a:t>253</a:t>
            </a:r>
            <a:r>
              <a:rPr lang="zh-CN" altLang="en-US" dirty="0"/>
              <a:t>，需要用 </a:t>
            </a:r>
            <a:r>
              <a:rPr lang="en-US" altLang="zh-CN" dirty="0"/>
              <a:t>5 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/>
            <a:r>
              <a:rPr lang="en-US" altLang="zh-CN" dirty="0" err="1"/>
              <a:t>zlend</a:t>
            </a:r>
            <a:r>
              <a:rPr lang="en-US" altLang="zh-CN" dirty="0"/>
              <a:t> – </a:t>
            </a:r>
            <a:r>
              <a:rPr lang="zh-CN" altLang="en-US" dirty="0"/>
              <a:t>结束标记</a:t>
            </a:r>
            <a:endParaRPr lang="en-US" altLang="zh-CN" dirty="0"/>
          </a:p>
          <a:p>
            <a:r>
              <a:rPr lang="en-US" altLang="zh-CN" dirty="0" err="1"/>
              <a:t>ziplist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适合存储少量元素，否则查询效率不高，并且长度可变的设计会带来连锁更新问题</a:t>
            </a:r>
          </a:p>
        </p:txBody>
      </p:sp>
    </p:spTree>
    <p:extLst>
      <p:ext uri="{BB962C8B-B14F-4D97-AF65-F5344CB8AC3E}">
        <p14:creationId xmlns:p14="http://schemas.microsoft.com/office/powerpoint/2010/main" val="403366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8661-C1A5-4973-B4E9-3F343B4A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32D4278-89A5-49AF-BEA0-133781203A1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79" y="934932"/>
                <a:ext cx="11016066" cy="5531856"/>
              </a:xfrm>
            </p:spPr>
            <p:txBody>
              <a:bodyPr/>
              <a:lstStyle/>
              <a:p>
                <a:r>
                  <a:rPr lang="zh-CN" altLang="en-US" dirty="0"/>
                  <a:t>在数据量较小时，采用 </a:t>
                </a:r>
                <a:r>
                  <a:rPr lang="en-US" altLang="zh-CN" dirty="0" err="1"/>
                  <a:t>ziplist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作为其编码，当键或值长度过大（</a:t>
                </a:r>
                <a:r>
                  <a:rPr lang="en-US" altLang="zh-CN" dirty="0"/>
                  <a:t>64</a:t>
                </a:r>
                <a:r>
                  <a:rPr lang="zh-CN" altLang="en-US" dirty="0"/>
                  <a:t>）或个数过多（</a:t>
                </a:r>
                <a:r>
                  <a:rPr lang="en-US" altLang="zh-CN" dirty="0"/>
                  <a:t>512</a:t>
                </a:r>
                <a:r>
                  <a:rPr lang="zh-CN" altLang="en-US" dirty="0"/>
                  <a:t>）时，转为 </a:t>
                </a:r>
                <a:r>
                  <a:rPr lang="en-US" altLang="zh-CN" dirty="0" err="1"/>
                  <a:t>hashtable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编码</a:t>
                </a:r>
                <a:endParaRPr lang="en-US" altLang="zh-CN" dirty="0"/>
              </a:p>
              <a:p>
                <a:r>
                  <a:rPr lang="en-US" altLang="zh-CN" dirty="0" err="1"/>
                  <a:t>hashtable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编码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hash </a:t>
                </a:r>
                <a:r>
                  <a:rPr lang="zh-CN" altLang="en-US" dirty="0"/>
                  <a:t>函数，</a:t>
                </a:r>
                <a:r>
                  <a:rPr lang="en-US" altLang="zh-CN" dirty="0"/>
                  <a:t>Redis 5.0 </a:t>
                </a:r>
                <a:r>
                  <a:rPr lang="zh-CN" altLang="en-US" dirty="0"/>
                  <a:t>采用了 </a:t>
                </a:r>
                <a:r>
                  <a:rPr lang="en-US" altLang="zh-CN" dirty="0" err="1"/>
                  <a:t>SipHash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采用拉链法解决 </a:t>
                </a:r>
                <a:r>
                  <a:rPr lang="en-US" altLang="zh-CN" dirty="0"/>
                  <a:t>key </a:t>
                </a:r>
                <a:r>
                  <a:rPr lang="zh-CN" altLang="en-US" dirty="0"/>
                  <a:t>冲突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rehash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时机</a:t>
                </a:r>
                <a:endParaRPr lang="en-US" altLang="zh-CN" b="1" dirty="0">
                  <a:solidFill>
                    <a:srgbClr val="FF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当元素数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&lt; 1 *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桶个数时，不扩容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当元素数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&gt; 5 *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桶个数时，一定扩容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 *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桶个数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&lt;=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元素数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&lt;= 5 *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桶个数时，如果此时没有进行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AOF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或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RDB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操作时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当元素数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&lt;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桶个数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/ 10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时，缩容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CN" b="1" dirty="0">
                    <a:solidFill>
                      <a:srgbClr val="FF000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rehash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要点</a:t>
                </a:r>
                <a:endParaRPr lang="en-US" altLang="zh-CN" b="1" dirty="0">
                  <a:solidFill>
                    <a:srgbClr val="FF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每个字典有两个哈希表，桶个数为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平时使用 </a:t>
                </a:r>
                <a:r>
                  <a:rPr lang="en-US" altLang="zh-CN" dirty="0" err="1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ht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[0]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</a:t>
                </a:r>
                <a:r>
                  <a:rPr lang="en-US" altLang="zh-CN" dirty="0" err="1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ht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[1]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开始为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null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，在扩容时新数组大小为元素个数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 2</a:t>
                </a:r>
              </a:p>
              <a:p>
                <a:pPr lvl="2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渐进式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rehash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，即不是一次将所有桶都迁移过去，每次对这张表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CRUD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仅迁移一个桶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active rehash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server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的主循环中，每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100 </a:t>
                </a:r>
                <a:r>
                  <a:rPr lang="en-US" altLang="zh-CN" dirty="0" err="1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ms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里留出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1s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进行主动迁移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rehash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过程中，新增操作 </a:t>
                </a:r>
                <a:r>
                  <a:rPr lang="en-US" altLang="zh-CN" dirty="0" err="1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ht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[1]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，其它操作先操作 </a:t>
                </a:r>
                <a:r>
                  <a:rPr lang="en-US" altLang="zh-CN" dirty="0" err="1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ht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[0]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，若没有，再操作 </a:t>
                </a:r>
                <a:r>
                  <a:rPr lang="en-US" altLang="zh-CN" dirty="0" err="1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ht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[1]</a:t>
                </a:r>
              </a:p>
              <a:p>
                <a:pPr lvl="2">
                  <a:buFont typeface="Wingdings" panose="05000000000000000000" pitchFamily="2" charset="2"/>
                  <a:buChar char="l"/>
                </a:pPr>
                <a:r>
                  <a:rPr lang="en-US" altLang="zh-CN" dirty="0" err="1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redis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所有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CRUD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都是单线程，因此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rehash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一定是线程安全的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32D4278-89A5-49AF-BEA0-133781203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79" y="934932"/>
                <a:ext cx="11016066" cy="5531856"/>
              </a:xfrm>
              <a:blipFill>
                <a:blip r:embed="rId2"/>
                <a:stretch>
                  <a:fillRect l="-221" b="-1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1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A3B8E-EF8B-4552-B237-99E540F5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Sorted Set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A73C7-20B4-41D4-8CB0-C558E6D286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865236" cy="2494067"/>
          </a:xfrm>
        </p:spPr>
        <p:txBody>
          <a:bodyPr/>
          <a:lstStyle/>
          <a:p>
            <a:r>
              <a:rPr lang="zh-CN" altLang="en-US" dirty="0"/>
              <a:t>在数据量较小时，采用 </a:t>
            </a:r>
            <a:r>
              <a:rPr lang="en-US" altLang="zh-CN" dirty="0" err="1"/>
              <a:t>ziplist</a:t>
            </a:r>
            <a:r>
              <a:rPr lang="en-US" altLang="zh-CN" dirty="0"/>
              <a:t> </a:t>
            </a:r>
            <a:r>
              <a:rPr lang="zh-CN" altLang="en-US" dirty="0"/>
              <a:t>作为其编码，按 </a:t>
            </a:r>
            <a:r>
              <a:rPr lang="en-US" altLang="zh-CN" dirty="0"/>
              <a:t>score </a:t>
            </a:r>
            <a:r>
              <a:rPr lang="zh-CN" altLang="en-US" dirty="0"/>
              <a:t>有序，当键或值长度过大（</a:t>
            </a:r>
            <a:r>
              <a:rPr lang="en-US" altLang="zh-CN" dirty="0"/>
              <a:t>64</a:t>
            </a:r>
            <a:r>
              <a:rPr lang="zh-CN" altLang="en-US" dirty="0"/>
              <a:t>）或个数过多（</a:t>
            </a:r>
            <a:r>
              <a:rPr lang="en-US" altLang="zh-CN" dirty="0"/>
              <a:t>128</a:t>
            </a:r>
            <a:r>
              <a:rPr lang="zh-CN" altLang="en-US" dirty="0"/>
              <a:t>）时，转为 </a:t>
            </a:r>
            <a:r>
              <a:rPr lang="en-US" altLang="zh-CN" dirty="0" err="1"/>
              <a:t>skiplist</a:t>
            </a:r>
            <a:r>
              <a:rPr lang="en-US" altLang="zh-CN" dirty="0"/>
              <a:t> + </a:t>
            </a:r>
            <a:r>
              <a:rPr lang="en-US" altLang="zh-CN" dirty="0" err="1"/>
              <a:t>hashtable</a:t>
            </a:r>
            <a:r>
              <a:rPr lang="en-US" altLang="zh-CN" dirty="0"/>
              <a:t> </a:t>
            </a:r>
            <a:r>
              <a:rPr lang="zh-CN" altLang="en-US" dirty="0"/>
              <a:t>编码，同时采用的理由是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只用 </a:t>
            </a:r>
            <a:r>
              <a:rPr lang="en-US" altLang="zh-CN" dirty="0" err="1"/>
              <a:t>hashtable</a:t>
            </a:r>
            <a:r>
              <a:rPr lang="zh-CN" altLang="en-US" dirty="0"/>
              <a:t>，</a:t>
            </a:r>
            <a:r>
              <a:rPr lang="en-US" altLang="zh-CN" dirty="0"/>
              <a:t>CRUD </a:t>
            </a:r>
            <a:r>
              <a:rPr lang="zh-CN" altLang="en-US" dirty="0"/>
              <a:t>是 </a:t>
            </a:r>
            <a:r>
              <a:rPr lang="en-US" altLang="zh-CN" dirty="0"/>
              <a:t>O(1)</a:t>
            </a:r>
            <a:r>
              <a:rPr lang="zh-CN" altLang="en-US" dirty="0"/>
              <a:t>，但要执行有序操作，需要排序，带来额外时间空间复杂度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只用 </a:t>
            </a:r>
            <a:r>
              <a:rPr lang="en-US" altLang="zh-CN" dirty="0" err="1"/>
              <a:t>skiplist</a:t>
            </a:r>
            <a:r>
              <a:rPr lang="zh-CN" altLang="en-US" dirty="0"/>
              <a:t>，虽然范围操作优点保留，但时间复杂度上升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虽然同时采用了两种结构，但由于采用了指针，元素并不会占用双份内存</a:t>
            </a:r>
            <a:endParaRPr lang="en-US" altLang="zh-CN" dirty="0"/>
          </a:p>
          <a:p>
            <a:r>
              <a:rPr lang="en-US" altLang="zh-CN" dirty="0" err="1"/>
              <a:t>skiplist</a:t>
            </a:r>
            <a:r>
              <a:rPr lang="en-US" altLang="zh-CN" dirty="0"/>
              <a:t> </a:t>
            </a:r>
            <a:r>
              <a:rPr lang="zh-CN" altLang="en-US" dirty="0"/>
              <a:t>要点：多层链表、排序规则、</a:t>
            </a:r>
            <a:r>
              <a:rPr lang="en-US" altLang="zh-CN" dirty="0"/>
              <a:t> backward</a:t>
            </a:r>
            <a:r>
              <a:rPr lang="zh-CN" altLang="en-US" dirty="0"/>
              <a:t>、</a:t>
            </a:r>
            <a:r>
              <a:rPr lang="en-US" altLang="zh-CN" dirty="0"/>
              <a:t>level</a:t>
            </a:r>
            <a:r>
              <a:rPr lang="zh-CN" altLang="en-US" dirty="0"/>
              <a:t>（</a:t>
            </a:r>
            <a:r>
              <a:rPr lang="en-US" altLang="zh-CN" dirty="0"/>
              <a:t>span</a:t>
            </a:r>
            <a:r>
              <a:rPr lang="zh-CN" altLang="en-US" dirty="0"/>
              <a:t>，</a:t>
            </a:r>
            <a:r>
              <a:rPr lang="en-US" altLang="zh-CN" dirty="0"/>
              <a:t>forward</a:t>
            </a:r>
            <a:r>
              <a:rPr lang="zh-CN" altLang="en-US" dirty="0"/>
              <a:t>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AC9B2CD-D995-4B0B-B328-60F630F6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86" y="3272870"/>
            <a:ext cx="10588535" cy="28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4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C1B44-D37E-44EF-8F03-65AA4BBC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跳表查询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9958C-0944-4481-B4CA-F5AFAD119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2302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skiplist</a:t>
            </a:r>
            <a:r>
              <a:rPr lang="en-US" altLang="zh-CN" dirty="0"/>
              <a:t> </a:t>
            </a:r>
            <a:r>
              <a:rPr lang="zh-CN" altLang="en-US" dirty="0"/>
              <a:t>查找要点，从顶层开始</a:t>
            </a:r>
            <a:endParaRPr lang="en-US" altLang="zh-CN" dirty="0"/>
          </a:p>
          <a:p>
            <a:pPr lvl="1"/>
            <a:r>
              <a:rPr lang="en-US" altLang="zh-CN" dirty="0"/>
              <a:t>&gt; </a:t>
            </a:r>
            <a:r>
              <a:rPr lang="zh-CN" altLang="en-US" dirty="0"/>
              <a:t>右边的，继续向右</a:t>
            </a:r>
            <a:endParaRPr lang="en-US" altLang="zh-CN" dirty="0"/>
          </a:p>
          <a:p>
            <a:pPr lvl="1"/>
            <a:r>
              <a:rPr lang="en-US" altLang="zh-CN" dirty="0"/>
              <a:t>= </a:t>
            </a:r>
            <a:r>
              <a:rPr lang="zh-CN" altLang="en-US" dirty="0"/>
              <a:t>找到了</a:t>
            </a:r>
            <a:endParaRPr lang="en-US" altLang="zh-CN" dirty="0"/>
          </a:p>
          <a:p>
            <a:pPr lvl="1"/>
            <a:r>
              <a:rPr lang="en-US" altLang="zh-CN" dirty="0"/>
              <a:t>&lt; </a:t>
            </a:r>
            <a:r>
              <a:rPr lang="zh-CN" altLang="en-US" dirty="0"/>
              <a:t>右边的或右边为 </a:t>
            </a:r>
            <a:r>
              <a:rPr lang="en-US" altLang="zh-CN" dirty="0"/>
              <a:t>NULL</a:t>
            </a:r>
            <a:r>
              <a:rPr lang="zh-CN" altLang="en-US" dirty="0"/>
              <a:t>，下一层，重复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 </a:t>
            </a:r>
            <a:r>
              <a:rPr lang="zh-CN" altLang="en-US" dirty="0"/>
              <a:t>步骤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以查找 </a:t>
            </a:r>
            <a:r>
              <a:rPr lang="en-US" altLang="zh-CN" dirty="0"/>
              <a:t>score = 22 </a:t>
            </a:r>
            <a:r>
              <a:rPr lang="zh-CN" altLang="en-US" dirty="0"/>
              <a:t>为例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4FE46-59AD-44EA-B124-B3F754FF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2" y="3258235"/>
            <a:ext cx="10588535" cy="23026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D7CE3B-6FF2-4393-90D4-81AB6BCD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2" y="3258235"/>
            <a:ext cx="10588535" cy="23026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5ECCAD-3FF7-466C-B5DB-022A9A90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2" y="3258235"/>
            <a:ext cx="10588535" cy="23026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CDC556-CF57-4520-9498-8EA1E0C30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32" y="3258234"/>
            <a:ext cx="10588535" cy="23026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70CF82-32EF-4019-98D5-804CC276D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32" y="3258233"/>
            <a:ext cx="10588535" cy="23026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0EACE8-D882-46A0-AA38-63FC7EF5B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32" y="3258232"/>
            <a:ext cx="10588535" cy="23026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1FCE21-FAC5-4A67-A317-816B9AB01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732" y="3258231"/>
            <a:ext cx="10588535" cy="23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2C32-19F8-40AE-AF86-AC84A091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有一亿个 </a:t>
            </a:r>
            <a:r>
              <a:rPr lang="en-US" altLang="zh-CN" dirty="0"/>
              <a:t>key</a:t>
            </a:r>
            <a:r>
              <a:rPr lang="zh-CN" altLang="en-US" dirty="0"/>
              <a:t>，使用 </a:t>
            </a:r>
            <a:r>
              <a:rPr lang="en-US" altLang="zh-CN" dirty="0"/>
              <a:t>keys </a:t>
            </a:r>
            <a:r>
              <a:rPr lang="zh-CN" altLang="en-US" dirty="0"/>
              <a:t>命令是否会影响线上服务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9E82B-4928-4AC4-A549-3BDD4A01A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keys </a:t>
            </a:r>
            <a:r>
              <a:rPr lang="zh-CN" altLang="en-US" dirty="0"/>
              <a:t>命令时间复杂度是 </a:t>
            </a:r>
            <a:r>
              <a:rPr lang="en-US" altLang="zh-CN" dirty="0"/>
              <a:t>O(n)</a:t>
            </a:r>
            <a:r>
              <a:rPr lang="zh-CN" altLang="en-US" dirty="0"/>
              <a:t>，</a:t>
            </a:r>
            <a:r>
              <a:rPr lang="en-US" altLang="zh-CN" dirty="0"/>
              <a:t>n </a:t>
            </a:r>
            <a:r>
              <a:rPr lang="zh-CN" altLang="en-US" dirty="0"/>
              <a:t>即总的 </a:t>
            </a:r>
            <a:r>
              <a:rPr lang="en-US" altLang="zh-CN" dirty="0"/>
              <a:t>key </a:t>
            </a:r>
            <a:r>
              <a:rPr lang="zh-CN" altLang="en-US" dirty="0"/>
              <a:t>数量，</a:t>
            </a:r>
            <a:r>
              <a:rPr lang="en-US" altLang="zh-CN" dirty="0"/>
              <a:t>n </a:t>
            </a:r>
            <a:r>
              <a:rPr lang="zh-CN" altLang="en-US" dirty="0"/>
              <a:t>如果很大，性能非常低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执行命令是单线程执行，一个命令执行太慢会阻塞其它命令，阻塞时间长甚至会让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发生故障切换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可以使用 </a:t>
            </a:r>
            <a:r>
              <a:rPr lang="en-US" altLang="zh-CN" dirty="0"/>
              <a:t>scan </a:t>
            </a:r>
            <a:r>
              <a:rPr lang="zh-CN" altLang="en-US" dirty="0"/>
              <a:t>命令替换 </a:t>
            </a:r>
            <a:r>
              <a:rPr lang="en-US" altLang="zh-CN" dirty="0"/>
              <a:t>keys 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虽然 </a:t>
            </a:r>
            <a:r>
              <a:rPr lang="en-US" altLang="zh-CN" dirty="0"/>
              <a:t>scan </a:t>
            </a:r>
            <a:r>
              <a:rPr lang="zh-CN" altLang="en-US" dirty="0"/>
              <a:t>命令的时间复杂度仍是 </a:t>
            </a:r>
            <a:r>
              <a:rPr lang="en-US" altLang="zh-CN" dirty="0"/>
              <a:t>O(n)</a:t>
            </a:r>
            <a:r>
              <a:rPr lang="zh-CN" altLang="en-US" dirty="0"/>
              <a:t>，但它是通过游标分步执行，不会导致长时间阻塞</a:t>
            </a:r>
            <a:endParaRPr lang="en-US" altLang="zh-CN" dirty="0"/>
          </a:p>
          <a:p>
            <a:pPr lvl="1"/>
            <a:r>
              <a:rPr lang="zh-CN" altLang="en-US" dirty="0"/>
              <a:t>可以用 </a:t>
            </a:r>
            <a:r>
              <a:rPr lang="en-US" altLang="zh-CN" dirty="0"/>
              <a:t>count </a:t>
            </a:r>
            <a:r>
              <a:rPr lang="zh-CN" altLang="en-US" dirty="0"/>
              <a:t>参数</a:t>
            </a:r>
            <a:r>
              <a:rPr lang="zh-CN" altLang="en-US" dirty="0">
                <a:solidFill>
                  <a:srgbClr val="C00000"/>
                </a:solidFill>
              </a:rPr>
              <a:t>提示</a:t>
            </a:r>
            <a:r>
              <a:rPr lang="zh-CN" altLang="en-US" dirty="0"/>
              <a:t>返回 </a:t>
            </a:r>
            <a:r>
              <a:rPr lang="en-US" altLang="zh-CN" dirty="0"/>
              <a:t>key 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1"/>
            <a:r>
              <a:rPr lang="zh-CN" altLang="en-US" dirty="0"/>
              <a:t>返回值代表下次的起点（桶下标）</a:t>
            </a:r>
            <a:endParaRPr lang="en-US" altLang="zh-CN" dirty="0"/>
          </a:p>
          <a:p>
            <a:pPr lvl="1"/>
            <a:r>
              <a:rPr lang="en-US" altLang="zh-CN" dirty="0"/>
              <a:t>scan </a:t>
            </a:r>
            <a:r>
              <a:rPr lang="zh-CN" altLang="en-US" dirty="0"/>
              <a:t>能保证在 </a:t>
            </a:r>
            <a:r>
              <a:rPr lang="en-US" altLang="zh-CN" dirty="0"/>
              <a:t>rehash </a:t>
            </a:r>
            <a:r>
              <a:rPr lang="zh-CN" altLang="en-US" dirty="0"/>
              <a:t>也正常工作</a:t>
            </a:r>
            <a:endParaRPr lang="en-US" altLang="zh-CN" dirty="0"/>
          </a:p>
          <a:p>
            <a:pPr lvl="1"/>
            <a:r>
              <a:rPr lang="zh-CN" altLang="en-US" dirty="0"/>
              <a:t>弱状态，客户端仅需维护游标</a:t>
            </a:r>
            <a:endParaRPr lang="en-US" altLang="zh-CN" dirty="0"/>
          </a:p>
          <a:p>
            <a:pPr lvl="1"/>
            <a:r>
              <a:rPr lang="zh-CN" altLang="en-US" dirty="0"/>
              <a:t>缺点是可能会重复遍历 </a:t>
            </a:r>
            <a:r>
              <a:rPr lang="en-US" altLang="zh-CN" dirty="0"/>
              <a:t>key</a:t>
            </a:r>
            <a:r>
              <a:rPr lang="zh-CN" altLang="en-US" dirty="0"/>
              <a:t>（缩容时）、应用应自己处理重复 </a:t>
            </a:r>
            <a:r>
              <a:rPr lang="en-US" altLang="zh-CN" dirty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6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67DB7-0915-4404-B360-05093E25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过期 </a:t>
            </a:r>
            <a:r>
              <a:rPr lang="en-US" altLang="zh-CN" dirty="0"/>
              <a:t>key </a:t>
            </a:r>
            <a:r>
              <a:rPr lang="zh-CN" altLang="en-US" dirty="0"/>
              <a:t>的删除策略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A737B-75C7-4281-BD2E-DBC9E3A2E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704084"/>
            <a:ext cx="10719120" cy="59672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记录 </a:t>
            </a:r>
            <a:r>
              <a:rPr lang="en-US" altLang="zh-CN" dirty="0"/>
              <a:t>key </a:t>
            </a:r>
            <a:r>
              <a:rPr lang="zh-CN" altLang="en-US" dirty="0"/>
              <a:t>过期时间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每个库中都包含了 </a:t>
            </a:r>
            <a:r>
              <a:rPr lang="en-US" altLang="zh-CN" dirty="0"/>
              <a:t>expires </a:t>
            </a:r>
            <a:r>
              <a:rPr lang="zh-CN" altLang="en-US" dirty="0"/>
              <a:t>过期字典（</a:t>
            </a:r>
            <a:r>
              <a:rPr lang="en-US" altLang="zh-CN" dirty="0" err="1"/>
              <a:t>hashtable</a:t>
            </a:r>
            <a:r>
              <a:rPr lang="zh-CN" altLang="en-US" dirty="0"/>
              <a:t>结构，键为指针，指向真正 </a:t>
            </a:r>
            <a:r>
              <a:rPr lang="en-US" altLang="zh-CN" dirty="0"/>
              <a:t>key</a:t>
            </a:r>
            <a:r>
              <a:rPr lang="zh-CN" altLang="en-US" dirty="0"/>
              <a:t>，值为 </a:t>
            </a:r>
            <a:r>
              <a:rPr lang="en-US" altLang="zh-CN" dirty="0"/>
              <a:t>long </a:t>
            </a:r>
            <a:r>
              <a:rPr lang="zh-CN" altLang="en-US" dirty="0"/>
              <a:t>类型的时间戳，毫秒精度）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当设置某个 </a:t>
            </a:r>
            <a:r>
              <a:rPr lang="en-US" altLang="zh-CN" dirty="0"/>
              <a:t>key </a:t>
            </a:r>
            <a:r>
              <a:rPr lang="zh-CN" altLang="en-US" dirty="0"/>
              <a:t>有过期时间时，就会向过期字典中添加此 </a:t>
            </a:r>
            <a:r>
              <a:rPr lang="en-US" altLang="zh-CN" dirty="0"/>
              <a:t>key </a:t>
            </a:r>
            <a:r>
              <a:rPr lang="zh-CN" altLang="en-US" dirty="0"/>
              <a:t>的指针和时间戳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采用了惰性删除 </a:t>
            </a:r>
            <a:r>
              <a:rPr lang="en-US" altLang="zh-CN" dirty="0"/>
              <a:t>+ </a:t>
            </a:r>
            <a:r>
              <a:rPr lang="zh-CN" altLang="en-US" dirty="0"/>
              <a:t>定期删除的策略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惰性删除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在执行读写数据库的命令时，执行命令前会检查 </a:t>
            </a:r>
            <a:r>
              <a:rPr lang="en-US" altLang="zh-CN" dirty="0"/>
              <a:t>key </a:t>
            </a:r>
            <a:r>
              <a:rPr lang="zh-CN" altLang="en-US" dirty="0"/>
              <a:t>是否过期，如果已过期，则删除 </a:t>
            </a:r>
            <a:r>
              <a:rPr lang="en-US" altLang="zh-CN" dirty="0"/>
              <a:t>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定期删除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redis</a:t>
            </a:r>
            <a:r>
              <a:rPr lang="zh-CN" altLang="en-US" dirty="0"/>
              <a:t> 有一个定时任务处理器 </a:t>
            </a:r>
            <a:r>
              <a:rPr lang="en-US" altLang="zh-CN" dirty="0" err="1"/>
              <a:t>serverCron</a:t>
            </a:r>
            <a:r>
              <a:rPr lang="zh-CN" altLang="en-US" dirty="0"/>
              <a:t>，负责周期性任务处理，默认 </a:t>
            </a:r>
            <a:r>
              <a:rPr lang="en-US" altLang="zh-CN" dirty="0"/>
              <a:t>100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r>
              <a:rPr lang="zh-CN" altLang="en-US" dirty="0"/>
              <a:t>执行一次（</a:t>
            </a:r>
            <a:r>
              <a:rPr lang="en-US" altLang="zh-CN" dirty="0" err="1"/>
              <a:t>hz</a:t>
            </a:r>
            <a:r>
              <a:rPr lang="en-US" altLang="zh-CN" dirty="0"/>
              <a:t> </a:t>
            </a:r>
            <a:r>
              <a:rPr lang="zh-CN" altLang="en-US" dirty="0"/>
              <a:t>参数控制）：</a:t>
            </a:r>
            <a:endParaRPr lang="en-US" altLang="zh-CN" dirty="0"/>
          </a:p>
          <a:p>
            <a:pPr marL="720725" lvl="2" indent="0">
              <a:buNone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① 处理过期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、②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hash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表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rehash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、③ 更新统计结果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720725" lvl="2" indent="0">
              <a:buNone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④ 持久化、⑤ 清理过期客户端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依次遍历库，在规定时间内运行如下操作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从每个库的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expires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过期字典中随机选择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20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key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检查，如果过期则删除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如果删除达到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个，重复 ① 步骤，没有达到，遍历至下一个库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规定时间没有做完，等待下一轮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serverCron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运行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70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81223</TotalTime>
  <Words>3173</Words>
  <Application>Microsoft Office PowerPoint</Application>
  <PresentationFormat>宽屏</PresentationFormat>
  <Paragraphs>244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Alibaba PuHuiTi B</vt:lpstr>
      <vt:lpstr>Alibaba PuHuiTi M</vt:lpstr>
      <vt:lpstr>Alibaba PuHuiTi R</vt:lpstr>
      <vt:lpstr>阿里巴巴普惠体</vt:lpstr>
      <vt:lpstr>阿里巴巴普惠体 R</vt:lpstr>
      <vt:lpstr>等线</vt:lpstr>
      <vt:lpstr>黑体</vt:lpstr>
      <vt:lpstr>Arial</vt:lpstr>
      <vt:lpstr>Calibri</vt:lpstr>
      <vt:lpstr>Cambria Math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面试题：缓存篇</vt:lpstr>
      <vt:lpstr>Redis 数据类型相关</vt:lpstr>
      <vt:lpstr>String</vt:lpstr>
      <vt:lpstr>List</vt:lpstr>
      <vt:lpstr>Hash</vt:lpstr>
      <vt:lpstr>Sorted Set</vt:lpstr>
      <vt:lpstr>跳表查询</vt:lpstr>
      <vt:lpstr>redis有一亿个 key，使用 keys 命令是否会影响线上服务</vt:lpstr>
      <vt:lpstr>Redis 过期 key 的删除策略</vt:lpstr>
      <vt:lpstr>Redis 持久化 – AOF </vt:lpstr>
      <vt:lpstr>Redis 持久化 – AOF 重写</vt:lpstr>
      <vt:lpstr>Redis 持久化 – RDB </vt:lpstr>
      <vt:lpstr>Redis 持久化 – 混合持久化</vt:lpstr>
      <vt:lpstr>缓存击穿</vt:lpstr>
      <vt:lpstr>缓存雪崩</vt:lpstr>
      <vt:lpstr>缓存穿透</vt:lpstr>
      <vt:lpstr>缓存一致性问题</vt:lpstr>
      <vt:lpstr>分析1 – 先清缓存，再更新库</vt:lpstr>
      <vt:lpstr>分析2 – 先更新库，再清缓存</vt:lpstr>
      <vt:lpstr>分析3 – 先更新库，再清缓存</vt:lpstr>
      <vt:lpstr>分析4 – 用锁解决</vt:lpstr>
      <vt:lpstr>缓存原子性</vt:lpstr>
      <vt:lpstr>用乐观锁保证原子性</vt:lpstr>
      <vt:lpstr>用 lua 脚本保证原子性</vt:lpstr>
      <vt:lpstr>LRU Cache</vt:lpstr>
      <vt:lpstr>LRU Cache（基于链表实现）</vt:lpstr>
      <vt:lpstr>LRU Cache （基于链表实现）</vt:lpstr>
      <vt:lpstr>LRU Cache （基于链表实现）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2058</cp:revision>
  <dcterms:created xsi:type="dcterms:W3CDTF">2020-03-31T02:23:27Z</dcterms:created>
  <dcterms:modified xsi:type="dcterms:W3CDTF">2021-09-02T06:37:08Z</dcterms:modified>
</cp:coreProperties>
</file>