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462" r:id="rId8"/>
    <p:sldId id="463" r:id="rId9"/>
    <p:sldId id="464" r:id="rId10"/>
    <p:sldId id="479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5" r:id="rId21"/>
    <p:sldId id="476" r:id="rId22"/>
    <p:sldId id="477" r:id="rId23"/>
    <p:sldId id="478" r:id="rId24"/>
    <p:sldId id="480" r:id="rId25"/>
    <p:sldId id="474" r:id="rId26"/>
    <p:sldId id="481" r:id="rId27"/>
    <p:sldId id="482" r:id="rId28"/>
    <p:sldId id="484" r:id="rId29"/>
    <p:sldId id="483" r:id="rId30"/>
    <p:sldId id="485" r:id="rId31"/>
    <p:sldId id="486" r:id="rId32"/>
    <p:sldId id="487" r:id="rId33"/>
    <p:sldId id="488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9EDF4"/>
    <a:srgbClr val="D0D8E8"/>
    <a:srgbClr val="AD2B26"/>
    <a:srgbClr val="919191"/>
    <a:srgbClr val="B60206"/>
    <a:srgbClr val="49504F"/>
    <a:srgbClr val="B70006"/>
    <a:srgbClr val="FFFF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p4LYbnnW8" TargetMode="External"/><Relationship Id="rId2" Type="http://schemas.openxmlformats.org/officeDocument/2006/relationships/hyperlink" Target="https://www.youtube.com/watch?v=JEpsBg0AO6o&amp;t=41s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lopezluis.github.io/gossip-simulator/" TargetMode="External"/><Relationship Id="rId5" Type="http://schemas.openxmlformats.org/officeDocument/2006/relationships/hyperlink" Target="https://raft.github.io/raftscope/index.html" TargetMode="External"/><Relationship Id="rId4" Type="http://schemas.openxmlformats.org/officeDocument/2006/relationships/hyperlink" Target="https://raf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ubbo.apache.org/zh/docsv2.7/user/references/xml/dubbo-provider/" TargetMode="External"/><Relationship Id="rId2" Type="http://schemas.openxmlformats.org/officeDocument/2006/relationships/hyperlink" Target="https://nginx.org/en/docs/http/load_balancing.html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面试题：分布式篇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946A-1CD1-480B-B0A0-7B82C5E5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AC8DA-EBA5-4183-8814-22EE24AEC1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34933"/>
            <a:ext cx="2512251" cy="5474334"/>
          </a:xfrm>
        </p:spPr>
        <p:txBody>
          <a:bodyPr/>
          <a:lstStyle/>
          <a:p>
            <a:r>
              <a:rPr lang="en-US" altLang="zh-CN" sz="1200" dirty="0"/>
              <a:t>S1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1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X</a:t>
            </a:r>
          </a:p>
          <a:p>
            <a:r>
              <a:rPr lang="en-US" altLang="zh-CN" sz="1200" dirty="0"/>
              <a:t>S5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2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Y</a:t>
            </a:r>
          </a:p>
          <a:p>
            <a:r>
              <a:rPr lang="en-US" altLang="zh-CN" sz="1200" dirty="0"/>
              <a:t>S1</a:t>
            </a:r>
            <a:r>
              <a:rPr lang="zh-CN" altLang="en-US" sz="1200" dirty="0"/>
              <a:t>、</a:t>
            </a:r>
            <a:r>
              <a:rPr lang="en-US" altLang="zh-CN" sz="1200" dirty="0"/>
              <a:t>S2</a:t>
            </a:r>
            <a:r>
              <a:rPr lang="zh-CN" altLang="en-US" sz="1200" dirty="0"/>
              <a:t>、</a:t>
            </a:r>
            <a:r>
              <a:rPr lang="en-US" altLang="zh-CN" sz="1200" dirty="0"/>
              <a:t>S3 </a:t>
            </a:r>
            <a:r>
              <a:rPr lang="zh-CN" altLang="en-US" sz="1200" dirty="0"/>
              <a:t>已经经历了 </a:t>
            </a:r>
            <a:r>
              <a:rPr lang="en-US" altLang="zh-CN" sz="1200" dirty="0"/>
              <a:t>Accept </a:t>
            </a:r>
            <a:r>
              <a:rPr lang="zh-CN" altLang="en-US" sz="1200" dirty="0"/>
              <a:t>阶段，</a:t>
            </a:r>
            <a:r>
              <a:rPr lang="zh-CN" altLang="en-US" sz="1200" dirty="0">
                <a:solidFill>
                  <a:srgbClr val="C00000"/>
                </a:solidFill>
              </a:rPr>
              <a:t>与例</a:t>
            </a:r>
            <a:r>
              <a:rPr lang="en-US" altLang="zh-CN" sz="1200" dirty="0">
                <a:solidFill>
                  <a:srgbClr val="C00000"/>
                </a:solidFill>
              </a:rPr>
              <a:t>2 </a:t>
            </a:r>
            <a:r>
              <a:rPr lang="zh-CN" altLang="en-US" sz="1200" dirty="0">
                <a:solidFill>
                  <a:srgbClr val="C00000"/>
                </a:solidFill>
              </a:rPr>
              <a:t>不同的是，值 </a:t>
            </a:r>
            <a:r>
              <a:rPr lang="en-US" altLang="zh-CN" sz="1200" dirty="0">
                <a:solidFill>
                  <a:srgbClr val="C00000"/>
                </a:solidFill>
              </a:rPr>
              <a:t>X </a:t>
            </a:r>
            <a:r>
              <a:rPr lang="zh-CN" altLang="en-US" sz="1200" dirty="0">
                <a:solidFill>
                  <a:srgbClr val="C00000"/>
                </a:solidFill>
              </a:rPr>
              <a:t>还未选中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zh-CN" altLang="en-US" sz="1200" dirty="0">
                <a:solidFill>
                  <a:srgbClr val="C00000"/>
                </a:solidFill>
              </a:rPr>
              <a:t>关键点，</a:t>
            </a:r>
            <a:r>
              <a:rPr lang="en-US" altLang="zh-CN" sz="1200" dirty="0">
                <a:solidFill>
                  <a:srgbClr val="C00000"/>
                </a:solidFill>
              </a:rPr>
              <a:t>S3 </a:t>
            </a:r>
            <a:r>
              <a:rPr lang="zh-CN" altLang="en-US" sz="1200" dirty="0">
                <a:solidFill>
                  <a:srgbClr val="C00000"/>
                </a:solidFill>
              </a:rPr>
              <a:t>也接到了 </a:t>
            </a:r>
            <a:r>
              <a:rPr lang="en-US" altLang="zh-CN" sz="1200" dirty="0">
                <a:solidFill>
                  <a:srgbClr val="C00000"/>
                </a:solidFill>
              </a:rPr>
              <a:t>S5 </a:t>
            </a:r>
            <a:r>
              <a:rPr lang="zh-CN" altLang="en-US" sz="1200" dirty="0">
                <a:solidFill>
                  <a:srgbClr val="C00000"/>
                </a:solidFill>
              </a:rPr>
              <a:t>的</a:t>
            </a:r>
            <a:r>
              <a:rPr lang="en-US" altLang="zh-CN" sz="1200" dirty="0">
                <a:solidFill>
                  <a:srgbClr val="C00000"/>
                </a:solidFill>
              </a:rPr>
              <a:t>prepare </a:t>
            </a:r>
            <a:r>
              <a:rPr lang="zh-CN" altLang="en-US" sz="1200" dirty="0">
                <a:solidFill>
                  <a:srgbClr val="C00000"/>
                </a:solidFill>
              </a:rPr>
              <a:t>提案，这时是否会有不一致的情况呢？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zh-CN" altLang="en-US" sz="1200" dirty="0"/>
              <a:t>此时 </a:t>
            </a:r>
            <a:r>
              <a:rPr lang="en-US" altLang="zh-CN" sz="1200" dirty="0"/>
              <a:t>S3 </a:t>
            </a:r>
            <a:r>
              <a:rPr lang="zh-CN" altLang="en-US" sz="1200" dirty="0"/>
              <a:t>状态已将 </a:t>
            </a:r>
            <a:r>
              <a:rPr lang="en-US" altLang="zh-CN" sz="1200" dirty="0" err="1"/>
              <a:t>acceptN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acceptValue</a:t>
            </a:r>
            <a:r>
              <a:rPr lang="en-US" altLang="zh-CN" sz="1200" dirty="0"/>
              <a:t> </a:t>
            </a:r>
            <a:r>
              <a:rPr lang="zh-CN" altLang="en-US" sz="1200" dirty="0"/>
              <a:t>分别更新为 </a:t>
            </a:r>
            <a:r>
              <a:rPr lang="en-US" altLang="zh-CN" sz="1200" dirty="0"/>
              <a:t>1:X</a:t>
            </a:r>
            <a:r>
              <a:rPr lang="zh-CN" altLang="en-US" sz="1200" dirty="0"/>
              <a:t>；再返回 </a:t>
            </a:r>
            <a:r>
              <a:rPr lang="en-US" altLang="zh-CN" sz="1200" dirty="0"/>
              <a:t>S5 </a:t>
            </a:r>
            <a:r>
              <a:rPr lang="zh-CN" altLang="en-US" sz="1200" dirty="0"/>
              <a:t>的 </a:t>
            </a:r>
            <a:r>
              <a:rPr lang="en-US" altLang="zh-CN" sz="1200" dirty="0"/>
              <a:t>ack </a:t>
            </a:r>
            <a:r>
              <a:rPr lang="zh-CN" altLang="en-US" sz="1200" dirty="0"/>
              <a:t>时就会将 </a:t>
            </a:r>
            <a:r>
              <a:rPr lang="en-US" altLang="zh-CN" sz="1200" dirty="0"/>
              <a:t>1:X </a:t>
            </a:r>
            <a:r>
              <a:rPr lang="zh-CN" altLang="en-US" sz="1200" dirty="0"/>
              <a:t>返回给 </a:t>
            </a:r>
            <a:r>
              <a:rPr lang="en-US" altLang="zh-CN" sz="1200" dirty="0"/>
              <a:t>S5</a:t>
            </a:r>
          </a:p>
          <a:p>
            <a:r>
              <a:rPr lang="en-US" altLang="zh-CN" sz="1200" dirty="0"/>
              <a:t>S5 </a:t>
            </a:r>
            <a:r>
              <a:rPr lang="zh-CN" altLang="en-US" sz="1200" dirty="0"/>
              <a:t>用返回的 </a:t>
            </a:r>
            <a:r>
              <a:rPr lang="en-US" altLang="zh-CN" sz="1200" dirty="0"/>
              <a:t>X</a:t>
            </a:r>
            <a:r>
              <a:rPr lang="zh-CN" altLang="en-US" sz="1200" dirty="0"/>
              <a:t> 替换掉了自己原有的值 </a:t>
            </a:r>
            <a:r>
              <a:rPr lang="en-US" altLang="zh-CN" sz="1200" dirty="0"/>
              <a:t>Y</a:t>
            </a:r>
            <a:r>
              <a:rPr lang="zh-CN" altLang="en-US" sz="1200" dirty="0"/>
              <a:t>，并执行后续流程，后续都会同步为 </a:t>
            </a:r>
            <a:r>
              <a:rPr lang="en-US" altLang="zh-CN" sz="1200" dirty="0"/>
              <a:t>X</a:t>
            </a:r>
          </a:p>
          <a:p>
            <a:endParaRPr lang="en-US" altLang="zh-CN" sz="1200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68169D-FF3B-4952-A2D1-3DAF6170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51" y="901066"/>
            <a:ext cx="9131769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0F90-E82F-41B0-85F9-A7BD270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5EC04-0009-465A-B3D0-43D57E941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33" y="934932"/>
            <a:ext cx="2628665" cy="5448935"/>
          </a:xfrm>
        </p:spPr>
        <p:txBody>
          <a:bodyPr/>
          <a:lstStyle/>
          <a:p>
            <a:r>
              <a:rPr lang="en-US" altLang="zh-CN" sz="1200" dirty="0"/>
              <a:t>S1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1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X</a:t>
            </a:r>
          </a:p>
          <a:p>
            <a:r>
              <a:rPr lang="en-US" altLang="zh-CN" sz="1200" dirty="0"/>
              <a:t>S5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2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Y</a:t>
            </a:r>
          </a:p>
          <a:p>
            <a:r>
              <a:rPr lang="zh-CN" altLang="en-US" sz="1200" dirty="0">
                <a:solidFill>
                  <a:srgbClr val="C00000"/>
                </a:solidFill>
              </a:rPr>
              <a:t>关键点，</a:t>
            </a:r>
            <a:r>
              <a:rPr lang="en-US" altLang="zh-CN" sz="1200" dirty="0">
                <a:solidFill>
                  <a:srgbClr val="C00000"/>
                </a:solidFill>
              </a:rPr>
              <a:t>S3 </a:t>
            </a:r>
            <a:r>
              <a:rPr lang="zh-CN" altLang="en-US" sz="1200" dirty="0">
                <a:solidFill>
                  <a:srgbClr val="C00000"/>
                </a:solidFill>
              </a:rPr>
              <a:t>还未经历 </a:t>
            </a:r>
            <a:r>
              <a:rPr lang="en-US" altLang="zh-CN" sz="1200" dirty="0">
                <a:solidFill>
                  <a:srgbClr val="C00000"/>
                </a:solidFill>
              </a:rPr>
              <a:t>Accept </a:t>
            </a:r>
            <a:r>
              <a:rPr lang="zh-CN" altLang="en-US" sz="1200" dirty="0">
                <a:solidFill>
                  <a:srgbClr val="C00000"/>
                </a:solidFill>
              </a:rPr>
              <a:t>阶段时，就拿到了 </a:t>
            </a:r>
            <a:r>
              <a:rPr lang="en-US" altLang="zh-CN" sz="1200" dirty="0">
                <a:solidFill>
                  <a:srgbClr val="C00000"/>
                </a:solidFill>
              </a:rPr>
              <a:t>S5 </a:t>
            </a:r>
            <a:r>
              <a:rPr lang="zh-CN" altLang="en-US" sz="1200" dirty="0">
                <a:solidFill>
                  <a:srgbClr val="C00000"/>
                </a:solidFill>
              </a:rPr>
              <a:t>的 </a:t>
            </a:r>
            <a:r>
              <a:rPr lang="en-US" altLang="zh-CN" sz="1200" dirty="0">
                <a:solidFill>
                  <a:srgbClr val="C00000"/>
                </a:solidFill>
              </a:rPr>
              <a:t>prepare </a:t>
            </a:r>
            <a:r>
              <a:rPr lang="zh-CN" altLang="en-US" sz="1200" dirty="0">
                <a:solidFill>
                  <a:srgbClr val="C00000"/>
                </a:solidFill>
              </a:rPr>
              <a:t>提案，这时是否会有不一致的情况呢？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S3 </a:t>
            </a:r>
            <a:r>
              <a:rPr lang="zh-CN" altLang="en-US" sz="1200" dirty="0"/>
              <a:t>在接到 </a:t>
            </a:r>
            <a:r>
              <a:rPr lang="en-US" altLang="zh-CN" sz="1200" dirty="0"/>
              <a:t>S1 </a:t>
            </a:r>
            <a:r>
              <a:rPr lang="zh-CN" altLang="en-US" sz="1200" dirty="0"/>
              <a:t>的 </a:t>
            </a:r>
            <a:r>
              <a:rPr lang="en-US" altLang="zh-CN" sz="1200" dirty="0"/>
              <a:t>accept </a:t>
            </a:r>
            <a:r>
              <a:rPr lang="zh-CN" altLang="en-US" sz="1200" dirty="0"/>
              <a:t>请求时，</a:t>
            </a:r>
            <a:r>
              <a:rPr lang="en-US" altLang="zh-CN" sz="1200" dirty="0"/>
              <a:t>n&gt;=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</a:t>
            </a:r>
            <a:r>
              <a:rPr lang="zh-CN" altLang="en-US" sz="1200" dirty="0"/>
              <a:t>条件不成立，因此没有更新 </a:t>
            </a:r>
            <a:r>
              <a:rPr lang="en-US" altLang="zh-CN" sz="1200" dirty="0" err="1"/>
              <a:t>acceptN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acceptValue</a:t>
            </a:r>
            <a:r>
              <a:rPr lang="zh-CN" altLang="en-US" sz="1200" dirty="0"/>
              <a:t>，并且返回的 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</a:t>
            </a:r>
            <a:r>
              <a:rPr lang="zh-CN" altLang="en-US" sz="1200" dirty="0"/>
              <a:t>是 </a:t>
            </a:r>
            <a:r>
              <a:rPr lang="en-US" altLang="zh-CN" sz="1200" dirty="0"/>
              <a:t>2</a:t>
            </a:r>
          </a:p>
          <a:p>
            <a:r>
              <a:rPr lang="zh-CN" altLang="en-US" sz="1200" dirty="0"/>
              <a:t>对 </a:t>
            </a:r>
            <a:r>
              <a:rPr lang="en-US" altLang="zh-CN" sz="1200" dirty="0"/>
              <a:t>S1 </a:t>
            </a:r>
            <a:r>
              <a:rPr lang="zh-CN" altLang="en-US" sz="1200" dirty="0"/>
              <a:t>来说，</a:t>
            </a:r>
            <a:r>
              <a:rPr lang="en-US" altLang="zh-CN" sz="1200" dirty="0"/>
              <a:t>S3 </a:t>
            </a:r>
            <a:r>
              <a:rPr lang="zh-CN" altLang="en-US" sz="1200" dirty="0"/>
              <a:t>返回的 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</a:t>
            </a:r>
            <a:r>
              <a:rPr lang="zh-CN" altLang="en-US" sz="1200" dirty="0"/>
              <a:t>大于 </a:t>
            </a:r>
            <a:r>
              <a:rPr lang="en-US" altLang="zh-CN" sz="1200" dirty="0"/>
              <a:t>n</a:t>
            </a:r>
            <a:r>
              <a:rPr lang="zh-CN" altLang="en-US" sz="1200" dirty="0"/>
              <a:t>，选中失败；想更新 </a:t>
            </a:r>
            <a:r>
              <a:rPr lang="en-US" altLang="zh-CN" sz="1200" dirty="0"/>
              <a:t>X </a:t>
            </a:r>
            <a:r>
              <a:rPr lang="zh-CN" altLang="en-US" sz="1200" dirty="0"/>
              <a:t>需要发起新一轮提案</a:t>
            </a:r>
            <a:endParaRPr lang="en-US" altLang="zh-CN" sz="1200" dirty="0"/>
          </a:p>
          <a:p>
            <a:r>
              <a:rPr lang="zh-CN" altLang="en-US" sz="1200" dirty="0"/>
              <a:t>对 </a:t>
            </a:r>
            <a:r>
              <a:rPr lang="en-US" altLang="zh-CN" sz="1200" dirty="0"/>
              <a:t>S5 </a:t>
            </a:r>
            <a:r>
              <a:rPr lang="zh-CN" altLang="en-US" sz="1200" dirty="0"/>
              <a:t>来说，</a:t>
            </a:r>
            <a:r>
              <a:rPr lang="en-US" altLang="zh-CN" sz="1200" dirty="0"/>
              <a:t>accept </a:t>
            </a:r>
            <a:r>
              <a:rPr lang="zh-CN" altLang="en-US" sz="1200" dirty="0"/>
              <a:t>阶段发送的是它自己的 </a:t>
            </a:r>
            <a:r>
              <a:rPr lang="en-US" altLang="zh-CN" sz="1200" dirty="0"/>
              <a:t>2:Y</a:t>
            </a:r>
            <a:r>
              <a:rPr lang="zh-CN" altLang="en-US" sz="1200" dirty="0"/>
              <a:t>，后续会把值同步为 </a:t>
            </a:r>
            <a:r>
              <a:rPr lang="en-US" altLang="zh-CN" sz="1200" dirty="0"/>
              <a:t>Y</a:t>
            </a:r>
          </a:p>
          <a:p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DAFAF-68B6-43CD-B333-2733F043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98" y="934932"/>
            <a:ext cx="9119069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6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0AEC-9403-46F1-8921-471E7996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 – </a:t>
            </a:r>
            <a:r>
              <a:rPr lang="zh-CN" altLang="en-US" dirty="0"/>
              <a:t>顺序问题回顾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1556-7C56-4405-B8B8-2BE5F1990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AAC13E-51A1-4B49-9C6D-685655D6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30" y="934933"/>
            <a:ext cx="8211671" cy="22444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D1761C-6406-4E91-82B6-90DDFE4DB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30" y="3429000"/>
            <a:ext cx="8536171" cy="24337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A4FCCD-999D-44ED-903B-46E2D042D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30" y="3429000"/>
            <a:ext cx="8536171" cy="24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9A9DE-A785-41C2-BB54-F221797B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 – </a:t>
            </a:r>
            <a:r>
              <a:rPr lang="zh-CN" altLang="en-US" dirty="0"/>
              <a:t>活锁问题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9B6DC-5EAC-482F-8B7D-ADE99569A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40" y="784781"/>
            <a:ext cx="10719120" cy="2651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缺点</a:t>
            </a:r>
            <a:endParaRPr lang="en-US" altLang="zh-CN" dirty="0"/>
          </a:p>
          <a:p>
            <a:r>
              <a:rPr lang="zh-CN" altLang="en-US" dirty="0"/>
              <a:t>效率较低，两轮操作只能选中一个值</a:t>
            </a:r>
            <a:endParaRPr lang="en-US" altLang="zh-CN" dirty="0"/>
          </a:p>
          <a:p>
            <a:r>
              <a:rPr lang="zh-CN" altLang="en-US" dirty="0"/>
              <a:t>难于理解</a:t>
            </a:r>
            <a:endParaRPr lang="en-US" altLang="zh-CN" dirty="0"/>
          </a:p>
          <a:p>
            <a:r>
              <a:rPr lang="zh-CN" altLang="en-US" dirty="0"/>
              <a:t>活锁问题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ECD825-B104-4692-9818-BAD3988A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0" y="2561332"/>
            <a:ext cx="9087317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48092-AC90-4DB4-B582-A799474D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F0FB6-2052-4997-B7D9-3064E7B25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49379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另一种共识算法，目的是比 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更易理解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整个 </a:t>
            </a:r>
            <a:r>
              <a:rPr lang="en-US" altLang="zh-CN" dirty="0"/>
              <a:t>Raft </a:t>
            </a:r>
            <a:r>
              <a:rPr lang="zh-CN" altLang="en-US" dirty="0"/>
              <a:t>算法分解为三部分：</a:t>
            </a:r>
            <a:endParaRPr lang="en-US" altLang="zh-CN" dirty="0"/>
          </a:p>
          <a:p>
            <a:r>
              <a:rPr lang="en-US" altLang="zh-CN" dirty="0"/>
              <a:t>Leader </a:t>
            </a:r>
            <a:r>
              <a:rPr lang="zh-CN" altLang="en-US" dirty="0"/>
              <a:t>选举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只有一个 </a:t>
            </a:r>
            <a:r>
              <a:rPr lang="en-US" altLang="zh-CN" dirty="0"/>
              <a:t>Server </a:t>
            </a:r>
            <a:r>
              <a:rPr lang="zh-CN" altLang="en-US" dirty="0"/>
              <a:t>能作为 </a:t>
            </a:r>
            <a:r>
              <a:rPr lang="en-US" altLang="zh-CN" dirty="0"/>
              <a:t>Leader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一旦此 </a:t>
            </a:r>
            <a:r>
              <a:rPr lang="en-US" altLang="zh-CN" dirty="0"/>
              <a:t>Server </a:t>
            </a:r>
            <a:r>
              <a:rPr lang="zh-CN" altLang="en-US" dirty="0"/>
              <a:t>崩溃，选举新 </a:t>
            </a:r>
            <a:r>
              <a:rPr lang="en-US" altLang="zh-CN" dirty="0"/>
              <a:t>Leader</a:t>
            </a:r>
          </a:p>
          <a:p>
            <a:r>
              <a:rPr lang="zh-CN" altLang="en-US" dirty="0"/>
              <a:t>执行操作，（以日志复制为例，</a:t>
            </a:r>
            <a:r>
              <a:rPr lang="en-US" altLang="zh-CN" dirty="0"/>
              <a:t>Log replication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由 </a:t>
            </a:r>
            <a:r>
              <a:rPr lang="en-US" altLang="zh-CN" dirty="0"/>
              <a:t>Leader </a:t>
            </a:r>
            <a:r>
              <a:rPr lang="zh-CN" altLang="en-US" dirty="0"/>
              <a:t>执行自己的日志记录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将日志复制到其它 </a:t>
            </a:r>
            <a:r>
              <a:rPr lang="en-US" altLang="zh-CN" dirty="0"/>
              <a:t>Server</a:t>
            </a:r>
            <a:r>
              <a:rPr lang="zh-CN" altLang="en-US" dirty="0"/>
              <a:t>，会覆盖掉不一致的部分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多数派记录日志成功，</a:t>
            </a:r>
            <a:r>
              <a:rPr lang="en-US" altLang="zh-CN" dirty="0"/>
              <a:t>Leader </a:t>
            </a:r>
            <a:r>
              <a:rPr lang="zh-CN" altLang="en-US" dirty="0"/>
              <a:t>才能执行命令，向客户端返回结果</a:t>
            </a:r>
            <a:endParaRPr lang="en-US" altLang="zh-CN" dirty="0"/>
          </a:p>
          <a:p>
            <a:r>
              <a:rPr lang="zh-CN" altLang="en-US" dirty="0"/>
              <a:t>确保安全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保证日志记录的一致性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拥有最新日志的 </a:t>
            </a:r>
            <a:r>
              <a:rPr lang="en-US" altLang="zh-CN" dirty="0"/>
              <a:t>Server </a:t>
            </a:r>
            <a:r>
              <a:rPr lang="zh-CN" altLang="en-US" dirty="0"/>
              <a:t>才能成为 </a:t>
            </a:r>
            <a:r>
              <a:rPr lang="en-US" altLang="zh-CN" dirty="0"/>
              <a:t>Leader</a:t>
            </a:r>
          </a:p>
          <a:p>
            <a:pPr lvl="1"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66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3FF1-8CE5-451C-AFEC-F7627AEE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Leader </a:t>
            </a:r>
            <a:r>
              <a:rPr lang="zh-CN" altLang="en-US" dirty="0"/>
              <a:t>选举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77FB3-B4E1-4FC5-ACF8-61FBF1D29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901" y="751219"/>
            <a:ext cx="7179356" cy="910609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accent2"/>
                </a:solidFill>
              </a:rPr>
              <a:t>Leader</a:t>
            </a:r>
            <a:r>
              <a:rPr lang="en-US" altLang="zh-CN" sz="1400" dirty="0"/>
              <a:t> </a:t>
            </a:r>
            <a:r>
              <a:rPr lang="zh-CN" altLang="en-US" sz="1400" dirty="0"/>
              <a:t>会不断向</a:t>
            </a: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发送 </a:t>
            </a:r>
            <a:r>
              <a:rPr lang="en-US" altLang="zh-CN" sz="1400" dirty="0" err="1"/>
              <a:t>AppendEntries</a:t>
            </a:r>
            <a:r>
              <a:rPr lang="en-US" altLang="zh-CN" sz="1400" dirty="0"/>
              <a:t> </a:t>
            </a:r>
            <a:r>
              <a:rPr lang="zh-CN" altLang="en-US" sz="1400" dirty="0"/>
              <a:t>请求，证明自己活着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收到 </a:t>
            </a:r>
            <a:r>
              <a:rPr lang="en-US" altLang="zh-CN" sz="1400" b="1" dirty="0">
                <a:solidFill>
                  <a:schemeClr val="accent2"/>
                </a:solidFill>
              </a:rPr>
              <a:t>Leader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AppendEntries</a:t>
            </a:r>
            <a:r>
              <a:rPr lang="en-US" altLang="zh-CN" sz="1400" dirty="0"/>
              <a:t> </a:t>
            </a:r>
            <a:r>
              <a:rPr lang="zh-CN" altLang="en-US" sz="1400" dirty="0"/>
              <a:t>请求后会重置自己的 </a:t>
            </a:r>
            <a:r>
              <a:rPr lang="en-US" altLang="zh-CN" sz="1400" dirty="0"/>
              <a:t>timeout </a:t>
            </a:r>
            <a:r>
              <a:rPr lang="zh-CN" altLang="en-US" sz="1400" dirty="0"/>
              <a:t>时间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88F74-8928-4D74-A0C9-200D22F5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1" y="1503898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0676E-D8E1-4487-BDFF-5CEFF661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72" y="2947577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2754372-0F80-44C5-8B03-878E4E9C65D5}"/>
              </a:ext>
            </a:extLst>
          </p:cNvPr>
          <p:cNvSpPr txBox="1">
            <a:spLocks/>
          </p:cNvSpPr>
          <p:nvPr/>
        </p:nvSpPr>
        <p:spPr>
          <a:xfrm>
            <a:off x="5986022" y="1493993"/>
            <a:ext cx="6205978" cy="14535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收不到 </a:t>
            </a:r>
            <a:r>
              <a:rPr lang="en-US" altLang="zh-CN" sz="1400" dirty="0" err="1"/>
              <a:t>AppendEntries</a:t>
            </a:r>
            <a:r>
              <a:rPr lang="en-US" altLang="zh-CN" sz="1400" dirty="0"/>
              <a:t> </a:t>
            </a:r>
            <a:r>
              <a:rPr lang="zh-CN" altLang="en-US" sz="1400" dirty="0"/>
              <a:t>请求超时后，转换角色为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候选者</a:t>
            </a:r>
            <a:r>
              <a:rPr lang="zh-CN" altLang="en-US" sz="1400" dirty="0">
                <a:solidFill>
                  <a:schemeClr val="tx1"/>
                </a:solidFill>
              </a:rPr>
              <a:t>，并</a:t>
            </a:r>
            <a:r>
              <a:rPr lang="zh-CN" altLang="en-US" sz="1400" dirty="0"/>
              <a:t>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任期</a:t>
            </a:r>
            <a:r>
              <a:rPr lang="zh-CN" altLang="en-US" sz="1400" dirty="0"/>
              <a:t>加</a:t>
            </a:r>
            <a:r>
              <a:rPr lang="en-US" altLang="zh-CN" sz="1400" dirty="0"/>
              <a:t>1</a:t>
            </a:r>
            <a:r>
              <a:rPr lang="zh-CN" altLang="en-US" sz="1400" dirty="0"/>
              <a:t>，发送 </a:t>
            </a:r>
            <a:r>
              <a:rPr lang="en-US" altLang="zh-CN" sz="1400" dirty="0" err="1"/>
              <a:t>RequestVote</a:t>
            </a:r>
            <a:r>
              <a:rPr lang="en-US" altLang="zh-CN" sz="1400" dirty="0"/>
              <a:t> </a:t>
            </a:r>
            <a:r>
              <a:rPr lang="zh-CN" altLang="en-US" sz="1400" dirty="0"/>
              <a:t>请求，推选自己</a:t>
            </a:r>
            <a:endParaRPr lang="en-US" altLang="zh-CN" sz="1400" dirty="0"/>
          </a:p>
          <a:p>
            <a:pPr>
              <a:buFont typeface="+mj-lt"/>
              <a:buAutoNum type="arabicPeriod" startAt="3"/>
            </a:pP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>
                <a:solidFill>
                  <a:schemeClr val="tx1"/>
                </a:solidFill>
              </a:rPr>
              <a:t>收到第一个 </a:t>
            </a:r>
            <a:r>
              <a:rPr lang="en-US" altLang="zh-CN" sz="1400" dirty="0" err="1">
                <a:solidFill>
                  <a:schemeClr val="tx1"/>
                </a:solidFill>
              </a:rPr>
              <a:t>RequestVote</a:t>
            </a:r>
            <a:r>
              <a:rPr lang="zh-CN" altLang="en-US" sz="1400" dirty="0">
                <a:solidFill>
                  <a:schemeClr val="tx1"/>
                </a:solidFill>
              </a:rPr>
              <a:t>，会向该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候选者</a:t>
            </a:r>
            <a:r>
              <a:rPr lang="zh-CN" altLang="en-US" sz="1400" dirty="0">
                <a:solidFill>
                  <a:schemeClr val="tx1"/>
                </a:solidFill>
              </a:rPr>
              <a:t>投一票，这样即使有多个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候选者</a:t>
            </a:r>
            <a:r>
              <a:rPr lang="zh-CN" altLang="en-US" sz="1400" dirty="0">
                <a:solidFill>
                  <a:schemeClr val="tx1"/>
                </a:solidFill>
              </a:rPr>
              <a:t>，必定会选出一个 </a:t>
            </a:r>
            <a:r>
              <a:rPr lang="en-US" altLang="zh-CN" sz="1400" b="1" dirty="0">
                <a:solidFill>
                  <a:srgbClr val="C00000"/>
                </a:solidFill>
              </a:rPr>
              <a:t>Leader</a:t>
            </a:r>
            <a:r>
              <a:rPr lang="zh-CN" altLang="en-US" sz="1400" dirty="0">
                <a:solidFill>
                  <a:schemeClr val="tx1"/>
                </a:solidFill>
              </a:rPr>
              <a:t>，选票过半即当选，落选后变回</a:t>
            </a: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D1A8A2-18B6-47F5-9295-75B26758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72" y="2947577"/>
            <a:ext cx="5270771" cy="3492679"/>
          </a:xfrm>
          <a:prstGeom prst="rect">
            <a:avLst/>
          </a:prstGeom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AC21AB6C-03C9-4DA8-8574-7C505240AC2E}"/>
              </a:ext>
            </a:extLst>
          </p:cNvPr>
          <p:cNvSpPr txBox="1">
            <a:spLocks/>
          </p:cNvSpPr>
          <p:nvPr/>
        </p:nvSpPr>
        <p:spPr>
          <a:xfrm>
            <a:off x="600901" y="4967587"/>
            <a:ext cx="5385121" cy="16563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zh-CN" altLang="en-US" sz="1400" dirty="0">
                <a:solidFill>
                  <a:schemeClr val="tx1"/>
                </a:solidFill>
              </a:rPr>
              <a:t>每一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任期</a:t>
            </a:r>
            <a:r>
              <a:rPr lang="zh-CN" altLang="en-US" sz="1400" dirty="0">
                <a:solidFill>
                  <a:schemeClr val="tx1"/>
                </a:solidFill>
              </a:rPr>
              <a:t>最多有一个 </a:t>
            </a:r>
            <a:r>
              <a:rPr lang="en-US" altLang="zh-CN" sz="1400" b="1" dirty="0">
                <a:solidFill>
                  <a:srgbClr val="C00000"/>
                </a:solidFill>
              </a:rPr>
              <a:t>Leader</a:t>
            </a:r>
            <a:r>
              <a:rPr lang="zh-CN" altLang="en-US" sz="1400" dirty="0">
                <a:solidFill>
                  <a:schemeClr val="tx1"/>
                </a:solidFill>
              </a:rPr>
              <a:t>，但也可能没有（选票都不过半的情况，需要再进行一轮投票，</a:t>
            </a:r>
            <a:r>
              <a:rPr lang="en-US" altLang="zh-CN" sz="1400" dirty="0">
                <a:solidFill>
                  <a:schemeClr val="tx1"/>
                </a:solidFill>
              </a:rPr>
              <a:t>timeout </a:t>
            </a:r>
            <a:r>
              <a:rPr lang="zh-CN" altLang="en-US" sz="1400" dirty="0">
                <a:solidFill>
                  <a:schemeClr val="tx1"/>
                </a:solidFill>
              </a:rPr>
              <a:t>在 </a:t>
            </a:r>
            <a:r>
              <a:rPr lang="en-US" altLang="zh-CN" sz="1400" dirty="0">
                <a:solidFill>
                  <a:schemeClr val="tx1"/>
                </a:solidFill>
              </a:rPr>
              <a:t>T~2T </a:t>
            </a:r>
            <a:r>
              <a:rPr lang="zh-CN" altLang="en-US" sz="1400" dirty="0">
                <a:solidFill>
                  <a:schemeClr val="tx1"/>
                </a:solidFill>
              </a:rPr>
              <a:t>间随机）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5"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任期</a:t>
            </a:r>
            <a:r>
              <a:rPr lang="zh-CN" altLang="en-US" sz="1400" dirty="0">
                <a:solidFill>
                  <a:schemeClr val="tx1"/>
                </a:solidFill>
              </a:rPr>
              <a:t>由各个 </a:t>
            </a:r>
            <a:r>
              <a:rPr lang="en-US" altLang="zh-CN" sz="1400" dirty="0">
                <a:solidFill>
                  <a:schemeClr val="tx1"/>
                </a:solidFill>
              </a:rPr>
              <a:t>server </a:t>
            </a:r>
            <a:r>
              <a:rPr lang="zh-CN" altLang="en-US" sz="1400" dirty="0">
                <a:solidFill>
                  <a:schemeClr val="tx1"/>
                </a:solidFill>
              </a:rPr>
              <a:t>自己维护即可，无需全局维护，在超时后加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，在接收到任意消息时更新为</a:t>
            </a:r>
            <a:r>
              <a:rPr lang="zh-CN" altLang="en-US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sz="1400" dirty="0">
                <a:solidFill>
                  <a:schemeClr val="tx1"/>
                </a:solidFill>
              </a:rPr>
              <a:t>新的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任期</a:t>
            </a:r>
            <a:r>
              <a:rPr lang="zh-CN" altLang="en-US" sz="1400" dirty="0">
                <a:solidFill>
                  <a:schemeClr val="tx1"/>
                </a:solidFill>
              </a:rPr>
              <a:t>，遇到</a:t>
            </a:r>
            <a:r>
              <a:rPr lang="zh-CN" altLang="en-US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sz="1400" dirty="0">
                <a:solidFill>
                  <a:schemeClr val="tx1"/>
                </a:solidFill>
              </a:rPr>
              <a:t>旧的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任期</a:t>
            </a:r>
            <a:r>
              <a:rPr lang="zh-CN" altLang="en-US" sz="1400" dirty="0">
                <a:solidFill>
                  <a:schemeClr val="tx1"/>
                </a:solidFill>
              </a:rPr>
              <a:t>，视为错误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48092-AC90-4DB4-B582-A799474D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</a:t>
            </a:r>
            <a:r>
              <a:rPr lang="zh-CN" altLang="en-US" dirty="0"/>
              <a:t>执行操作（日志复制为例）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F0FB6-2052-4997-B7D9-3064E7B25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771753"/>
            <a:ext cx="5385121" cy="2279456"/>
          </a:xfrm>
        </p:spPr>
        <p:txBody>
          <a:bodyPr/>
          <a:lstStyle/>
          <a:p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客户端</a:t>
            </a:r>
            <a:r>
              <a:rPr lang="zh-CN" altLang="en-US" sz="1400" dirty="0"/>
              <a:t>发送命令至 </a:t>
            </a:r>
            <a:r>
              <a:rPr lang="en-US" altLang="zh-CN" sz="1400" b="1" dirty="0">
                <a:solidFill>
                  <a:schemeClr val="accent2"/>
                </a:solidFill>
              </a:rPr>
              <a:t>Leader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accent2"/>
                </a:solidFill>
              </a:rPr>
              <a:t>Leader </a:t>
            </a:r>
            <a:r>
              <a:rPr lang="zh-CN" altLang="en-US" sz="1400" dirty="0"/>
              <a:t>将命令写入日志</a:t>
            </a:r>
            <a:endParaRPr lang="en-US" altLang="zh-CN" sz="1400" dirty="0"/>
          </a:p>
          <a:p>
            <a:r>
              <a:rPr lang="en-US" altLang="zh-CN" sz="1400" b="1" dirty="0">
                <a:solidFill>
                  <a:schemeClr val="accent2"/>
                </a:solidFill>
              </a:rPr>
              <a:t>Leader</a:t>
            </a:r>
            <a:r>
              <a:rPr lang="en-US" altLang="zh-CN" sz="1400" dirty="0"/>
              <a:t> </a:t>
            </a:r>
            <a:r>
              <a:rPr lang="zh-CN" altLang="en-US" sz="1400" dirty="0"/>
              <a:t>向所有</a:t>
            </a: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发送 </a:t>
            </a:r>
            <a:r>
              <a:rPr lang="en-US" altLang="zh-CN" sz="1400" dirty="0" err="1"/>
              <a:t>AppendEntries</a:t>
            </a:r>
            <a:r>
              <a:rPr lang="en-US" altLang="zh-CN" sz="1400" dirty="0"/>
              <a:t> 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多数派通过后，执行命令（即提交），向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客户端</a:t>
            </a:r>
            <a:r>
              <a:rPr lang="zh-CN" altLang="en-US" dirty="0"/>
              <a:t>返回结果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在后续的 </a:t>
            </a:r>
            <a:r>
              <a:rPr lang="en-US" altLang="zh-CN" dirty="0" err="1"/>
              <a:t>AppendEntries</a:t>
            </a:r>
            <a:r>
              <a:rPr lang="en-US" altLang="zh-CN" dirty="0"/>
              <a:t> </a:t>
            </a:r>
            <a:r>
              <a:rPr lang="zh-CN" altLang="en-US" dirty="0"/>
              <a:t>请求中通知</a:t>
            </a:r>
            <a:r>
              <a:rPr lang="zh-CN" altLang="en-US" b="1" dirty="0">
                <a:solidFill>
                  <a:schemeClr val="accent1"/>
                </a:solidFill>
              </a:rPr>
              <a:t>选民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选民</a:t>
            </a:r>
            <a:r>
              <a:rPr lang="zh-CN" altLang="en-US" dirty="0"/>
              <a:t>执行命令（即提交）</a:t>
            </a:r>
          </a:p>
          <a:p>
            <a:pPr lvl="1">
              <a:buAutoNum type="circleNumDbPlain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893B5-A687-41EA-A77B-7046186C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937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A5A6D0-5A2B-4B6B-B25E-FBEEC16D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4936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5635FE-33E3-46AD-A52E-CB772231C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4935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4FB96E-D9AE-43EB-8D4E-AA8F25BA9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34934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B770E-0643-464A-ABF8-26F86DEBF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934933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8A45A0-759C-4CC5-96CB-746F3986D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79" y="3131292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38F0BC4-D411-4CC8-8A60-C01D7AC5F146}"/>
              </a:ext>
            </a:extLst>
          </p:cNvPr>
          <p:cNvSpPr txBox="1">
            <a:spLocks/>
          </p:cNvSpPr>
          <p:nvPr/>
        </p:nvSpPr>
        <p:spPr>
          <a:xfrm>
            <a:off x="5981650" y="4507695"/>
            <a:ext cx="5270771" cy="22794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zh-CN" altLang="en-US" sz="1400" dirty="0"/>
              <a:t>如果</a:t>
            </a: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挂了，则 </a:t>
            </a:r>
            <a:r>
              <a:rPr lang="en-US" altLang="zh-CN" sz="1400" b="1" dirty="0">
                <a:solidFill>
                  <a:schemeClr val="accent2"/>
                </a:solidFill>
              </a:rPr>
              <a:t>Leader</a:t>
            </a:r>
            <a:r>
              <a:rPr lang="en-US" sz="1400" dirty="0"/>
              <a:t> </a:t>
            </a:r>
            <a:r>
              <a:rPr lang="zh-CN" altLang="en-US" sz="1400" dirty="0"/>
              <a:t>会不断尝试，待到</a:t>
            </a:r>
            <a:r>
              <a:rPr lang="zh-CN" altLang="en-US" sz="1400" b="1" dirty="0">
                <a:solidFill>
                  <a:schemeClr val="accent1"/>
                </a:solidFill>
              </a:rPr>
              <a:t>选民</a:t>
            </a:r>
            <a:r>
              <a:rPr lang="zh-CN" altLang="en-US" sz="1400" dirty="0"/>
              <a:t>重启，会将其缺失的日志陆续补齐</a:t>
            </a:r>
          </a:p>
          <a:p>
            <a:pPr lvl="1"/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C70CA4-9E53-43B6-816C-3D3F0AEC4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878" y="3131292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634A339-9F92-4096-A0F0-695EEE031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77" y="3131288"/>
            <a:ext cx="5270771" cy="3492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0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4707-9A50-4BC5-A193-022266C6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</a:t>
            </a:r>
            <a:r>
              <a:rPr lang="zh-CN" altLang="en-US" dirty="0"/>
              <a:t>保证安全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EC5B8-D2AD-46CB-84CD-7F39F702D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5557946" cy="52961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Leader </a:t>
            </a:r>
            <a:r>
              <a:rPr lang="zh-CN" altLang="en-US" dirty="0"/>
              <a:t>日志的完整性</a:t>
            </a:r>
            <a:endParaRPr lang="en-US" altLang="zh-CN" dirty="0"/>
          </a:p>
          <a:p>
            <a:r>
              <a:rPr lang="en-US" altLang="zh-CN" dirty="0"/>
              <a:t>Leader </a:t>
            </a:r>
            <a:r>
              <a:rPr lang="zh-CN" altLang="en-US" dirty="0"/>
              <a:t>被认为拥有最完整的日志</a:t>
            </a:r>
            <a:endParaRPr lang="en-US" altLang="zh-CN" dirty="0"/>
          </a:p>
          <a:p>
            <a:r>
              <a:rPr lang="zh-CN" altLang="en-US" dirty="0"/>
              <a:t>一旦 </a:t>
            </a:r>
            <a:r>
              <a:rPr lang="en-US" altLang="zh-CN" dirty="0"/>
              <a:t>Leader </a:t>
            </a:r>
            <a:r>
              <a:rPr lang="zh-CN" altLang="en-US" dirty="0"/>
              <a:t>完成了某条命令提交，那么未来的 </a:t>
            </a:r>
            <a:r>
              <a:rPr lang="en-US" altLang="zh-CN" dirty="0"/>
              <a:t>Leader </a:t>
            </a:r>
            <a:r>
              <a:rPr lang="zh-CN" altLang="en-US" dirty="0"/>
              <a:t>也必须存有该条命令提交信息</a:t>
            </a:r>
            <a:endParaRPr lang="en-US" altLang="zh-CN" dirty="0"/>
          </a:p>
          <a:p>
            <a:r>
              <a:rPr lang="zh-CN" altLang="en-US" dirty="0"/>
              <a:t>投票时，会将候选者最新的</a:t>
            </a:r>
            <a:r>
              <a:rPr lang="en-US" altLang="zh-CN" dirty="0"/>
              <a:t>&lt;Term</a:t>
            </a:r>
            <a:r>
              <a:rPr lang="zh-CN" altLang="en-US" dirty="0"/>
              <a:t>，</a:t>
            </a:r>
            <a:r>
              <a:rPr lang="en-US" altLang="zh-CN" dirty="0"/>
              <a:t>Index&gt; </a:t>
            </a:r>
            <a:r>
              <a:rPr lang="zh-CN" altLang="en-US" dirty="0"/>
              <a:t>随 </a:t>
            </a:r>
            <a:r>
              <a:rPr lang="en-US" altLang="zh-CN" sz="1600" dirty="0" err="1"/>
              <a:t>RequestVote</a:t>
            </a:r>
            <a:r>
              <a:rPr lang="en-US" altLang="zh-CN" sz="1600" dirty="0"/>
              <a:t> </a:t>
            </a:r>
            <a:r>
              <a:rPr lang="zh-CN" altLang="en-US" sz="1600" dirty="0"/>
              <a:t>请求发送，</a:t>
            </a:r>
            <a:r>
              <a:rPr lang="zh-CN" altLang="en-US" dirty="0"/>
              <a:t>如果候选者的日志还没选民的新，则投否决票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选民日志的一致性</a:t>
            </a:r>
            <a:endParaRPr lang="en-US" altLang="zh-CN" sz="1600" dirty="0"/>
          </a:p>
          <a:p>
            <a:r>
              <a:rPr lang="zh-CN" altLang="en-US" sz="1600" dirty="0"/>
              <a:t>以 </a:t>
            </a:r>
            <a:r>
              <a:rPr lang="en-US" altLang="zh-CN" sz="1600" dirty="0"/>
              <a:t>Leader </a:t>
            </a:r>
            <a:r>
              <a:rPr lang="zh-CN" altLang="en-US" sz="1600" dirty="0"/>
              <a:t>为准，对选民的日志进行补充或覆盖</a:t>
            </a:r>
            <a:endParaRPr lang="en-US" altLang="zh-CN" sz="1600" dirty="0"/>
          </a:p>
          <a:p>
            <a:r>
              <a:rPr lang="en-US" altLang="zh-CN" sz="1600" dirty="0" err="1"/>
              <a:t>AppendEntries</a:t>
            </a:r>
            <a:r>
              <a:rPr lang="en-US" altLang="zh-CN" dirty="0"/>
              <a:t> </a:t>
            </a:r>
            <a:r>
              <a:rPr lang="zh-CN" altLang="en-US" dirty="0"/>
              <a:t>请求发送时会携带最新的 </a:t>
            </a:r>
            <a:r>
              <a:rPr lang="en-US" altLang="zh-CN" dirty="0"/>
              <a:t>&lt;</a:t>
            </a:r>
            <a:r>
              <a:rPr lang="en-US" altLang="zh-CN" dirty="0" err="1"/>
              <a:t>Term,Index,Command</a:t>
            </a:r>
            <a:r>
              <a:rPr lang="en-US" altLang="zh-CN" dirty="0"/>
              <a:t>&gt;</a:t>
            </a:r>
            <a:r>
              <a:rPr lang="zh-CN" altLang="en-US" dirty="0"/>
              <a:t>以及上一个的</a:t>
            </a:r>
            <a:r>
              <a:rPr lang="en-US" altLang="zh-CN" dirty="0"/>
              <a:t>&lt;</a:t>
            </a:r>
            <a:r>
              <a:rPr lang="en-US" altLang="zh-CN" dirty="0" err="1"/>
              <a:t>Term,Index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如果选民发现上一个的</a:t>
            </a:r>
            <a:r>
              <a:rPr lang="en-US" altLang="zh-CN" dirty="0"/>
              <a:t>&lt;</a:t>
            </a:r>
            <a:r>
              <a:rPr lang="en-US" altLang="zh-CN" dirty="0" err="1"/>
              <a:t>Term,Index</a:t>
            </a:r>
            <a:r>
              <a:rPr lang="en-US" altLang="zh-CN" dirty="0"/>
              <a:t>&gt;</a:t>
            </a:r>
            <a:r>
              <a:rPr lang="zh-CN" altLang="en-US" dirty="0"/>
              <a:t>能够对应上则成功，否则失败，继续携带更早的信息进行比对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144AE9-506F-427F-8B0C-5F55484B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48" y="1297203"/>
            <a:ext cx="3774696" cy="20296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ED59821-B224-43CD-8F47-8BDAD1E7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48" y="4246798"/>
            <a:ext cx="2698889" cy="16637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B5DF65E-2E5D-4FAA-9C5F-3060B1F1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48" y="4246798"/>
            <a:ext cx="2698889" cy="16637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A5B496-BA24-49D4-8467-B57E09B7E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947" y="4246798"/>
            <a:ext cx="2698889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0449E-3D15-42E0-8DCD-49180F09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7E1F64F-B813-4766-94F2-CB52FD84FC0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9" y="934934"/>
                <a:ext cx="10789822" cy="56890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与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Paxos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 和 </a:t>
                </a: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Raft 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目标是强一致性不同，</a:t>
                </a: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Gossip 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达到的是最终一致性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i="1" dirty="0">
                    <a:solidFill>
                      <a:schemeClr val="tx1"/>
                    </a:solidFill>
                    <a:effectLst/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A gossip protocol is a procedure or process of computer peer-to-peer communication that is based on the way 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epidemics</a:t>
                </a:r>
                <a:r>
                  <a:rPr lang="en-US" altLang="zh-CN" sz="1400" i="1" dirty="0">
                    <a:solidFill>
                      <a:schemeClr val="tx1"/>
                    </a:solidFill>
                    <a:effectLst/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 spread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.</a:t>
                </a:r>
                <a:endParaRPr lang="en-US" altLang="zh-CN" sz="1400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它可以快速地将信息散播给集群中每个成员，散播速度为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libaba PuHuiTi R" panose="00020600040101010101" pitchFamily="18" charset="-122"/>
                        <a:cs typeface="Alibaba PuHuiTi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libaba PuHuiTi R" panose="00020600040101010101" pitchFamily="18" charset="-122"/>
                        <a:cs typeface="Alibaba PuHuiTi R" panose="00020600040101010101" pitchFamily="18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libaba PuHuiTi R" panose="00020600040101010101" pitchFamily="18" charset="-122"/>
                        <a:cs typeface="Alibaba PuHuiTi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 ，其中 </a:t>
                </a: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f 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术语称为 </a:t>
                </a: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fanout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，代表每次随机传播的成员数，而 </a:t>
                </a: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N 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代表总共成员数。例如：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libaba PuHuiTi R" panose="00020600040101010101" pitchFamily="18" charset="-122"/>
                        <a:cs typeface="Alibaba PuHuiTi R" panose="00020600040101010101" pitchFamily="18" charset="-122"/>
                      </a:rPr>
                      <m:t>(40)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ibaba PuHuiTi R" panose="00020600040101010101" pitchFamily="18" charset="-122"/>
                      </a:rPr>
                      <m:t>≈2.66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 ，也就是大约三轮传播，就可以让集群达到一致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实际传播次数可能会高于此结果，因为随机时会随到一些重复的成员。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优点：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扩展性高，传播次数不会受集群成员增长而增长过快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6457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例如：</a:t>
                </a:r>
                <a:r>
                  <a:rPr lang="en-US" altLang="zh-CN" b="0" dirty="0">
                    <a:solidFill>
                      <a:schemeClr val="tx1"/>
                    </a:solidFill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libaba PuHuiTi R" panose="00020600040101010101" pitchFamily="18" charset="-122"/>
                            <a:cs typeface="Alibaba PuHuiTi R" panose="00020600040101010101" pitchFamily="18" charset="-122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libaba PuHuiTi R" panose="00020600040101010101" pitchFamily="18" charset="-122"/>
                        <a:cs typeface="Alibaba PuHuiTi R" panose="00020600040101010101" pitchFamily="18" charset="-122"/>
                      </a:rPr>
                      <m:t>(80)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libaba PuHuiTi R" panose="00020600040101010101" pitchFamily="18" charset="-122"/>
                      </a:rPr>
                      <m:t>≈3.16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 </a:t>
                </a:r>
                <a:r>
                  <a:rPr lang="zh-CN" altLang="en-US" dirty="0"/>
                  <a:t>，集群实际成员翻了一倍，但传播次数几乎不变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容错性好，即使某些节点间发生了故障无法通信，也不会影响最终的一致性</a:t>
                </a:r>
                <a:endParaRPr lang="en-US" altLang="zh-CN" dirty="0">
                  <a:solidFill>
                    <a:schemeClr val="tx1"/>
                  </a:solidFill>
                  <a:latin typeface="Alibaba PuHuiTi R" panose="00020600040101010101" pitchFamily="18" charset="-122"/>
                  <a:ea typeface="Alibaba PuHuiTi R" panose="00020600040101010101" pitchFamily="18" charset="-122"/>
                  <a:cs typeface="Alibaba PuHuiTi R" panose="00020600040101010101" pitchFamily="18" charset="-122"/>
                </a:endParaRPr>
              </a:p>
              <a:p>
                <a:pPr marL="6457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例如：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之间发生故障无法通信，但只要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与其他能连通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的节点通信，那么信息就一定会散播到 </a:t>
                </a:r>
                <a:r>
                  <a:rPr lang="en-US" altLang="zh-CN" dirty="0"/>
                  <a:t>B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Robust</a:t>
                </a:r>
                <a:r>
                  <a:rPr lang="zh-CN" altLang="en-US" dirty="0">
                    <a:solidFill>
                      <a:schemeClr val="tx1"/>
                    </a:solidFill>
                    <a:latin typeface="Alibaba PuHuiTi R" panose="00020600040101010101" pitchFamily="18" charset="-122"/>
                    <a:ea typeface="Alibaba PuHuiTi R" panose="00020600040101010101" pitchFamily="18" charset="-122"/>
                    <a:cs typeface="Alibaba PuHuiTi R" panose="00020600040101010101" pitchFamily="18" charset="-122"/>
                  </a:rPr>
                  <a:t>（鲁棒性），即皮实，集群中的节点是对等的，即便一些节点挂了，一些节点新添加进来，也不会影响其它节点的信息传播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7E1F64F-B813-4766-94F2-CB52FD84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9" y="934934"/>
                <a:ext cx="10789822" cy="5689038"/>
              </a:xfrm>
              <a:blipFill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93928-8D93-4402-9915-A01131E2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736B4-76B5-415D-AF84-42E0A70900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https://www.youtube.com/watch?v=JEpsBg0AO6o&amp;t=41s</a:t>
            </a:r>
            <a:r>
              <a:rPr lang="en-US" altLang="zh-CN" dirty="0"/>
              <a:t> Raft </a:t>
            </a:r>
            <a:r>
              <a:rPr lang="zh-CN" altLang="en-US" dirty="0"/>
              <a:t>作者讲解 </a:t>
            </a:r>
            <a:r>
              <a:rPr lang="en-US" altLang="zh-CN" dirty="0" err="1"/>
              <a:t>Paxos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https://www.youtube.com/watch?v=vYp4LYbnnW8</a:t>
            </a:r>
            <a:r>
              <a:rPr lang="en-US" altLang="zh-CN" dirty="0"/>
              <a:t> Raft </a:t>
            </a:r>
            <a:r>
              <a:rPr lang="zh-CN" altLang="en-US" dirty="0"/>
              <a:t>作者讲解 </a:t>
            </a:r>
            <a:r>
              <a:rPr lang="en-US" altLang="zh-CN" dirty="0"/>
              <a:t>Raft</a:t>
            </a:r>
          </a:p>
          <a:p>
            <a:r>
              <a:rPr lang="en-US" altLang="zh-CN" dirty="0">
                <a:hlinkClick r:id="rId4"/>
              </a:rPr>
              <a:t>https://raft.github.io/</a:t>
            </a:r>
            <a:r>
              <a:rPr lang="en-US" altLang="zh-CN" dirty="0"/>
              <a:t> Raft </a:t>
            </a:r>
            <a:r>
              <a:rPr lang="zh-CN" altLang="en-US" dirty="0"/>
              <a:t>资源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https://raft.github.io/raftscope/index.html</a:t>
            </a:r>
            <a:r>
              <a:rPr lang="en-US" altLang="zh-CN" dirty="0"/>
              <a:t> Raft </a:t>
            </a:r>
            <a:r>
              <a:rPr lang="zh-CN" altLang="en-US" dirty="0"/>
              <a:t>可视化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https://flopezluis.github.io/gossip-simulator/#</a:t>
            </a:r>
            <a:r>
              <a:rPr lang="en-US" altLang="zh-CN" dirty="0"/>
              <a:t> Gossip </a:t>
            </a:r>
            <a:r>
              <a:rPr lang="zh-CN" altLang="en-US" dirty="0"/>
              <a:t>可视化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9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ADE27B-E55F-4F79-A01C-43FED88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CAP </a:t>
            </a:r>
            <a:r>
              <a:rPr lang="zh-CN" altLang="en-US" dirty="0"/>
              <a:t>定理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FBE15-3B98-40E6-A9FB-280B236853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Consistency </a:t>
            </a:r>
            <a:r>
              <a:rPr lang="zh-CN" altLang="en-US" dirty="0"/>
              <a:t>一致性：访问分布式系统中任意节点，</a:t>
            </a:r>
            <a:r>
              <a:rPr lang="zh-CN" altLang="en-US" dirty="0">
                <a:solidFill>
                  <a:srgbClr val="C00000"/>
                </a:solidFill>
              </a:rPr>
              <a:t>总能返回一致的结果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b="1" i="1" dirty="0"/>
              <a:t>Every read receives the most recent write or an error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Availability </a:t>
            </a:r>
            <a:r>
              <a:rPr lang="zh-CN" altLang="en-US" dirty="0"/>
              <a:t>可用性：分布式系统</a:t>
            </a:r>
            <a:r>
              <a:rPr lang="zh-CN" altLang="en-US" dirty="0">
                <a:solidFill>
                  <a:srgbClr val="C00000"/>
                </a:solidFill>
              </a:rPr>
              <a:t>总能向客户端返回响应</a:t>
            </a:r>
            <a:endParaRPr lang="en-US" altLang="zh-CN" dirty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b="1" i="1" dirty="0"/>
              <a:t>Every request receives a (non-error) response, without the guarantee that it contains the most recent write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Partition tolerance </a:t>
            </a:r>
            <a:r>
              <a:rPr lang="zh-CN" altLang="en-US" dirty="0"/>
              <a:t>分区容忍：当分布式系统节点间通信</a:t>
            </a:r>
            <a:r>
              <a:rPr lang="zh-CN" altLang="en-US" dirty="0">
                <a:solidFill>
                  <a:srgbClr val="C00000"/>
                </a:solidFill>
              </a:rPr>
              <a:t>发生了消息丢失或消息延迟，仍然允许系统继续运行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b="1" i="1" dirty="0"/>
              <a:t>The system continues to operate despite an arbitrary number of messages being dropped (or delayed) by the network between nodes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CAP </a:t>
            </a:r>
            <a:r>
              <a:rPr lang="zh-CN" altLang="en-US" dirty="0"/>
              <a:t>定理：最多三选二，无法兼得，通常在 </a:t>
            </a:r>
            <a:r>
              <a:rPr lang="en-US" altLang="zh-CN" dirty="0"/>
              <a:t>CP </a:t>
            </a:r>
            <a:r>
              <a:rPr lang="zh-CN" altLang="en-US" dirty="0"/>
              <a:t>或者 </a:t>
            </a:r>
            <a:r>
              <a:rPr lang="en-US" altLang="zh-CN" dirty="0"/>
              <a:t>AP </a:t>
            </a:r>
            <a:r>
              <a:rPr lang="zh-CN" altLang="en-US" dirty="0"/>
              <a:t>之间做出选择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9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165E-5E84-493E-B4BA-5F4061EB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如何检测节点活着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4CB58-C953-4BF7-BC65-FB430164F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答案：通过心跳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向节点周期性发送心跳请求，如果能收到心跳回应，表示该节点还</a:t>
            </a:r>
            <a:r>
              <a:rPr lang="zh-CN" altLang="en-US" b="1" dirty="0">
                <a:solidFill>
                  <a:srgbClr val="C00000"/>
                </a:solidFill>
              </a:rPr>
              <a:t>活</a:t>
            </a:r>
            <a:r>
              <a:rPr lang="zh-CN" altLang="en-US" dirty="0"/>
              <a:t>着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但如果收不到心跳回应，却不能证明该节点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死</a:t>
            </a:r>
            <a:r>
              <a:rPr lang="zh-CN" altLang="en-US" dirty="0"/>
              <a:t>了，可能由于网络抖动、回应延时等原因没能及时收到回应。有如下解决思路：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如 </a:t>
            </a:r>
            <a:r>
              <a:rPr lang="en-US" altLang="zh-CN" dirty="0"/>
              <a:t>Redis </a:t>
            </a:r>
            <a:r>
              <a:rPr lang="zh-CN" altLang="en-US" dirty="0"/>
              <a:t>哨兵模式中，如果 </a:t>
            </a:r>
            <a:r>
              <a:rPr lang="en-US" altLang="zh-CN" dirty="0"/>
              <a:t>sentinel </a:t>
            </a:r>
            <a:r>
              <a:rPr lang="zh-CN" altLang="en-US" dirty="0"/>
              <a:t>向 </a:t>
            </a:r>
            <a:r>
              <a:rPr lang="en-US" altLang="zh-CN" dirty="0"/>
              <a:t>master </a:t>
            </a:r>
            <a:r>
              <a:rPr lang="zh-CN" altLang="en-US" dirty="0"/>
              <a:t>发送 </a:t>
            </a:r>
            <a:r>
              <a:rPr lang="en-US" altLang="zh-CN" dirty="0"/>
              <a:t>PING </a:t>
            </a:r>
            <a:r>
              <a:rPr lang="zh-CN" altLang="en-US" dirty="0"/>
              <a:t>而没有收到 </a:t>
            </a:r>
            <a:r>
              <a:rPr lang="en-US" altLang="zh-CN" dirty="0"/>
              <a:t>PONG</a:t>
            </a:r>
            <a:r>
              <a:rPr lang="zh-CN" altLang="en-US" dirty="0"/>
              <a:t>，只能判定主观下线，必须采纳其它 </a:t>
            </a:r>
            <a:r>
              <a:rPr lang="en-US" altLang="zh-CN" dirty="0"/>
              <a:t>sentinel </a:t>
            </a:r>
            <a:r>
              <a:rPr lang="zh-CN" altLang="en-US" dirty="0"/>
              <a:t>的意见，达到多数派后才能判定客观下线，进入主备切换流程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将周期心跳检测升级为累计心跳检测机制，即记录统计该节点的历史响应时间，如果超过警戒，则发起有限次的重试作为进一步判定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2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4A34-2B48-4607-97C0-220C783D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如何实现高可用？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14A59-9AA4-4D4F-BBCB-244ADC480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865236" cy="56890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建议阅读</a:t>
            </a:r>
            <a:r>
              <a:rPr lang="en-US" altLang="zh-CN" dirty="0"/>
              <a:t>《</a:t>
            </a:r>
            <a:r>
              <a:rPr lang="zh-CN" altLang="en-US" dirty="0"/>
              <a:t>大型网站技术架构 </a:t>
            </a:r>
            <a:r>
              <a:rPr lang="en-US" altLang="zh-CN" dirty="0"/>
              <a:t>– </a:t>
            </a:r>
            <a:r>
              <a:rPr lang="zh-CN" altLang="en-US" dirty="0"/>
              <a:t>核心原理与案例分析</a:t>
            </a:r>
            <a:r>
              <a:rPr lang="en-US" altLang="zh-CN" dirty="0"/>
              <a:t>》</a:t>
            </a:r>
            <a:r>
              <a:rPr lang="zh-CN" altLang="en-US" dirty="0"/>
              <a:t>一书，李智慧著，优点是条理清晰，不像另一些东拼西凑的文章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节录、概要如下：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应用层高可用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关键是做到：</a:t>
            </a:r>
            <a:r>
              <a:rPr lang="zh-CN" altLang="en-US" b="1" dirty="0">
                <a:solidFill>
                  <a:srgbClr val="C00000"/>
                </a:solidFill>
              </a:rPr>
              <a:t>无状态</a:t>
            </a:r>
            <a:r>
              <a:rPr lang="zh-CN" altLang="en-US" dirty="0"/>
              <a:t>，即所有节点地位平等，去 </a:t>
            </a:r>
            <a:r>
              <a:rPr lang="en-US" altLang="zh-CN" dirty="0"/>
              <a:t>session </a:t>
            </a:r>
            <a:r>
              <a:rPr lang="zh-CN" altLang="en-US" dirty="0"/>
              <a:t>化。利用</a:t>
            </a:r>
            <a:r>
              <a:rPr lang="zh-CN" altLang="en-US" b="1" dirty="0">
                <a:solidFill>
                  <a:srgbClr val="C00000"/>
                </a:solidFill>
              </a:rPr>
              <a:t>负载均衡</a:t>
            </a:r>
            <a:r>
              <a:rPr lang="zh-CN" altLang="en-US" dirty="0"/>
              <a:t>将请求发送到任意一台节点进行处理，如果有某个节点宕机，把该节点从服务列表中移除，不会影响业务运行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服务层高可用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同样要做到：无状态，此外还应当考虑：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① 核心服务和非核心服务隔离部署，分级管理，方便非核心服务降级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② 对于即时性没有要求的服务可以考虑采用异步调用优化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③ 合理设置超时时间，在超时后应当有相应的处理策略，如：重试、转移、降级等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数据层高可用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需要有</a:t>
            </a:r>
            <a:r>
              <a:rPr lang="zh-CN" altLang="en-US" b="1" dirty="0">
                <a:solidFill>
                  <a:srgbClr val="C00000"/>
                </a:solidFill>
              </a:rPr>
              <a:t>数据备份</a:t>
            </a:r>
            <a:r>
              <a:rPr lang="zh-CN" altLang="en-US" dirty="0"/>
              <a:t>机制与</a:t>
            </a:r>
            <a:r>
              <a:rPr lang="zh-CN" altLang="en-US" b="1" dirty="0">
                <a:solidFill>
                  <a:srgbClr val="C00000"/>
                </a:solidFill>
              </a:rPr>
              <a:t>故障转移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缓存服务是否需要高可用，两种观点：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① 缓存服务不可用会让数据库失去保护，因此需要保证缓存服务高可用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② 缓存服务不是数据存储服务，缓存宕机应当通过其他手段解决，如扩大缓存规模，一个缓存服务器的宕机只会影响局部</a:t>
            </a:r>
          </a:p>
        </p:txBody>
      </p:sp>
    </p:spTree>
    <p:extLst>
      <p:ext uri="{BB962C8B-B14F-4D97-AF65-F5344CB8AC3E}">
        <p14:creationId xmlns:p14="http://schemas.microsoft.com/office/powerpoint/2010/main" val="9737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4B94F-22C5-4BF0-BE02-1F2522A5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全局 </a:t>
            </a:r>
            <a:r>
              <a:rPr lang="en-US" altLang="zh-CN" dirty="0"/>
              <a:t>ID </a:t>
            </a:r>
            <a:r>
              <a:rPr lang="zh-CN" altLang="en-US" dirty="0"/>
              <a:t>生成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21CCD-4435-4CEA-A829-ED20721E9E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1308296" cy="5689038"/>
          </a:xfrm>
        </p:spPr>
        <p:txBody>
          <a:bodyPr/>
          <a:lstStyle/>
          <a:p>
            <a:r>
              <a:rPr lang="zh-CN" altLang="en-US" dirty="0"/>
              <a:t>数据库 </a:t>
            </a:r>
            <a:r>
              <a:rPr lang="en-US" altLang="zh-CN" dirty="0"/>
              <a:t>id </a:t>
            </a:r>
            <a:r>
              <a:rPr lang="zh-CN" altLang="en-US" dirty="0"/>
              <a:t>表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Oracle </a:t>
            </a:r>
            <a:r>
              <a:rPr lang="zh-CN" altLang="en-US" dirty="0"/>
              <a:t>数据库，直接使用序列作为 </a:t>
            </a:r>
            <a:r>
              <a:rPr lang="en-US" altLang="zh-CN" dirty="0"/>
              <a:t>id</a:t>
            </a: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MySQL </a:t>
            </a:r>
            <a:r>
              <a:rPr lang="zh-CN" altLang="en-US" dirty="0"/>
              <a:t>数据库，采用自增主键作为 </a:t>
            </a:r>
            <a:r>
              <a:rPr lang="en-US" altLang="zh-CN" dirty="0"/>
              <a:t>id</a:t>
            </a:r>
            <a:r>
              <a:rPr lang="zh-CN" altLang="en-US" dirty="0"/>
              <a:t>，如果想避免单点故障，用多台 </a:t>
            </a:r>
            <a:r>
              <a:rPr lang="en-US" altLang="zh-CN" dirty="0"/>
              <a:t>MySQL </a:t>
            </a:r>
            <a:r>
              <a:rPr lang="zh-CN" altLang="en-US" dirty="0"/>
              <a:t>使用不同的起始值和步长来设置 </a:t>
            </a:r>
            <a:r>
              <a:rPr lang="en-US" altLang="zh-CN" dirty="0" err="1"/>
              <a:t>auto_increment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缺点：数据库并发不高，属于集中式的解决方案</a:t>
            </a:r>
            <a:endParaRPr lang="en-US" altLang="zh-CN" dirty="0"/>
          </a:p>
          <a:p>
            <a:r>
              <a:rPr lang="en-US" altLang="zh-CN" dirty="0"/>
              <a:t>Redis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使用 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zh-CN" altLang="en-US" dirty="0"/>
              <a:t>生成 </a:t>
            </a:r>
            <a:r>
              <a:rPr lang="en-US" altLang="zh-CN" dirty="0"/>
              <a:t>id</a:t>
            </a:r>
            <a:r>
              <a:rPr lang="zh-CN" altLang="en-US" dirty="0"/>
              <a:t>，由于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的单线程特性，能保证它不会重复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缺点：仍然属于集中式的解决方案，有网络消耗</a:t>
            </a:r>
            <a:endParaRPr lang="en-US" altLang="zh-CN" dirty="0"/>
          </a:p>
          <a:p>
            <a:r>
              <a:rPr lang="en-US" altLang="zh-CN" dirty="0"/>
              <a:t>UUID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UUID </a:t>
            </a:r>
            <a:r>
              <a:rPr lang="zh-CN" altLang="en-US" dirty="0"/>
              <a:t>有多种实现，典型的 </a:t>
            </a:r>
            <a:r>
              <a:rPr lang="en-US" altLang="zh-CN" dirty="0"/>
              <a:t>UUID </a:t>
            </a:r>
            <a:r>
              <a:rPr lang="zh-CN" altLang="en-US" dirty="0"/>
              <a:t>实现会包含时间信息、</a:t>
            </a:r>
            <a:r>
              <a:rPr lang="en-US" altLang="zh-CN" dirty="0"/>
              <a:t>MAC </a:t>
            </a:r>
            <a:r>
              <a:rPr lang="zh-CN" altLang="en-US" dirty="0"/>
              <a:t>地址信息、随机数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优点：属于本地解决方案，无网络消耗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缺点：</a:t>
            </a:r>
            <a:r>
              <a:rPr lang="en-US" altLang="zh-CN" dirty="0"/>
              <a:t>MAC </a:t>
            </a:r>
            <a:r>
              <a:rPr lang="zh-CN" altLang="en-US" dirty="0"/>
              <a:t>地址提供了唯一性的保证，但也带来安全风险，最糟的是它是字符串形式，占用空间大，查询性能低，无法保证趋势递增</a:t>
            </a:r>
            <a:endParaRPr lang="en-US" altLang="zh-CN" dirty="0"/>
          </a:p>
          <a:p>
            <a:r>
              <a:rPr lang="en-US" altLang="zh-CN" dirty="0"/>
              <a:t>Snowflake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通常的实现是 </a:t>
            </a:r>
            <a:r>
              <a:rPr lang="en-US" altLang="zh-CN" dirty="0"/>
              <a:t>41 </a:t>
            </a:r>
            <a:r>
              <a:rPr lang="zh-CN" altLang="en-US" dirty="0"/>
              <a:t>位时间信息、精确到毫秒，</a:t>
            </a:r>
            <a:r>
              <a:rPr lang="en-US" altLang="zh-CN" dirty="0"/>
              <a:t>10 </a:t>
            </a:r>
            <a:r>
              <a:rPr lang="zh-CN" altLang="en-US" dirty="0"/>
              <a:t>位的机器标识、</a:t>
            </a:r>
            <a:r>
              <a:rPr lang="en-US" altLang="zh-CN" dirty="0"/>
              <a:t>12 </a:t>
            </a:r>
            <a:r>
              <a:rPr lang="zh-CN" altLang="en-US" dirty="0"/>
              <a:t>位 的序列号，还有 </a:t>
            </a:r>
            <a:r>
              <a:rPr lang="en-US" altLang="zh-CN" dirty="0"/>
              <a:t>1 </a:t>
            </a:r>
            <a:r>
              <a:rPr lang="zh-CN" altLang="en-US" dirty="0"/>
              <a:t>位没有使用，共 </a:t>
            </a:r>
            <a:r>
              <a:rPr lang="en-US" altLang="zh-CN" dirty="0"/>
              <a:t>8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理解思想后，可以根据自己实际情况对原有算法做调整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优点：本地解决方案，无网络消耗。长整型避免了字符串的缺点，并能保证趋势递增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B532-7076-4E36-B87F-9959767E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负载均衡策略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96376-55F7-4744-9323-C5E3A506F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5695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负载均衡：即使用多台服务器共同分担计算任务，把网络请求和计算按某种算法均摊到各个服务器上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可以使用硬件实现（如 </a:t>
            </a:r>
            <a:r>
              <a:rPr lang="en-US" altLang="zh-CN" dirty="0"/>
              <a:t>F5</a:t>
            </a:r>
            <a:r>
              <a:rPr lang="zh-CN" altLang="en-US" dirty="0"/>
              <a:t>），也可以使用软件实现（如 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/>
              <a:t> Ribbon </a:t>
            </a:r>
            <a:r>
              <a:rPr lang="zh-CN" altLang="en-US" dirty="0"/>
              <a:t>等诸多软件均有自己的负载均衡实现）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常见负载均衡算法有：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轮询，轮流来（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Ribbon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加权轮询，在轮询的基础上考虑权重，权重高的，分到请求的机会更多（</a:t>
            </a:r>
            <a:r>
              <a:rPr lang="en-US" altLang="zh-CN" dirty="0"/>
              <a:t>Nginx</a:t>
            </a:r>
            <a:r>
              <a:rPr lang="zh-CN" altLang="en-US" dirty="0"/>
              <a:t> 、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最少连接，指谁的活跃连接数少，就把请求分发给谁，因为活跃多意味着响应慢（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最少响应时间，指谁的响应快，且活跃连接数少，就把请求发给谁（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Ribbon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随机，随便发给谁（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/>
              <a:t>Ribbon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hash</a:t>
            </a:r>
            <a:r>
              <a:rPr lang="zh-CN" altLang="en-US" dirty="0"/>
              <a:t>，例如根据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hash </a:t>
            </a:r>
            <a:r>
              <a:rPr lang="zh-CN" altLang="en-US" dirty="0"/>
              <a:t>值分配请求，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相同的请求总会由同一台服务器处理（</a:t>
            </a:r>
            <a:r>
              <a:rPr lang="en-US" altLang="zh-CN" dirty="0"/>
              <a:t>Nginx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一致性 </a:t>
            </a:r>
            <a:r>
              <a:rPr lang="en-US" altLang="zh-CN" dirty="0"/>
              <a:t>hash</a:t>
            </a:r>
            <a:r>
              <a:rPr lang="zh-CN" altLang="en-US" dirty="0"/>
              <a:t>，比 </a:t>
            </a:r>
            <a:r>
              <a:rPr lang="en-US" altLang="zh-CN" dirty="0"/>
              <a:t>hash </a:t>
            </a:r>
            <a:r>
              <a:rPr lang="zh-CN" altLang="en-US" dirty="0"/>
              <a:t>好处在于添加、移除节点对请求分发影响较小（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参考文档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https://nginx.org/en/docs/http/load_balancing.html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3"/>
              </a:rPr>
              <a:t>https://dubbo.apache.org/zh/docsv2.7/user/references/xml/dubbo-provider/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FAB57-0A13-42F2-BD2E-5CE29F81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数据分片策略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C0E1E-3BEC-4992-A3A2-3734C00FC7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267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所谓分片就是指数据量较大时，对数据进行水平切分，让数据分布在多个节点上。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按照 </a:t>
            </a:r>
            <a:r>
              <a:rPr lang="en-US" altLang="zh-CN" dirty="0"/>
              <a:t>key </a:t>
            </a:r>
            <a:r>
              <a:rPr lang="zh-CN" altLang="en-US" dirty="0"/>
              <a:t>的 </a:t>
            </a:r>
            <a:r>
              <a:rPr lang="en-US" altLang="zh-CN" dirty="0"/>
              <a:t>hash </a:t>
            </a:r>
            <a:r>
              <a:rPr lang="zh-CN" altLang="en-US" dirty="0"/>
              <a:t>值将数据映射到不同的节点上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优点：实现简洁、数据分布均匀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缺点</a:t>
            </a:r>
            <a:r>
              <a:rPr lang="en-US" altLang="zh-CN" dirty="0"/>
              <a:t>1</a:t>
            </a:r>
            <a:r>
              <a:rPr lang="zh-CN" altLang="en-US" dirty="0"/>
              <a:t>：如果直接 </a:t>
            </a:r>
            <a:r>
              <a:rPr lang="en-US" altLang="zh-CN" dirty="0"/>
              <a:t>hash </a:t>
            </a:r>
            <a:r>
              <a:rPr lang="zh-CN" altLang="en-US" dirty="0"/>
              <a:t>与节点数取模，节点变动时就会造成数据大规模迁移，可以使用一致性 </a:t>
            </a:r>
            <a:r>
              <a:rPr lang="en-US" altLang="zh-CN" dirty="0"/>
              <a:t>hash </a:t>
            </a:r>
            <a:r>
              <a:rPr lang="zh-CN" altLang="en-US" dirty="0"/>
              <a:t>改进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缺点</a:t>
            </a:r>
            <a:r>
              <a:rPr lang="en-US" altLang="zh-CN" dirty="0"/>
              <a:t>2</a:t>
            </a:r>
            <a:r>
              <a:rPr lang="zh-CN" altLang="en-US" dirty="0"/>
              <a:t>：查询某一类热点数据时，由于它们是用 </a:t>
            </a:r>
            <a:r>
              <a:rPr lang="en-US" altLang="zh-CN" dirty="0"/>
              <a:t>hash </a:t>
            </a:r>
            <a:r>
              <a:rPr lang="zh-CN" altLang="en-US" dirty="0"/>
              <a:t>分散到了不同节点上，造成查询效率不高</a:t>
            </a:r>
            <a:endParaRPr lang="en-US" altLang="zh-CN" dirty="0"/>
          </a:p>
          <a:p>
            <a:r>
              <a:rPr lang="en-US" altLang="zh-CN" dirty="0"/>
              <a:t>Range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可以将 </a:t>
            </a:r>
            <a:r>
              <a:rPr lang="en-US" altLang="zh-CN" dirty="0"/>
              <a:t>key </a:t>
            </a:r>
            <a:r>
              <a:rPr lang="zh-CN" altLang="en-US" dirty="0"/>
              <a:t>按照进行 </a:t>
            </a:r>
            <a:r>
              <a:rPr lang="en-US" altLang="zh-CN" dirty="0"/>
              <a:t>range </a:t>
            </a:r>
            <a:r>
              <a:rPr lang="zh-CN" altLang="en-US" dirty="0"/>
              <a:t>划分，让某一范围的数据都存放在同一节点上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优点</a:t>
            </a:r>
            <a:r>
              <a:rPr lang="en-US" altLang="zh-CN" dirty="0"/>
              <a:t>1</a:t>
            </a:r>
            <a:r>
              <a:rPr lang="zh-CN" altLang="en-US" dirty="0"/>
              <a:t>：按 </a:t>
            </a:r>
            <a:r>
              <a:rPr lang="en-US" altLang="zh-CN" dirty="0"/>
              <a:t>range </a:t>
            </a:r>
            <a:r>
              <a:rPr lang="zh-CN" altLang="en-US" dirty="0"/>
              <a:t>查询，性能更高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优点</a:t>
            </a:r>
            <a:r>
              <a:rPr lang="en-US" altLang="zh-CN" dirty="0"/>
              <a:t>2</a:t>
            </a:r>
            <a:r>
              <a:rPr lang="zh-CN" altLang="en-US" dirty="0"/>
              <a:t>：如果配合动态 </a:t>
            </a:r>
            <a:r>
              <a:rPr lang="en-US" altLang="zh-CN" dirty="0"/>
              <a:t>range </a:t>
            </a:r>
            <a:r>
              <a:rPr lang="zh-CN" altLang="en-US" dirty="0"/>
              <a:t>分片，可以将较小的分片合并、将热点数据分散，有很多有用的功能</a:t>
            </a:r>
            <a:endParaRPr lang="en-US" altLang="zh-CN" dirty="0"/>
          </a:p>
          <a:p>
            <a:r>
              <a:rPr lang="zh-CN" altLang="en-US" dirty="0"/>
              <a:t>静态调度与动态调度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静态意味着数据分片后分布固定，即使移动也需要人工介入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动态意味着通过管理器基于调度算法在各节点之间自由移动数据</a:t>
            </a:r>
          </a:p>
        </p:txBody>
      </p:sp>
    </p:spTree>
    <p:extLst>
      <p:ext uri="{BB962C8B-B14F-4D97-AF65-F5344CB8AC3E}">
        <p14:creationId xmlns:p14="http://schemas.microsoft.com/office/powerpoint/2010/main" val="32464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DBBB-17AC-4AE3-870F-C9B7C07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77F25-8B95-4749-9516-A925D1A0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750245"/>
            <a:ext cx="5803042" cy="58737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方案一：</a:t>
            </a:r>
            <a:r>
              <a:rPr lang="en-US" altLang="zh-CN" b="1" dirty="0"/>
              <a:t>2PC – </a:t>
            </a:r>
            <a:r>
              <a:rPr lang="zh-CN" altLang="en-US" b="1" dirty="0"/>
              <a:t>两阶段提交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在准备阶段所有参与者都返回 </a:t>
            </a:r>
            <a:r>
              <a:rPr lang="en-US" altLang="zh-CN" dirty="0"/>
              <a:t>yes</a:t>
            </a:r>
            <a:r>
              <a:rPr lang="zh-CN" altLang="en-US" dirty="0"/>
              <a:t>，则提交阶段通知参与者提交事务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在准备阶段有一个参与者返回 </a:t>
            </a:r>
            <a:r>
              <a:rPr lang="en-US" altLang="zh-CN" dirty="0"/>
              <a:t>no</a:t>
            </a:r>
            <a:r>
              <a:rPr lang="zh-CN" altLang="en-US" dirty="0"/>
              <a:t>，或是返回响应超时，则提交阶段通知所有参与者回滚事务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存在问题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阻塞型协议：所有参与者在等待接到下一步操作前，都处于阻塞，占用的资源也一直被锁定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过于保守：任一个节点失败都将导致事务回滚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数据不一致：在阶段二，如果只有部分参与者收到了提交请求，则会造成数据不一致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协调者单点问题：如果协调者故障在阶段二出现问题，会导致所有参与者（不会超时）始终处于阻塞状态，资源也被锁定得不到释放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71A0DC-121A-4ECC-B887-6E73C681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91" y="750244"/>
            <a:ext cx="4846229" cy="5873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BCC2F2-E234-42D1-8008-497336FB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90" y="750244"/>
            <a:ext cx="4846229" cy="5873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3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DBBB-17AC-4AE3-870F-C9B7C07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77F25-8B95-4749-9516-A925D1A0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597" y="750245"/>
            <a:ext cx="4333242" cy="56986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方案二： </a:t>
            </a:r>
            <a:r>
              <a:rPr lang="en-US" altLang="zh-CN" b="1" dirty="0"/>
              <a:t>TCC – </a:t>
            </a:r>
            <a:r>
              <a:rPr lang="zh-CN" altLang="en-US" b="1" dirty="0"/>
              <a:t>事务补偿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Try</a:t>
            </a:r>
            <a:r>
              <a:rPr lang="zh-CN" altLang="en-US" dirty="0"/>
              <a:t>：对数据校验、资源预留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Confirm</a:t>
            </a:r>
            <a:r>
              <a:rPr lang="zh-CN" altLang="en-US" dirty="0"/>
              <a:t>：执行业务确认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Cancel</a:t>
            </a:r>
            <a:r>
              <a:rPr lang="zh-CN" altLang="en-US" dirty="0"/>
              <a:t>：实现与 </a:t>
            </a:r>
            <a:r>
              <a:rPr lang="en-US" altLang="zh-CN" dirty="0"/>
              <a:t>try </a:t>
            </a:r>
            <a:r>
              <a:rPr lang="zh-CN" altLang="en-US" dirty="0"/>
              <a:t>相反的操作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本质上还是两阶段提交，不过无需借助数据库驱动，在应用层完成，业务侵入比较深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需要每个节点上配置 </a:t>
            </a:r>
            <a:r>
              <a:rPr lang="en-US" altLang="zh-CN" dirty="0"/>
              <a:t>TCC </a:t>
            </a:r>
            <a:r>
              <a:rPr lang="zh-CN" altLang="en-US" dirty="0"/>
              <a:t>框架，记录操作日志和状态，以便在宕机时恢复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TCC </a:t>
            </a:r>
            <a:r>
              <a:rPr lang="zh-CN" altLang="en-US" dirty="0"/>
              <a:t>操作必须要考虑幂等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E4F7D6-AE9E-470E-BC66-5B9C1A6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40" y="750245"/>
            <a:ext cx="6897896" cy="2596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CC2F0A-D3B1-47CD-BF3B-3D424341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38" y="750245"/>
            <a:ext cx="6897897" cy="51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D172088-9D9A-41AF-984B-DE7D5CB4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37" y="750245"/>
            <a:ext cx="6897897" cy="5121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9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DBBB-17AC-4AE3-870F-C9B7C07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分布式通用设计 </a:t>
            </a:r>
            <a:r>
              <a:rPr lang="en-US" altLang="zh-CN" dirty="0"/>
              <a:t>– </a:t>
            </a:r>
            <a:r>
              <a:rPr lang="zh-CN" altLang="en-US" dirty="0"/>
              <a:t>分布式事务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77F25-8B95-4749-9516-A925D1A0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750245"/>
            <a:ext cx="11022317" cy="56986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方案三：基于可靠性消息的最终一致性方案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要点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2PC </a:t>
            </a:r>
            <a:r>
              <a:rPr lang="zh-CN" altLang="en-US" dirty="0"/>
              <a:t>和 </a:t>
            </a:r>
            <a:r>
              <a:rPr lang="en-US" altLang="zh-CN" dirty="0"/>
              <a:t>TCC </a:t>
            </a:r>
            <a:r>
              <a:rPr lang="zh-CN" altLang="en-US" dirty="0"/>
              <a:t>都属于同步方案，实际开发中更多采用的是异步方案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例如：</a:t>
            </a:r>
            <a:r>
              <a:rPr lang="zh-CN" altLang="en-US" b="1" dirty="0">
                <a:solidFill>
                  <a:srgbClr val="C00000"/>
                </a:solidFill>
              </a:rPr>
              <a:t>下单</a:t>
            </a:r>
            <a:r>
              <a:rPr lang="zh-CN" altLang="en-US" dirty="0"/>
              <a:t>后的支付、扣减库存、增加积分等操作对实时性要求并不高。此时将</a:t>
            </a:r>
            <a:r>
              <a:rPr lang="zh-CN" altLang="en-US" b="1" dirty="0">
                <a:solidFill>
                  <a:srgbClr val="C00000"/>
                </a:solidFill>
              </a:rPr>
              <a:t>下单成功的消息</a:t>
            </a:r>
            <a:r>
              <a:rPr lang="zh-CN" altLang="en-US" dirty="0"/>
              <a:t>写入消息中间件，利用消息中间件实现最终一致性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问题转换成保证</a:t>
            </a:r>
            <a:r>
              <a:rPr lang="zh-CN" altLang="en-US" b="1" dirty="0">
                <a:solidFill>
                  <a:srgbClr val="C00000"/>
                </a:solidFill>
              </a:rPr>
              <a:t>本地事务与消息投递的原子性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000" lvl="1" indent="0">
              <a:buNone/>
            </a:pPr>
            <a:r>
              <a:rPr lang="zh-CN" altLang="en-US" dirty="0"/>
              <a:t>例如：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的解决方案如下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发送消息到 </a:t>
            </a:r>
            <a:r>
              <a:rPr lang="en-US" altLang="zh-CN" dirty="0"/>
              <a:t>broker </a:t>
            </a:r>
            <a:r>
              <a:rPr lang="zh-CN" altLang="en-US" dirty="0"/>
              <a:t>，只是此时消息称为半消息，无法消费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执行本地事务，如果成功，则半消息转换为正式消息，允许被消费；如果失败，删除 </a:t>
            </a:r>
            <a:r>
              <a:rPr lang="en-US" altLang="zh-CN" dirty="0"/>
              <a:t>broker </a:t>
            </a:r>
            <a:r>
              <a:rPr lang="zh-CN" altLang="en-US" dirty="0"/>
              <a:t>上的半消息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对于 </a:t>
            </a:r>
            <a:r>
              <a:rPr lang="en-US" altLang="zh-CN" dirty="0"/>
              <a:t>broker </a:t>
            </a:r>
            <a:r>
              <a:rPr lang="zh-CN" altLang="en-US" dirty="0"/>
              <a:t>这端，如果迟迟不能收到半消息的 </a:t>
            </a:r>
            <a:r>
              <a:rPr lang="en-US" altLang="zh-CN" dirty="0"/>
              <a:t>commit </a:t>
            </a:r>
            <a:r>
              <a:rPr lang="zh-CN" altLang="en-US" dirty="0"/>
              <a:t>或 </a:t>
            </a:r>
            <a:r>
              <a:rPr lang="en-US" altLang="zh-CN" dirty="0"/>
              <a:t>rollback  </a:t>
            </a:r>
            <a:r>
              <a:rPr lang="zh-CN" altLang="en-US" dirty="0"/>
              <a:t>信息，则会回查本地事务是否完成，根据状态确定如何处理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1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117D-B05C-41A1-9E80-B23E3BC8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 </a:t>
            </a:r>
            <a:r>
              <a:rPr lang="zh-CN" altLang="en-US" dirty="0"/>
              <a:t>还是 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B0E12-26AB-48AA-B1E2-D37302B6D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2890995" cy="4219575"/>
          </a:xfrm>
        </p:spPr>
        <p:txBody>
          <a:bodyPr/>
          <a:lstStyle/>
          <a:p>
            <a:r>
              <a:rPr lang="zh-CN" altLang="en-US" dirty="0"/>
              <a:t>不一致的情况</a:t>
            </a:r>
            <a:endParaRPr lang="en-US" altLang="zh-CN" dirty="0"/>
          </a:p>
          <a:p>
            <a:r>
              <a:rPr lang="zh-CN" altLang="en-US" dirty="0"/>
              <a:t>一致的设计</a:t>
            </a:r>
            <a:endParaRPr lang="en-US" altLang="zh-CN" dirty="0"/>
          </a:p>
          <a:p>
            <a:r>
              <a:rPr lang="zh-CN" altLang="en-US" dirty="0"/>
              <a:t>分区出现时的应对策略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707CDC1-F5CF-4D85-8B61-B604EBC8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146914-43F1-48CD-9EDF-11256F84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E5A28C-F5AE-4D20-A9EC-F1523DF8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4B827EE-4BC0-4DBC-AF52-C3AE9D7D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62FA7E5-0E25-4F35-A5B0-3B95768A7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41EF29-3E7E-4BE7-8DB4-246C9DF92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874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91060BA-6462-4332-BE48-C8D6B665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96D8F5-6DA1-4640-9B36-FEEB6CF00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4C27359-D071-458F-B363-1D9BFBA90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6B5D990-86DB-49F6-B9E4-27E25E056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93272EE-CF99-4C6D-BE52-E44387BA8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E7AA967-6208-4C87-BB40-3A00F3ECF0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8EAFFA9-E0AD-4491-A4CB-CA23C9B2D1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1874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8F0BE98-F259-4309-A79C-0B55FF6B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95262AC-23F9-4DB1-89F6-C51752042E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DE5472-6E8C-43CF-8A3A-72269A1569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0FB1D66-424B-43F1-9364-8DB0CD1F7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68DFF64-40E7-4C8D-B4B6-34CF5C641E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1DB9A65-66A5-4FF0-AE15-FE9702EFAF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E70076F-09DC-4139-B7C5-CF91AA23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C6C10E0-E816-40E0-A5BE-1C55190ACA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DD97FBD-C719-4851-9EE6-6D0AF28699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30D49F4-AD57-4759-91C0-DB0FC0C515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9EB4F25-19A8-4111-B6E3-8F6FC10754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DE12C90-DEBA-4227-B8BB-60998A3237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37335" y="934933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EA6C9BA-E43A-4CB6-8566-94B61F5F12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37335" y="3568405"/>
            <a:ext cx="3486329" cy="2463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5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942B-9BB7-4AB7-98A2-EC40704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一致性级别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5853A-4D11-4EF2-9EDA-962830BD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3"/>
            <a:ext cx="10987785" cy="4928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CP </a:t>
            </a:r>
            <a:r>
              <a:rPr lang="zh-CN" altLang="en-US" dirty="0"/>
              <a:t>和 </a:t>
            </a:r>
            <a:r>
              <a:rPr lang="en-US" altLang="zh-CN" dirty="0"/>
              <a:t>AP </a:t>
            </a:r>
            <a:r>
              <a:rPr lang="zh-CN" altLang="en-US" dirty="0"/>
              <a:t>之间需要做权衡，其实根据需求不同，也可以将一致性划分成几个级别，在这些级别里做一个权衡。</a:t>
            </a:r>
            <a:endParaRPr lang="en-US" altLang="zh-CN" dirty="0"/>
          </a:p>
          <a:p>
            <a:r>
              <a:rPr lang="zh-CN" altLang="en-US" dirty="0"/>
              <a:t>强一致性：系统写入什么，读出来的也会是什么，但实现起来往往对性能影响较大，例如之前 </a:t>
            </a:r>
            <a:r>
              <a:rPr lang="en-US" altLang="zh-CN" dirty="0"/>
              <a:t>CP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例如：火车站售票，有就是有，没有就是没有，不能出现不一致的情况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典型算法：</a:t>
            </a:r>
            <a:r>
              <a:rPr lang="en-US" altLang="zh-CN" dirty="0" err="1"/>
              <a:t>Paxos</a:t>
            </a:r>
            <a:r>
              <a:rPr lang="zh-CN" altLang="en-US" dirty="0"/>
              <a:t>、</a:t>
            </a:r>
            <a:r>
              <a:rPr lang="en-US" altLang="zh-CN" dirty="0"/>
              <a:t>Raft</a:t>
            </a:r>
            <a:r>
              <a:rPr lang="zh-CN" altLang="en-US" dirty="0"/>
              <a:t>、</a:t>
            </a:r>
            <a:r>
              <a:rPr lang="en-US" altLang="zh-CN" dirty="0"/>
              <a:t>ZAB</a:t>
            </a:r>
          </a:p>
          <a:p>
            <a:r>
              <a:rPr lang="zh-CN" altLang="en-US" dirty="0"/>
              <a:t>弱一致性：系统写入成功后，不承诺立刻可以读到写入的值，也不承诺具体多久后数据能达到一致，还可以细分为：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会话一致性，同一个客户端会话中可以保证一致，其它会话不能保证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用户一致性，同一个用户中可以保证一致，其它用户不能保证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例如：网上购物，在商品详情页看到库存量还有好多，下单的瞬间才被提示“库存量不足”，实际上商品详情页展示的库存并不是最新的数据，只是在某个流程上才会做准确的检查</a:t>
            </a:r>
            <a:endParaRPr lang="en-US" altLang="zh-CN" dirty="0"/>
          </a:p>
          <a:p>
            <a:r>
              <a:rPr lang="zh-CN" altLang="en-US" dirty="0"/>
              <a:t>最终一致性：是弱一致性的特例，保证在一定时间内，能够达到一个一致的状态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例如：转账，转账完成后，会有一个提示，您的转账会在 </a:t>
            </a:r>
            <a:r>
              <a:rPr lang="en-US" altLang="zh-CN" dirty="0"/>
              <a:t>24 </a:t>
            </a:r>
            <a:r>
              <a:rPr lang="zh-CN" altLang="en-US" dirty="0"/>
              <a:t>小时内到账，一般用户也能接受，但最终必须是一致的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典型算法：</a:t>
            </a:r>
            <a:r>
              <a:rPr lang="en-US" altLang="zh-CN" dirty="0"/>
              <a:t>Gossip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0D34-54A4-48FF-BD8A-E1B1894D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- </a:t>
            </a:r>
            <a:r>
              <a:rPr lang="zh-CN" altLang="en-US" dirty="0"/>
              <a:t>如何保证强一致性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2B2E7-AA27-40E7-B221-1075BD1EC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5765335" cy="4219575"/>
          </a:xfrm>
        </p:spPr>
        <p:txBody>
          <a:bodyPr/>
          <a:lstStyle/>
          <a:p>
            <a:r>
              <a:rPr lang="zh-CN" altLang="en-US" sz="1400" dirty="0"/>
              <a:t>集群中有 </a:t>
            </a:r>
            <a:r>
              <a:rPr lang="en-US" altLang="zh-CN" sz="1400" dirty="0"/>
              <a:t>N </a:t>
            </a:r>
            <a:r>
              <a:rPr lang="zh-CN" altLang="en-US" sz="1400" dirty="0"/>
              <a:t>个节点，如果一个节点写入后要求同步到剩余 </a:t>
            </a:r>
            <a:r>
              <a:rPr lang="en-US" altLang="zh-CN" sz="1400" dirty="0"/>
              <a:t>N-1 </a:t>
            </a:r>
            <a:r>
              <a:rPr lang="zh-CN" altLang="en-US" sz="1400" dirty="0"/>
              <a:t>个节点后再向客户端返回 </a:t>
            </a:r>
            <a:r>
              <a:rPr lang="en-US" altLang="zh-CN" sz="1400" dirty="0"/>
              <a:t>ok</a:t>
            </a:r>
            <a:r>
              <a:rPr lang="zh-CN" altLang="en-US" sz="1400" dirty="0"/>
              <a:t>，虽然看起来最保险，但其中任意一个节点同步失败，势必造成整个集群不可用，能否在此基础上稍微提高可用性呢？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C00000"/>
                </a:solidFill>
              </a:rPr>
              <a:t>（写）</a:t>
            </a:r>
            <a:r>
              <a:rPr lang="zh-CN" altLang="en-US" sz="1400" dirty="0"/>
              <a:t>多数派，集群节点设置为奇数，同步超过集群中 </a:t>
            </a:r>
            <a:r>
              <a:rPr lang="en-US" altLang="zh-CN" sz="1400" dirty="0"/>
              <a:t>N/2 </a:t>
            </a:r>
            <a:r>
              <a:rPr lang="zh-CN" altLang="en-US" sz="1400" dirty="0"/>
              <a:t>个节点成功，则向客户端返回 </a:t>
            </a:r>
            <a:r>
              <a:rPr lang="en-US" altLang="zh-CN" sz="1400" dirty="0"/>
              <a:t>ok</a:t>
            </a:r>
            <a:r>
              <a:rPr lang="zh-CN" altLang="en-US" sz="1400" dirty="0"/>
              <a:t>，但存在顺序性问题</a:t>
            </a:r>
          </a:p>
          <a:p>
            <a:r>
              <a:rPr lang="zh-CN" altLang="en-US" sz="1400" dirty="0"/>
              <a:t>多数派写操作成功后的读一致性暂不考虑</a:t>
            </a:r>
            <a:endParaRPr lang="en-US" altLang="zh-CN" sz="1400" dirty="0"/>
          </a:p>
          <a:p>
            <a:pPr marL="360000" lvl="1" indent="0">
              <a:buNone/>
            </a:pPr>
            <a:r>
              <a:rPr lang="zh-CN" altLang="en-US" dirty="0"/>
              <a:t>例如下图中的两项操作，都满足了多数派通过，但 </a:t>
            </a:r>
            <a:r>
              <a:rPr lang="en-US" altLang="zh-CN" dirty="0"/>
              <a:t>S3 </a:t>
            </a:r>
            <a:r>
              <a:rPr lang="zh-CN" altLang="en-US" dirty="0"/>
              <a:t>这台服务器并没有与 </a:t>
            </a:r>
            <a:r>
              <a:rPr lang="en-US" altLang="zh-CN" dirty="0"/>
              <a:t>S1</a:t>
            </a:r>
            <a:r>
              <a:rPr lang="zh-CN" altLang="en-US" dirty="0"/>
              <a:t>，</a:t>
            </a:r>
            <a:r>
              <a:rPr lang="en-US" altLang="zh-CN" dirty="0"/>
              <a:t>S2 </a:t>
            </a:r>
            <a:r>
              <a:rPr lang="zh-CN" altLang="en-US" dirty="0"/>
              <a:t>达成一致，要达到</a:t>
            </a:r>
            <a:r>
              <a:rPr lang="zh-CN" altLang="en-US" dirty="0">
                <a:solidFill>
                  <a:srgbClr val="C00000"/>
                </a:solidFill>
              </a:rPr>
              <a:t>多数派内部一致性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063F1F-9FD7-4FBC-8D86-803256E0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50" y="934933"/>
            <a:ext cx="3360396" cy="28378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64B513-A273-4488-A295-D37C2239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35" y="3956515"/>
            <a:ext cx="9299396" cy="25642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2C963C-BE58-4ECB-8E3F-235F5496B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35" y="3956515"/>
            <a:ext cx="9299396" cy="25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B3AF-452E-420C-A906-6D017684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A13D4-F721-4CA0-9D16-70E01186A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47682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是一种共识算法，目的是解决之前提到的写多数派时的顺序性问题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角色划分：集群中的每个节点都可以充当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Proposer</a:t>
            </a:r>
            <a:r>
              <a:rPr lang="zh-CN" altLang="en-US" dirty="0"/>
              <a:t>：负责生成提案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注意：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算法允许有多个 </a:t>
            </a:r>
            <a:r>
              <a:rPr lang="en-US" altLang="zh-CN" dirty="0"/>
              <a:t>Proposer </a:t>
            </a:r>
            <a:r>
              <a:rPr lang="zh-CN" altLang="en-US" dirty="0"/>
              <a:t>同时提案，但可能会引起活锁问题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Acceptor</a:t>
            </a:r>
            <a:r>
              <a:rPr lang="zh-CN" altLang="en-US" dirty="0"/>
              <a:t>：负责批准提案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Acceptor </a:t>
            </a:r>
            <a:r>
              <a:rPr lang="zh-CN" altLang="en-US" dirty="0"/>
              <a:t>如果只有一个的话，存在单点问题，因此应当有多个</a:t>
            </a:r>
            <a:endParaRPr lang="en-US" altLang="zh-CN" dirty="0"/>
          </a:p>
          <a:p>
            <a:r>
              <a:rPr lang="en-US" altLang="zh-CN" dirty="0"/>
              <a:t>Learner</a:t>
            </a:r>
            <a:r>
              <a:rPr lang="zh-CN" altLang="en-US" dirty="0"/>
              <a:t>：负责获取提案，</a:t>
            </a:r>
            <a:r>
              <a:rPr lang="en-US" altLang="zh-CN" dirty="0"/>
              <a:t>Acceptor </a:t>
            </a:r>
            <a:r>
              <a:rPr lang="zh-CN" altLang="en-US" dirty="0"/>
              <a:t>批准提案后，会将提案发送给所有 </a:t>
            </a:r>
            <a:r>
              <a:rPr lang="en-US" altLang="zh-CN" dirty="0"/>
              <a:t>Learner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执行一个修改操作，不是一上来就能执行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准备阶段：必须由多数派 </a:t>
            </a:r>
            <a:r>
              <a:rPr lang="en-US" altLang="zh-CN" dirty="0"/>
              <a:t>Acceptor </a:t>
            </a:r>
            <a:r>
              <a:rPr lang="zh-CN" altLang="en-US" dirty="0"/>
              <a:t>批准通过后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接受阶段：再将要执行的修改操作，广播给 </a:t>
            </a:r>
            <a:r>
              <a:rPr lang="en-US" altLang="zh-CN" dirty="0"/>
              <a:t>Acceptor</a:t>
            </a:r>
            <a:r>
              <a:rPr lang="zh-CN" altLang="en-US" dirty="0"/>
              <a:t>，这次仍然多数派通过，此修改才能生效，可以返回响应给客户端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9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17619-A7AC-4C3F-A93B-E1D947C6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算法描述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39C27-C705-4C8A-8478-90C14796E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875175"/>
            <a:ext cx="10620140" cy="38178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要点：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整个算法分成两个阶段：</a:t>
            </a:r>
            <a:r>
              <a:rPr lang="zh-CN" altLang="en-US" sz="1400" b="1" dirty="0">
                <a:solidFill>
                  <a:srgbClr val="C00000"/>
                </a:solidFill>
              </a:rPr>
              <a:t>预备</a:t>
            </a:r>
            <a:r>
              <a:rPr lang="zh-CN" altLang="en-US" sz="1400" dirty="0"/>
              <a:t>阶段，前两个箭头，</a:t>
            </a:r>
            <a:r>
              <a:rPr lang="zh-CN" altLang="en-US" sz="1400" b="1" dirty="0">
                <a:solidFill>
                  <a:schemeClr val="tx2"/>
                </a:solidFill>
              </a:rPr>
              <a:t>接受</a:t>
            </a:r>
            <a:r>
              <a:rPr lang="zh-CN" altLang="en-US" sz="1400" dirty="0"/>
              <a:t>阶段，后两个箭头。</a:t>
            </a:r>
            <a:endParaRPr lang="en-US" altLang="zh-CN" sz="1400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预备</a:t>
            </a:r>
            <a:r>
              <a:rPr lang="zh-CN" altLang="en-US" dirty="0"/>
              <a:t>阶段的目的是：</a:t>
            </a:r>
            <a:r>
              <a:rPr lang="zh-CN" altLang="en-US" b="1" dirty="0"/>
              <a:t>第一</a:t>
            </a:r>
            <a:r>
              <a:rPr lang="zh-CN" altLang="en-US" sz="1400" b="1" dirty="0"/>
              <a:t>拦截掉旧的提案，第二找到最新的 </a:t>
            </a:r>
            <a:r>
              <a:rPr lang="en-US" altLang="zh-CN" sz="1400" b="1" dirty="0" err="1"/>
              <a:t>acceptValue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对于 </a:t>
            </a:r>
            <a:r>
              <a:rPr lang="en-US" altLang="zh-CN" sz="1400" dirty="0"/>
              <a:t>Proposer</a:t>
            </a: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预备</a:t>
            </a:r>
            <a:r>
              <a:rPr lang="zh-CN" altLang="en-US" dirty="0"/>
              <a:t>阶段只发送</a:t>
            </a:r>
            <a:r>
              <a:rPr lang="zh-CN" altLang="en-US" b="1" dirty="0"/>
              <a:t>提案号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tx2"/>
                </a:solidFill>
              </a:rPr>
              <a:t>接受</a:t>
            </a:r>
            <a:r>
              <a:rPr lang="zh-CN" altLang="en-US" dirty="0"/>
              <a:t>阶段发送</a:t>
            </a:r>
            <a:r>
              <a:rPr lang="zh-CN" altLang="en-US" b="1" dirty="0"/>
              <a:t>提案号</a:t>
            </a:r>
            <a:r>
              <a:rPr lang="en-US" altLang="zh-CN" b="1" dirty="0"/>
              <a:t>+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提案号 </a:t>
            </a:r>
            <a:r>
              <a:rPr lang="en-US" altLang="zh-CN" dirty="0"/>
              <a:t>n </a:t>
            </a:r>
            <a:r>
              <a:rPr lang="zh-CN" altLang="en-US" dirty="0"/>
              <a:t>唯一且全局递增，大的提案号有更高优先级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如果见到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最新已接受的值</a:t>
            </a:r>
            <a:r>
              <a:rPr lang="zh-CN" altLang="en-US" dirty="0"/>
              <a:t>，就会替换掉 </a:t>
            </a:r>
            <a:r>
              <a:rPr lang="en-US" altLang="zh-CN" dirty="0"/>
              <a:t>Proposer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自己的值</a:t>
            </a:r>
            <a:r>
              <a:rPr lang="zh-CN" altLang="en-US" dirty="0"/>
              <a:t>，保证一致性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对于 </a:t>
            </a:r>
            <a:r>
              <a:rPr lang="en-US" altLang="zh-CN" sz="1400" dirty="0"/>
              <a:t>Acceptor </a:t>
            </a:r>
            <a:r>
              <a:rPr lang="zh-CN" altLang="en-US" sz="1400" dirty="0"/>
              <a:t>会</a:t>
            </a:r>
            <a:r>
              <a:rPr lang="zh-CN" altLang="en-US" sz="1400" b="1" dirty="0"/>
              <a:t>持久化</a:t>
            </a:r>
            <a:r>
              <a:rPr lang="zh-CN" altLang="en-US" sz="1400" dirty="0"/>
              <a:t>以下信息</a:t>
            </a:r>
            <a:endParaRPr lang="en-US" altLang="zh-CN" sz="1400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minN</a:t>
            </a:r>
            <a:r>
              <a:rPr lang="zh-CN" altLang="en-US" dirty="0"/>
              <a:t>（最小提案号），会在</a:t>
            </a:r>
            <a:r>
              <a:rPr lang="zh-CN" altLang="en-US" b="1" dirty="0">
                <a:solidFill>
                  <a:srgbClr val="C00000"/>
                </a:solidFill>
              </a:rPr>
              <a:t>预备</a:t>
            </a:r>
            <a:r>
              <a:rPr lang="zh-CN" altLang="en-US" dirty="0"/>
              <a:t>阶段和</a:t>
            </a:r>
            <a:r>
              <a:rPr lang="zh-CN" altLang="en-US" b="1" dirty="0">
                <a:solidFill>
                  <a:schemeClr val="tx2"/>
                </a:solidFill>
              </a:rPr>
              <a:t>接受</a:t>
            </a:r>
            <a:r>
              <a:rPr lang="zh-CN" altLang="en-US" dirty="0"/>
              <a:t>阶段被更新为更大提案号，会用来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决定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Proposer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是否能选中提案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acceptN</a:t>
            </a:r>
            <a:r>
              <a:rPr lang="zh-CN" altLang="en-US" dirty="0"/>
              <a:t>（已接受提案号）和 </a:t>
            </a:r>
            <a:r>
              <a:rPr lang="en-US" altLang="zh-CN" dirty="0" err="1"/>
              <a:t>acceptValue</a:t>
            </a:r>
            <a:r>
              <a:rPr lang="zh-CN" altLang="en-US" dirty="0"/>
              <a:t>（已接受值），会在</a:t>
            </a:r>
            <a:r>
              <a:rPr lang="zh-CN" altLang="en-US" b="1" dirty="0">
                <a:solidFill>
                  <a:schemeClr val="tx2"/>
                </a:solidFill>
              </a:rPr>
              <a:t>接受</a:t>
            </a:r>
            <a:r>
              <a:rPr lang="zh-CN" altLang="en-US" dirty="0"/>
              <a:t>阶段被更新，如果 </a:t>
            </a:r>
            <a:r>
              <a:rPr lang="en-US" altLang="zh-CN" dirty="0" err="1"/>
              <a:t>minN</a:t>
            </a:r>
            <a:r>
              <a:rPr lang="en-US" altLang="zh-CN" dirty="0"/>
              <a:t> &gt; n </a:t>
            </a:r>
            <a:r>
              <a:rPr lang="zh-CN" altLang="en-US" dirty="0"/>
              <a:t>则不会更新</a:t>
            </a:r>
            <a:endParaRPr lang="en-US" altLang="zh-CN" dirty="0"/>
          </a:p>
          <a:p>
            <a:pPr marL="0" indent="0">
              <a:buNone/>
            </a:pPr>
            <a:endParaRPr lang="en-US" altLang="zh-CN" sz="14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9E4544-1DCF-4551-8329-A2D9011E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907991"/>
            <a:ext cx="7688403" cy="20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D7A1B-7555-4CA0-B918-74CCE2EB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E5ADA-9CB3-49B6-9771-1E8886CB8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867" y="1004585"/>
            <a:ext cx="2675466" cy="4998282"/>
          </a:xfrm>
        </p:spPr>
        <p:txBody>
          <a:bodyPr/>
          <a:lstStyle/>
          <a:p>
            <a:r>
              <a:rPr lang="en-US" altLang="zh-CN" sz="1200" dirty="0"/>
              <a:t>P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有 </a:t>
            </a:r>
            <a:r>
              <a:rPr lang="en-US" altLang="zh-CN" sz="1200" dirty="0"/>
              <a:t>3 </a:t>
            </a:r>
            <a:r>
              <a:rPr lang="zh-CN" altLang="en-US" sz="1200" dirty="0"/>
              <a:t>个 </a:t>
            </a:r>
            <a:r>
              <a:rPr lang="en-US" altLang="zh-CN" sz="1200" dirty="0"/>
              <a:t>A </a:t>
            </a:r>
            <a:r>
              <a:rPr lang="zh-CN" altLang="en-US" sz="1200" dirty="0"/>
              <a:t>接到提案，此时满足 </a:t>
            </a:r>
            <a:r>
              <a:rPr lang="en-US" altLang="zh-CN" sz="1200" dirty="0"/>
              <a:t>n &gt; </a:t>
            </a:r>
            <a:r>
              <a:rPr lang="en-US" altLang="zh-CN" sz="1200" dirty="0" err="1"/>
              <a:t>minN</a:t>
            </a:r>
            <a:r>
              <a:rPr lang="zh-CN" altLang="en-US" sz="1200" dirty="0"/>
              <a:t>，将 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</a:t>
            </a:r>
            <a:r>
              <a:rPr lang="zh-CN" altLang="en-US" sz="1200" dirty="0"/>
              <a:t>更新为 </a:t>
            </a:r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个 </a:t>
            </a:r>
            <a:r>
              <a:rPr lang="en-US" altLang="zh-CN" sz="1200" dirty="0"/>
              <a:t>A </a:t>
            </a:r>
            <a:r>
              <a:rPr lang="zh-CN" altLang="en-US" sz="1200" dirty="0"/>
              <a:t>成功返回，</a:t>
            </a:r>
            <a:r>
              <a:rPr lang="en-US" altLang="zh-CN" sz="1200" dirty="0"/>
              <a:t>P </a:t>
            </a:r>
            <a:r>
              <a:rPr lang="zh-CN" altLang="en-US" sz="1200" dirty="0"/>
              <a:t>收到的应答过半，但没有遇到更大的 </a:t>
            </a:r>
            <a:r>
              <a:rPr lang="en-US" altLang="zh-CN" sz="1200" dirty="0" err="1"/>
              <a:t>acceptNo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acceptValue</a:t>
            </a:r>
            <a:r>
              <a:rPr lang="zh-CN" altLang="en-US" sz="1200" dirty="0"/>
              <a:t>，因此使用自己的 </a:t>
            </a:r>
            <a:r>
              <a:rPr lang="en-US" altLang="zh-CN" sz="1200" dirty="0"/>
              <a:t>value X</a:t>
            </a:r>
          </a:p>
          <a:p>
            <a:r>
              <a:rPr lang="en-US" altLang="zh-CN" sz="1200" dirty="0"/>
              <a:t>P </a:t>
            </a:r>
            <a:r>
              <a:rPr lang="zh-CN" altLang="en-US" sz="1200" dirty="0"/>
              <a:t>广播提案号和值 </a:t>
            </a:r>
            <a:r>
              <a:rPr lang="en-US" altLang="zh-CN" sz="1200" dirty="0"/>
              <a:t>1:X</a:t>
            </a:r>
          </a:p>
          <a:p>
            <a:r>
              <a:rPr lang="en-US" altLang="zh-CN" sz="1200" dirty="0"/>
              <a:t>3 </a:t>
            </a:r>
            <a:r>
              <a:rPr lang="zh-CN" altLang="en-US" sz="1200" dirty="0"/>
              <a:t>个 </a:t>
            </a:r>
            <a:r>
              <a:rPr lang="en-US" altLang="zh-CN" sz="1200" dirty="0"/>
              <a:t>A </a:t>
            </a:r>
            <a:r>
              <a:rPr lang="zh-CN" altLang="en-US" sz="1200" dirty="0"/>
              <a:t>接到提案号和值，更新状态，返回 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</a:t>
            </a:r>
            <a:r>
              <a:rPr lang="zh-CN" altLang="en-US" sz="1200" dirty="0"/>
              <a:t>值 </a:t>
            </a:r>
            <a:r>
              <a:rPr lang="en-US" altLang="zh-CN" sz="1200" dirty="0"/>
              <a:t>1 </a:t>
            </a:r>
            <a:r>
              <a:rPr lang="zh-CN" altLang="en-US" sz="1200" dirty="0"/>
              <a:t>给 </a:t>
            </a:r>
            <a:r>
              <a:rPr lang="en-US" altLang="zh-CN" sz="1200" dirty="0"/>
              <a:t>P</a:t>
            </a:r>
          </a:p>
          <a:p>
            <a:r>
              <a:rPr lang="en-US" altLang="zh-CN" sz="1200" dirty="0"/>
              <a:t>P </a:t>
            </a:r>
            <a:r>
              <a:rPr lang="zh-CN" altLang="en-US" sz="1200" dirty="0"/>
              <a:t>收到过半应答，并检查发现没有出现 </a:t>
            </a:r>
            <a:r>
              <a:rPr lang="en-US" altLang="zh-CN" sz="1200" dirty="0" err="1"/>
              <a:t>minN</a:t>
            </a:r>
            <a:r>
              <a:rPr lang="en-US" altLang="zh-CN" sz="1200" dirty="0"/>
              <a:t> &gt; 1</a:t>
            </a:r>
            <a:r>
              <a:rPr lang="zh-CN" altLang="en-US" sz="1200" dirty="0"/>
              <a:t>，便选中提案值 </a:t>
            </a:r>
            <a:r>
              <a:rPr lang="en-US" altLang="zh-CN" sz="1200" dirty="0"/>
              <a:t>X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008981-0561-45B3-9C7F-B39F4A19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69" y="934933"/>
            <a:ext cx="8909508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24599-9427-41B5-9C03-3BCF6FD4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048FD-A8EC-49EC-BAB7-9DCF48E9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0" y="922867"/>
            <a:ext cx="2528123" cy="5003800"/>
          </a:xfrm>
        </p:spPr>
        <p:txBody>
          <a:bodyPr/>
          <a:lstStyle/>
          <a:p>
            <a:r>
              <a:rPr lang="en-US" altLang="zh-CN" sz="1200" dirty="0"/>
              <a:t>S1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1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X</a:t>
            </a:r>
          </a:p>
          <a:p>
            <a:r>
              <a:rPr lang="en-US" altLang="zh-CN" sz="1200" dirty="0"/>
              <a:t>S5 </a:t>
            </a:r>
            <a:r>
              <a:rPr lang="zh-CN" altLang="en-US" sz="1200" dirty="0"/>
              <a:t>广播提案号 </a:t>
            </a:r>
            <a:r>
              <a:rPr lang="en-US" altLang="zh-CN" sz="1200" dirty="0"/>
              <a:t>2</a:t>
            </a:r>
            <a:r>
              <a:rPr lang="zh-CN" altLang="en-US" sz="1200" dirty="0"/>
              <a:t>，想把值更新为 </a:t>
            </a:r>
            <a:r>
              <a:rPr lang="en-US" altLang="zh-CN" sz="1200" dirty="0"/>
              <a:t>Y</a:t>
            </a:r>
          </a:p>
          <a:p>
            <a:r>
              <a:rPr lang="en-US" altLang="zh-CN" sz="1200" dirty="0"/>
              <a:t>S1</a:t>
            </a:r>
            <a:r>
              <a:rPr lang="zh-CN" altLang="en-US" sz="1200" dirty="0"/>
              <a:t>、</a:t>
            </a:r>
            <a:r>
              <a:rPr lang="en-US" altLang="zh-CN" sz="1200" dirty="0"/>
              <a:t>S2</a:t>
            </a:r>
            <a:r>
              <a:rPr lang="zh-CN" altLang="en-US" sz="1200" dirty="0"/>
              <a:t>、</a:t>
            </a:r>
            <a:r>
              <a:rPr lang="en-US" altLang="zh-CN" sz="1200" dirty="0"/>
              <a:t>S3 </a:t>
            </a:r>
            <a:r>
              <a:rPr lang="zh-CN" altLang="en-US" sz="1200" dirty="0"/>
              <a:t>已经经历了 </a:t>
            </a:r>
            <a:r>
              <a:rPr lang="en-US" altLang="zh-CN" sz="1200" dirty="0"/>
              <a:t>Accept </a:t>
            </a:r>
            <a:r>
              <a:rPr lang="zh-CN" altLang="en-US" sz="1200" dirty="0"/>
              <a:t>阶段并选中值 </a:t>
            </a:r>
            <a:r>
              <a:rPr lang="en-US" altLang="zh-CN" sz="1200" dirty="0"/>
              <a:t>X</a:t>
            </a:r>
          </a:p>
          <a:p>
            <a:r>
              <a:rPr lang="zh-CN" altLang="en-US" sz="1200" dirty="0">
                <a:solidFill>
                  <a:srgbClr val="C00000"/>
                </a:solidFill>
              </a:rPr>
              <a:t>关键点，</a:t>
            </a:r>
            <a:r>
              <a:rPr lang="en-US" altLang="zh-CN" sz="1200" dirty="0">
                <a:solidFill>
                  <a:srgbClr val="C00000"/>
                </a:solidFill>
              </a:rPr>
              <a:t>S3 </a:t>
            </a:r>
            <a:r>
              <a:rPr lang="zh-CN" altLang="en-US" sz="1200" dirty="0">
                <a:solidFill>
                  <a:srgbClr val="C00000"/>
                </a:solidFill>
              </a:rPr>
              <a:t>也接到了 </a:t>
            </a:r>
            <a:r>
              <a:rPr lang="en-US" altLang="zh-CN" sz="1200" dirty="0">
                <a:solidFill>
                  <a:srgbClr val="C00000"/>
                </a:solidFill>
              </a:rPr>
              <a:t>S5 </a:t>
            </a:r>
            <a:r>
              <a:rPr lang="zh-CN" altLang="en-US" sz="1200" dirty="0">
                <a:solidFill>
                  <a:srgbClr val="C00000"/>
                </a:solidFill>
              </a:rPr>
              <a:t>的</a:t>
            </a:r>
            <a:r>
              <a:rPr lang="en-US" altLang="zh-CN" sz="1200" dirty="0">
                <a:solidFill>
                  <a:srgbClr val="C00000"/>
                </a:solidFill>
              </a:rPr>
              <a:t>prepare </a:t>
            </a:r>
            <a:r>
              <a:rPr lang="zh-CN" altLang="en-US" sz="1200" dirty="0">
                <a:solidFill>
                  <a:srgbClr val="C00000"/>
                </a:solidFill>
              </a:rPr>
              <a:t>提案，这时是否会有不一致的情况呢？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zh-CN" altLang="en-US" sz="1200" dirty="0"/>
              <a:t>此时 </a:t>
            </a:r>
            <a:r>
              <a:rPr lang="en-US" altLang="zh-CN" sz="1200" dirty="0"/>
              <a:t>S3 </a:t>
            </a:r>
            <a:r>
              <a:rPr lang="zh-CN" altLang="en-US" sz="1200" dirty="0"/>
              <a:t>状态已将 </a:t>
            </a:r>
            <a:r>
              <a:rPr lang="en-US" altLang="zh-CN" sz="1200" dirty="0" err="1"/>
              <a:t>acceptN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acceptValue</a:t>
            </a:r>
            <a:r>
              <a:rPr lang="en-US" altLang="zh-CN" sz="1200" dirty="0"/>
              <a:t> </a:t>
            </a:r>
            <a:r>
              <a:rPr lang="zh-CN" altLang="en-US" sz="1200" dirty="0"/>
              <a:t>分别更新为 </a:t>
            </a:r>
            <a:r>
              <a:rPr lang="en-US" altLang="zh-CN" sz="1200" dirty="0"/>
              <a:t>1:X</a:t>
            </a:r>
            <a:r>
              <a:rPr lang="zh-CN" altLang="en-US" sz="1200" dirty="0"/>
              <a:t>；再返回 </a:t>
            </a:r>
            <a:r>
              <a:rPr lang="en-US" altLang="zh-CN" sz="1200" dirty="0"/>
              <a:t>S5 </a:t>
            </a:r>
            <a:r>
              <a:rPr lang="zh-CN" altLang="en-US" sz="1200" dirty="0"/>
              <a:t>的 </a:t>
            </a:r>
            <a:r>
              <a:rPr lang="en-US" altLang="zh-CN" sz="1200" dirty="0"/>
              <a:t>ack </a:t>
            </a:r>
            <a:r>
              <a:rPr lang="zh-CN" altLang="en-US" sz="1200" dirty="0"/>
              <a:t>时就会将 </a:t>
            </a:r>
            <a:r>
              <a:rPr lang="en-US" altLang="zh-CN" sz="1200" dirty="0"/>
              <a:t>1:X </a:t>
            </a:r>
            <a:r>
              <a:rPr lang="zh-CN" altLang="en-US" sz="1200" dirty="0"/>
              <a:t>返回给 </a:t>
            </a:r>
            <a:r>
              <a:rPr lang="en-US" altLang="zh-CN" sz="1200" dirty="0"/>
              <a:t>S5</a:t>
            </a:r>
          </a:p>
          <a:p>
            <a:r>
              <a:rPr lang="en-US" altLang="zh-CN" sz="1200" dirty="0"/>
              <a:t>S5 </a:t>
            </a:r>
            <a:r>
              <a:rPr lang="zh-CN" altLang="en-US" sz="1200" dirty="0"/>
              <a:t>用返回的 </a:t>
            </a:r>
            <a:r>
              <a:rPr lang="en-US" altLang="zh-CN" sz="1200" dirty="0"/>
              <a:t>X</a:t>
            </a:r>
            <a:r>
              <a:rPr lang="zh-CN" altLang="en-US" sz="1200" dirty="0"/>
              <a:t> 替换掉了自己原有的值 </a:t>
            </a:r>
            <a:r>
              <a:rPr lang="en-US" altLang="zh-CN" sz="1200" dirty="0"/>
              <a:t>Y</a:t>
            </a:r>
            <a:r>
              <a:rPr lang="zh-CN" altLang="en-US" sz="1200" dirty="0"/>
              <a:t>，并执行后续流程，后续都会同步为 </a:t>
            </a:r>
            <a:r>
              <a:rPr lang="en-US" altLang="zh-CN" sz="1200" dirty="0"/>
              <a:t>X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2D501-E998-4EC6-BB5A-8983F614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24" y="842309"/>
            <a:ext cx="9100018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338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84263</TotalTime>
  <Words>3632</Words>
  <Application>Microsoft Office PowerPoint</Application>
  <PresentationFormat>宽屏</PresentationFormat>
  <Paragraphs>238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Cambria Math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面试题：分布式篇</vt:lpstr>
      <vt:lpstr>什么是 CAP 定理</vt:lpstr>
      <vt:lpstr>CP 还是 AP</vt:lpstr>
      <vt:lpstr>一致性级别</vt:lpstr>
      <vt:lpstr>Paxos - 如何保证强一致性</vt:lpstr>
      <vt:lpstr>Paxos</vt:lpstr>
      <vt:lpstr>Basic Paxos 算法描述</vt:lpstr>
      <vt:lpstr>例1</vt:lpstr>
      <vt:lpstr>例2</vt:lpstr>
      <vt:lpstr>例3</vt:lpstr>
      <vt:lpstr>例4</vt:lpstr>
      <vt:lpstr>例5 – 顺序问题回顾</vt:lpstr>
      <vt:lpstr>例6 – 活锁问题 </vt:lpstr>
      <vt:lpstr>Raft</vt:lpstr>
      <vt:lpstr>Raft – Leader 选举</vt:lpstr>
      <vt:lpstr>Raft – 执行操作（日志复制为例）</vt:lpstr>
      <vt:lpstr>Raft – 保证安全</vt:lpstr>
      <vt:lpstr>Gossip</vt:lpstr>
      <vt:lpstr>参考资料</vt:lpstr>
      <vt:lpstr>分布式通用设计 – 如何检测节点活着</vt:lpstr>
      <vt:lpstr>分布式通用设计 – 如何实现高可用？</vt:lpstr>
      <vt:lpstr>分布式通用设计 – 全局 ID 生成</vt:lpstr>
      <vt:lpstr>分布式通用设计 – 负载均衡策略</vt:lpstr>
      <vt:lpstr>分布式通用设计 – 数据分片策略</vt:lpstr>
      <vt:lpstr>分布式通用设计 – 分布式事务</vt:lpstr>
      <vt:lpstr>分布式通用设计 – 分布式事务</vt:lpstr>
      <vt:lpstr>分布式通用设计 – 分布式事务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2271</cp:revision>
  <dcterms:created xsi:type="dcterms:W3CDTF">2020-03-31T02:23:27Z</dcterms:created>
  <dcterms:modified xsi:type="dcterms:W3CDTF">2021-09-02T08:02:18Z</dcterms:modified>
</cp:coreProperties>
</file>