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61" r:id="rId6"/>
    <p:sldId id="274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4" r:id="rId22"/>
    <p:sldId id="291" r:id="rId23"/>
    <p:sldId id="295" r:id="rId24"/>
    <p:sldId id="292" r:id="rId25"/>
    <p:sldId id="296" r:id="rId26"/>
    <p:sldId id="293" r:id="rId27"/>
    <p:sldId id="297" r:id="rId28"/>
    <p:sldId id="298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goods and services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Segmentation Targeting Positioning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Profile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499834AE-F702-441C-9BA5-FEE7EAF98D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Value position</a:t>
          </a:r>
        </a:p>
      </dgm:t>
    </dgm:pt>
    <dgm:pt modelId="{EF604DDD-53BA-417A-901D-2EE6D3FD5137}" type="parTrans" cxnId="{DC79CB1F-97D7-4422-8F6B-9CF7AA1EA0A9}">
      <dgm:prSet/>
      <dgm:spPr/>
      <dgm:t>
        <a:bodyPr/>
        <a:lstStyle/>
        <a:p>
          <a:endParaRPr lang="en-US"/>
        </a:p>
      </dgm:t>
    </dgm:pt>
    <dgm:pt modelId="{06D9D580-3A70-4ED7-9987-7693865DD00B}" type="sibTrans" cxnId="{DC79CB1F-97D7-4422-8F6B-9CF7AA1EA0A9}">
      <dgm:prSet/>
      <dgm:spPr/>
      <dgm:t>
        <a:bodyPr/>
        <a:lstStyle/>
        <a:p>
          <a:endParaRPr lang="en-US"/>
        </a:p>
      </dgm:t>
    </dgm:pt>
    <dgm:pt modelId="{F731FF19-134D-4026-B00D-07607FE7C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4P</a:t>
          </a:r>
        </a:p>
      </dgm:t>
    </dgm:pt>
    <dgm:pt modelId="{EABA9A48-BA18-4720-89A2-D3A2934DF1A2}" type="parTrans" cxnId="{F2F9A156-16B0-4285-A4E6-2027066947A4}">
      <dgm:prSet/>
      <dgm:spPr/>
      <dgm:t>
        <a:bodyPr/>
        <a:lstStyle/>
        <a:p>
          <a:endParaRPr lang="en-US"/>
        </a:p>
      </dgm:t>
    </dgm:pt>
    <dgm:pt modelId="{C575CB0C-BD8F-4A6B-AD37-CA57526318AF}" type="sibTrans" cxnId="{F2F9A156-16B0-4285-A4E6-2027066947A4}">
      <dgm:prSet/>
      <dgm:spPr/>
      <dgm:t>
        <a:bodyPr/>
        <a:lstStyle/>
        <a:p>
          <a:endParaRPr lang="en-US"/>
        </a:p>
      </dgm:t>
    </dgm:pt>
    <dgm:pt modelId="{97B5E8D0-31F5-5344-B65D-2A034E1206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SWOT</a:t>
          </a:r>
        </a:p>
      </dgm:t>
    </dgm:pt>
    <dgm:pt modelId="{3B463FCA-8565-A340-BC9F-E3B4DAD61080}" type="parTrans" cxnId="{4C0557F4-F6FC-F842-BAAF-47E99B97EBA1}">
      <dgm:prSet/>
      <dgm:spPr/>
      <dgm:t>
        <a:bodyPr/>
        <a:lstStyle/>
        <a:p>
          <a:endParaRPr lang="en-US"/>
        </a:p>
      </dgm:t>
    </dgm:pt>
    <dgm:pt modelId="{314B077A-73AC-394F-A6D2-D7A1D781CBEC}" type="sibTrans" cxnId="{4C0557F4-F6FC-F842-BAAF-47E99B97EBA1}">
      <dgm:prSet/>
      <dgm:spPr/>
      <dgm:t>
        <a:bodyPr/>
        <a:lstStyle/>
        <a:p>
          <a:endParaRPr lang="en-US"/>
        </a:p>
      </dgm:t>
    </dgm:pt>
    <dgm:pt modelId="{C54DDAD1-57E2-410C-AC1B-2D57D298F048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9980D35F-2118-4C83-9732-EF5CBBCA6FCA}" type="pres">
      <dgm:prSet presAssocID="{41CDB9B8-E81E-41E7-AE89-8F6EDFC88D92}" presName="compNode" presStyleCnt="0"/>
      <dgm:spPr/>
    </dgm:pt>
    <dgm:pt modelId="{DFE25A03-8A30-40B2-A251-4BE180558007}" type="pres">
      <dgm:prSet presAssocID="{41CDB9B8-E81E-41E7-AE89-8F6EDFC88D92}" presName="bgRect" presStyleLbl="bgShp" presStyleIdx="0" presStyleCnt="6" custLinFactY="-9741" custLinFactNeighborY="-100000"/>
      <dgm:spPr/>
    </dgm:pt>
    <dgm:pt modelId="{6B154ADC-7C71-49D8-B272-61A29620255E}" type="pres">
      <dgm:prSet presAssocID="{41CDB9B8-E81E-41E7-AE89-8F6EDFC88D9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C94C9083-F19A-454E-BE10-DDDCEFD0B4A0}" type="pres">
      <dgm:prSet presAssocID="{41CDB9B8-E81E-41E7-AE89-8F6EDFC88D92}" presName="spaceRect" presStyleCnt="0"/>
      <dgm:spPr/>
    </dgm:pt>
    <dgm:pt modelId="{8ABDDEF2-D3EE-48F5-810E-D8B8D64CB1D1}" type="pres">
      <dgm:prSet presAssocID="{41CDB9B8-E81E-41E7-AE89-8F6EDFC88D92}" presName="parTx" presStyleLbl="revTx" presStyleIdx="0" presStyleCnt="6">
        <dgm:presLayoutVars>
          <dgm:chMax val="0"/>
          <dgm:chPref val="0"/>
        </dgm:presLayoutVars>
      </dgm:prSet>
      <dgm:spPr/>
    </dgm:pt>
    <dgm:pt modelId="{F7E222F4-C766-4010-93A0-7F5C3ECC40EC}" type="pres">
      <dgm:prSet presAssocID="{BA791450-8D1E-4A6F-B71D-2984D9E245C4}" presName="sibTrans" presStyleCnt="0"/>
      <dgm:spPr/>
    </dgm:pt>
    <dgm:pt modelId="{87D36025-EDF2-4358-A23A-5EE20443630A}" type="pres">
      <dgm:prSet presAssocID="{4D7D34C7-9466-4514-BF51-7396C17436B5}" presName="compNode" presStyleCnt="0"/>
      <dgm:spPr/>
    </dgm:pt>
    <dgm:pt modelId="{E7329DE9-6CBC-4222-BA02-41C8593CFC1E}" type="pres">
      <dgm:prSet presAssocID="{4D7D34C7-9466-4514-BF51-7396C17436B5}" presName="bgRect" presStyleLbl="bgShp" presStyleIdx="1" presStyleCnt="6"/>
      <dgm:spPr/>
    </dgm:pt>
    <dgm:pt modelId="{1E7A56FE-768E-48F9-ABA8-AAF197C8B2AB}" type="pres">
      <dgm:prSet presAssocID="{4D7D34C7-9466-4514-BF51-7396C17436B5}" presName="iconRect" presStyleLbl="node1" presStyleIdx="1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A63FC64D-8217-4E60-AC79-C557D2F90AF3}" type="pres">
      <dgm:prSet presAssocID="{4D7D34C7-9466-4514-BF51-7396C17436B5}" presName="spaceRect" presStyleCnt="0"/>
      <dgm:spPr/>
    </dgm:pt>
    <dgm:pt modelId="{24D6C1C7-45DC-4D9D-8D3C-EF806EEEC836}" type="pres">
      <dgm:prSet presAssocID="{4D7D34C7-9466-4514-BF51-7396C17436B5}" presName="parTx" presStyleLbl="revTx" presStyleIdx="1" presStyleCnt="6">
        <dgm:presLayoutVars>
          <dgm:chMax val="0"/>
          <dgm:chPref val="0"/>
        </dgm:presLayoutVars>
      </dgm:prSet>
      <dgm:spPr/>
    </dgm:pt>
    <dgm:pt modelId="{950A0348-0898-470C-8DF1-782CE8070D06}" type="pres">
      <dgm:prSet presAssocID="{483498F9-A0C2-4668-85AB-D8E6E254F73B}" presName="sibTrans" presStyleCnt="0"/>
      <dgm:spPr/>
    </dgm:pt>
    <dgm:pt modelId="{02DBEA77-C4FA-4163-88D1-D6B72205D221}" type="pres">
      <dgm:prSet presAssocID="{8E185869-F0D4-43E2-B08A-2F3E83EE98F3}" presName="compNode" presStyleCnt="0"/>
      <dgm:spPr/>
    </dgm:pt>
    <dgm:pt modelId="{625AEBC4-C6DD-430A-8F95-BBF226EF4AB3}" type="pres">
      <dgm:prSet presAssocID="{8E185869-F0D4-43E2-B08A-2F3E83EE98F3}" presName="bgRect" presStyleLbl="bgShp" presStyleIdx="2" presStyleCnt="6"/>
      <dgm:spPr/>
    </dgm:pt>
    <dgm:pt modelId="{9EC1BAA1-CEB2-4B9D-A637-07137D038F05}" type="pres">
      <dgm:prSet presAssocID="{8E185869-F0D4-43E2-B08A-2F3E83EE98F3}" presName="iconRect" presStyleLbl="node1" presStyleIdx="2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0E4092B3-0527-4E96-B2A5-2B7CA6F4A4FC}" type="pres">
      <dgm:prSet presAssocID="{8E185869-F0D4-43E2-B08A-2F3E83EE98F3}" presName="spaceRect" presStyleCnt="0"/>
      <dgm:spPr/>
    </dgm:pt>
    <dgm:pt modelId="{DEB2A193-A1DC-4B26-848A-CC858F8E32AC}" type="pres">
      <dgm:prSet presAssocID="{8E185869-F0D4-43E2-B08A-2F3E83EE98F3}" presName="parTx" presStyleLbl="revTx" presStyleIdx="2" presStyleCnt="6">
        <dgm:presLayoutVars>
          <dgm:chMax val="0"/>
          <dgm:chPref val="0"/>
        </dgm:presLayoutVars>
      </dgm:prSet>
      <dgm:spPr/>
    </dgm:pt>
    <dgm:pt modelId="{9786E57D-E8BB-4A2A-876D-3BB9EA5F9E0C}" type="pres">
      <dgm:prSet presAssocID="{77D0876E-2BA2-4E28-ADB5-9885FCB7156A}" presName="sibTrans" presStyleCnt="0"/>
      <dgm:spPr/>
    </dgm:pt>
    <dgm:pt modelId="{83180ED3-E345-B24C-B16B-B305F2D45BC2}" type="pres">
      <dgm:prSet presAssocID="{97B5E8D0-31F5-5344-B65D-2A034E1206D6}" presName="compNode" presStyleCnt="0"/>
      <dgm:spPr/>
    </dgm:pt>
    <dgm:pt modelId="{DF0186CB-6E69-2049-845F-F25FC9325812}" type="pres">
      <dgm:prSet presAssocID="{97B5E8D0-31F5-5344-B65D-2A034E1206D6}" presName="bgRect" presStyleLbl="bgShp" presStyleIdx="3" presStyleCnt="6"/>
      <dgm:spPr/>
    </dgm:pt>
    <dgm:pt modelId="{79EDF5B3-DD0E-6E42-B711-ACEDED025B5A}" type="pres">
      <dgm:prSet presAssocID="{97B5E8D0-31F5-5344-B65D-2A034E1206D6}" presName="iconRect" presStyleLbl="node1" presStyleIdx="3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4AB26A14-E920-4B40-995C-37E2C089D006}" type="pres">
      <dgm:prSet presAssocID="{97B5E8D0-31F5-5344-B65D-2A034E1206D6}" presName="spaceRect" presStyleCnt="0"/>
      <dgm:spPr/>
    </dgm:pt>
    <dgm:pt modelId="{BE20751E-D326-B649-A411-E6647B72214B}" type="pres">
      <dgm:prSet presAssocID="{97B5E8D0-31F5-5344-B65D-2A034E1206D6}" presName="parTx" presStyleLbl="revTx" presStyleIdx="3" presStyleCnt="6">
        <dgm:presLayoutVars>
          <dgm:chMax val="0"/>
          <dgm:chPref val="0"/>
        </dgm:presLayoutVars>
      </dgm:prSet>
      <dgm:spPr/>
    </dgm:pt>
    <dgm:pt modelId="{2173449C-F99C-2747-96E1-F7AEB81C050D}" type="pres">
      <dgm:prSet presAssocID="{314B077A-73AC-394F-A6D2-D7A1D781CBEC}" presName="sibTrans" presStyleCnt="0"/>
      <dgm:spPr/>
    </dgm:pt>
    <dgm:pt modelId="{E463A33C-FBF2-4715-B24B-558C947A6934}" type="pres">
      <dgm:prSet presAssocID="{F731FF19-134D-4026-B00D-07607FE7CE81}" presName="compNode" presStyleCnt="0"/>
      <dgm:spPr/>
    </dgm:pt>
    <dgm:pt modelId="{3B5C5E0F-3B19-4362-9947-2BB7246352F7}" type="pres">
      <dgm:prSet presAssocID="{F731FF19-134D-4026-B00D-07607FE7CE81}" presName="bgRect" presStyleLbl="bgShp" presStyleIdx="4" presStyleCnt="6"/>
      <dgm:spPr/>
    </dgm:pt>
    <dgm:pt modelId="{D31A8A9B-8AC6-47EF-8119-526AAFD8C43D}" type="pres">
      <dgm:prSet presAssocID="{F731FF19-134D-4026-B00D-07607FE7CE81}" presName="iconRect" presStyleLbl="node1" presStyleIdx="4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C9DBD552-F050-4457-B029-7CCD47FAE7EB}" type="pres">
      <dgm:prSet presAssocID="{F731FF19-134D-4026-B00D-07607FE7CE81}" presName="spaceRect" presStyleCnt="0"/>
      <dgm:spPr/>
    </dgm:pt>
    <dgm:pt modelId="{AF7BAEAD-538C-4C06-B2F8-5D01C8261BF4}" type="pres">
      <dgm:prSet presAssocID="{F731FF19-134D-4026-B00D-07607FE7CE81}" presName="parTx" presStyleLbl="revTx" presStyleIdx="4" presStyleCnt="6">
        <dgm:presLayoutVars>
          <dgm:chMax val="0"/>
          <dgm:chPref val="0"/>
        </dgm:presLayoutVars>
      </dgm:prSet>
      <dgm:spPr/>
    </dgm:pt>
    <dgm:pt modelId="{619D9AA7-3E00-40FD-AE6D-4FF010E42136}" type="pres">
      <dgm:prSet presAssocID="{C575CB0C-BD8F-4A6B-AD37-CA57526318AF}" presName="sibTrans" presStyleCnt="0"/>
      <dgm:spPr/>
    </dgm:pt>
    <dgm:pt modelId="{93D74323-F426-42E7-A525-EA0FF7866F6A}" type="pres">
      <dgm:prSet presAssocID="{499834AE-F702-441C-9BA5-FEE7EAF98DE1}" presName="compNode" presStyleCnt="0"/>
      <dgm:spPr/>
    </dgm:pt>
    <dgm:pt modelId="{6A558D61-7F9F-407D-9A61-0CDAC0E1CFB3}" type="pres">
      <dgm:prSet presAssocID="{499834AE-F702-441C-9BA5-FEE7EAF98DE1}" presName="bgRect" presStyleLbl="bgShp" presStyleIdx="5" presStyleCnt="6"/>
      <dgm:spPr/>
    </dgm:pt>
    <dgm:pt modelId="{DE0A6CC5-3BBA-4A59-A247-75A57158D349}" type="pres">
      <dgm:prSet presAssocID="{499834AE-F702-441C-9BA5-FEE7EAF98DE1}" presName="iconRect" presStyleLbl="node1" presStyleIdx="5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B27EBC19-450B-4F93-A8F9-613F17625B93}" type="pres">
      <dgm:prSet presAssocID="{499834AE-F702-441C-9BA5-FEE7EAF98DE1}" presName="spaceRect" presStyleCnt="0"/>
      <dgm:spPr/>
    </dgm:pt>
    <dgm:pt modelId="{8149AB2C-168A-4821-BBE7-4AC8C4B95701}" type="pres">
      <dgm:prSet presAssocID="{499834AE-F702-441C-9BA5-FEE7EAF98DE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DC79CB1F-97D7-4422-8F6B-9CF7AA1EA0A9}" srcId="{7B62DEA7-9DCD-4B2E-9DC5-BE121C266AFD}" destId="{499834AE-F702-441C-9BA5-FEE7EAF98DE1}" srcOrd="5" destOrd="0" parTransId="{EF604DDD-53BA-417A-901D-2EE6D3FD5137}" sibTransId="{06D9D580-3A70-4ED7-9987-7693865DD00B}"/>
    <dgm:cxn modelId="{99937938-3A6A-45F2-87BD-39B46FDC56BE}" type="presOf" srcId="{F731FF19-134D-4026-B00D-07607FE7CE81}" destId="{AF7BAEAD-538C-4C06-B2F8-5D01C8261BF4}" srcOrd="0" destOrd="0" presId="urn:microsoft.com/office/officeart/2018/2/layout/IconVerticalSolidList"/>
    <dgm:cxn modelId="{FD7AD83B-7876-49C4-96DE-C0E479028947}" type="presOf" srcId="{41CDB9B8-E81E-41E7-AE89-8F6EDFC88D92}" destId="{8ABDDEF2-D3EE-48F5-810E-D8B8D64CB1D1}" srcOrd="0" destOrd="0" presId="urn:microsoft.com/office/officeart/2018/2/layout/IconVerticalSoli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2F9A156-16B0-4285-A4E6-2027066947A4}" srcId="{7B62DEA7-9DCD-4B2E-9DC5-BE121C266AFD}" destId="{F731FF19-134D-4026-B00D-07607FE7CE81}" srcOrd="4" destOrd="0" parTransId="{EABA9A48-BA18-4720-89A2-D3A2934DF1A2}" sibTransId="{C575CB0C-BD8F-4A6B-AD37-CA57526318AF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15E4859A-6FE7-4F93-9F13-B5B64ACFADF4}" type="presOf" srcId="{7B62DEA7-9DCD-4B2E-9DC5-BE121C266AFD}" destId="{C54DDAD1-57E2-410C-AC1B-2D57D298F048}" srcOrd="0" destOrd="0" presId="urn:microsoft.com/office/officeart/2018/2/layout/IconVerticalSolidList"/>
    <dgm:cxn modelId="{F9FCBEAA-6B8B-4272-96AC-743648D41B7F}" type="presOf" srcId="{4D7D34C7-9466-4514-BF51-7396C17436B5}" destId="{24D6C1C7-45DC-4D9D-8D3C-EF806EEEC836}" srcOrd="0" destOrd="0" presId="urn:microsoft.com/office/officeart/2018/2/layout/IconVerticalSolidList"/>
    <dgm:cxn modelId="{111667AB-D41A-4BAE-93F5-9664017E161D}" type="presOf" srcId="{8E185869-F0D4-43E2-B08A-2F3E83EE98F3}" destId="{DEB2A193-A1DC-4B26-848A-CC858F8E32AC}" srcOrd="0" destOrd="0" presId="urn:microsoft.com/office/officeart/2018/2/layout/IconVerticalSolidList"/>
    <dgm:cxn modelId="{5B522ACD-FE9E-BA46-969A-2085E5E3D69A}" type="presOf" srcId="{97B5E8D0-31F5-5344-B65D-2A034E1206D6}" destId="{BE20751E-D326-B649-A411-E6647B72214B}" srcOrd="0" destOrd="0" presId="urn:microsoft.com/office/officeart/2018/2/layout/IconVerticalSolidList"/>
    <dgm:cxn modelId="{66A3A4D4-E042-496B-84E3-762A5645D93E}" type="presOf" srcId="{499834AE-F702-441C-9BA5-FEE7EAF98DE1}" destId="{8149AB2C-168A-4821-BBE7-4AC8C4B95701}" srcOrd="0" destOrd="0" presId="urn:microsoft.com/office/officeart/2018/2/layout/IconVerticalSolidList"/>
    <dgm:cxn modelId="{4C0557F4-F6FC-F842-BAAF-47E99B97EBA1}" srcId="{7B62DEA7-9DCD-4B2E-9DC5-BE121C266AFD}" destId="{97B5E8D0-31F5-5344-B65D-2A034E1206D6}" srcOrd="3" destOrd="0" parTransId="{3B463FCA-8565-A340-BC9F-E3B4DAD61080}" sibTransId="{314B077A-73AC-394F-A6D2-D7A1D781CBEC}"/>
    <dgm:cxn modelId="{FF46BE6D-2690-405B-A4B2-83A12542E6CE}" type="presParOf" srcId="{C54DDAD1-57E2-410C-AC1B-2D57D298F048}" destId="{9980D35F-2118-4C83-9732-EF5CBBCA6FCA}" srcOrd="0" destOrd="0" presId="urn:microsoft.com/office/officeart/2018/2/layout/IconVerticalSolidList"/>
    <dgm:cxn modelId="{E67405C6-58A6-4BD1-87AC-010D9EF340BF}" type="presParOf" srcId="{9980D35F-2118-4C83-9732-EF5CBBCA6FCA}" destId="{DFE25A03-8A30-40B2-A251-4BE180558007}" srcOrd="0" destOrd="0" presId="urn:microsoft.com/office/officeart/2018/2/layout/IconVerticalSolidList"/>
    <dgm:cxn modelId="{244E9B3D-250F-4D1D-9284-2349C5E4EF7F}" type="presParOf" srcId="{9980D35F-2118-4C83-9732-EF5CBBCA6FCA}" destId="{6B154ADC-7C71-49D8-B272-61A29620255E}" srcOrd="1" destOrd="0" presId="urn:microsoft.com/office/officeart/2018/2/layout/IconVerticalSolidList"/>
    <dgm:cxn modelId="{FF0506F1-1B9E-47E3-AF0A-DDBF9B31D0EE}" type="presParOf" srcId="{9980D35F-2118-4C83-9732-EF5CBBCA6FCA}" destId="{C94C9083-F19A-454E-BE10-DDDCEFD0B4A0}" srcOrd="2" destOrd="0" presId="urn:microsoft.com/office/officeart/2018/2/layout/IconVerticalSolidList"/>
    <dgm:cxn modelId="{C7239360-C14C-4642-B728-CA1056795C7D}" type="presParOf" srcId="{9980D35F-2118-4C83-9732-EF5CBBCA6FCA}" destId="{8ABDDEF2-D3EE-48F5-810E-D8B8D64CB1D1}" srcOrd="3" destOrd="0" presId="urn:microsoft.com/office/officeart/2018/2/layout/IconVerticalSolidList"/>
    <dgm:cxn modelId="{6F3279CE-8917-4EF1-A234-27FC6C39FDF6}" type="presParOf" srcId="{C54DDAD1-57E2-410C-AC1B-2D57D298F048}" destId="{F7E222F4-C766-4010-93A0-7F5C3ECC40EC}" srcOrd="1" destOrd="0" presId="urn:microsoft.com/office/officeart/2018/2/layout/IconVerticalSolidList"/>
    <dgm:cxn modelId="{37DAB135-C11D-43AA-B6D6-3BCCFB0C64EF}" type="presParOf" srcId="{C54DDAD1-57E2-410C-AC1B-2D57D298F048}" destId="{87D36025-EDF2-4358-A23A-5EE20443630A}" srcOrd="2" destOrd="0" presId="urn:microsoft.com/office/officeart/2018/2/layout/IconVerticalSolidList"/>
    <dgm:cxn modelId="{87BC9BD5-3469-4707-96C3-150ED01591D8}" type="presParOf" srcId="{87D36025-EDF2-4358-A23A-5EE20443630A}" destId="{E7329DE9-6CBC-4222-BA02-41C8593CFC1E}" srcOrd="0" destOrd="0" presId="urn:microsoft.com/office/officeart/2018/2/layout/IconVerticalSolidList"/>
    <dgm:cxn modelId="{5C091AE1-02CD-4182-B483-D3F3220B80F1}" type="presParOf" srcId="{87D36025-EDF2-4358-A23A-5EE20443630A}" destId="{1E7A56FE-768E-48F9-ABA8-AAF197C8B2AB}" srcOrd="1" destOrd="0" presId="urn:microsoft.com/office/officeart/2018/2/layout/IconVerticalSolidList"/>
    <dgm:cxn modelId="{9652C9A7-CAA5-4654-8165-06B5CEA6D2D3}" type="presParOf" srcId="{87D36025-EDF2-4358-A23A-5EE20443630A}" destId="{A63FC64D-8217-4E60-AC79-C557D2F90AF3}" srcOrd="2" destOrd="0" presId="urn:microsoft.com/office/officeart/2018/2/layout/IconVerticalSolidList"/>
    <dgm:cxn modelId="{C508AD7D-D52C-49D0-AC01-018F430387B6}" type="presParOf" srcId="{87D36025-EDF2-4358-A23A-5EE20443630A}" destId="{24D6C1C7-45DC-4D9D-8D3C-EF806EEEC836}" srcOrd="3" destOrd="0" presId="urn:microsoft.com/office/officeart/2018/2/layout/IconVerticalSolidList"/>
    <dgm:cxn modelId="{AAC131DC-5FF1-46BB-9F2B-AB5E92C6621C}" type="presParOf" srcId="{C54DDAD1-57E2-410C-AC1B-2D57D298F048}" destId="{950A0348-0898-470C-8DF1-782CE8070D06}" srcOrd="3" destOrd="0" presId="urn:microsoft.com/office/officeart/2018/2/layout/IconVerticalSolidList"/>
    <dgm:cxn modelId="{7B6FC3DD-B1BB-47D6-AB8F-BF484D592FC7}" type="presParOf" srcId="{C54DDAD1-57E2-410C-AC1B-2D57D298F048}" destId="{02DBEA77-C4FA-4163-88D1-D6B72205D221}" srcOrd="4" destOrd="0" presId="urn:microsoft.com/office/officeart/2018/2/layout/IconVerticalSolidList"/>
    <dgm:cxn modelId="{34E7FC5C-21A3-4CEB-B75F-1CB6D391A346}" type="presParOf" srcId="{02DBEA77-C4FA-4163-88D1-D6B72205D221}" destId="{625AEBC4-C6DD-430A-8F95-BBF226EF4AB3}" srcOrd="0" destOrd="0" presId="urn:microsoft.com/office/officeart/2018/2/layout/IconVerticalSolidList"/>
    <dgm:cxn modelId="{426A1151-6796-4DFD-B229-4EDCBA3357E5}" type="presParOf" srcId="{02DBEA77-C4FA-4163-88D1-D6B72205D221}" destId="{9EC1BAA1-CEB2-4B9D-A637-07137D038F05}" srcOrd="1" destOrd="0" presId="urn:microsoft.com/office/officeart/2018/2/layout/IconVerticalSolidList"/>
    <dgm:cxn modelId="{3B98EEC3-0427-4C71-B4DB-84ED1B805665}" type="presParOf" srcId="{02DBEA77-C4FA-4163-88D1-D6B72205D221}" destId="{0E4092B3-0527-4E96-B2A5-2B7CA6F4A4FC}" srcOrd="2" destOrd="0" presId="urn:microsoft.com/office/officeart/2018/2/layout/IconVerticalSolidList"/>
    <dgm:cxn modelId="{D4B1EBBD-185E-4D68-A0AA-3E0148E57A22}" type="presParOf" srcId="{02DBEA77-C4FA-4163-88D1-D6B72205D221}" destId="{DEB2A193-A1DC-4B26-848A-CC858F8E32AC}" srcOrd="3" destOrd="0" presId="urn:microsoft.com/office/officeart/2018/2/layout/IconVerticalSolidList"/>
    <dgm:cxn modelId="{43277ED7-70EB-41B2-B852-70DA38C98D29}" type="presParOf" srcId="{C54DDAD1-57E2-410C-AC1B-2D57D298F048}" destId="{9786E57D-E8BB-4A2A-876D-3BB9EA5F9E0C}" srcOrd="5" destOrd="0" presId="urn:microsoft.com/office/officeart/2018/2/layout/IconVerticalSolidList"/>
    <dgm:cxn modelId="{718EE82A-E77B-C245-B389-E19359F3E0E0}" type="presParOf" srcId="{C54DDAD1-57E2-410C-AC1B-2D57D298F048}" destId="{83180ED3-E345-B24C-B16B-B305F2D45BC2}" srcOrd="6" destOrd="0" presId="urn:microsoft.com/office/officeart/2018/2/layout/IconVerticalSolidList"/>
    <dgm:cxn modelId="{BD0C1CB3-3E07-844A-A664-9D0B6E114CF7}" type="presParOf" srcId="{83180ED3-E345-B24C-B16B-B305F2D45BC2}" destId="{DF0186CB-6E69-2049-845F-F25FC9325812}" srcOrd="0" destOrd="0" presId="urn:microsoft.com/office/officeart/2018/2/layout/IconVerticalSolidList"/>
    <dgm:cxn modelId="{4F8BEB51-6F9A-7D43-B0BE-6D73D4A1D662}" type="presParOf" srcId="{83180ED3-E345-B24C-B16B-B305F2D45BC2}" destId="{79EDF5B3-DD0E-6E42-B711-ACEDED025B5A}" srcOrd="1" destOrd="0" presId="urn:microsoft.com/office/officeart/2018/2/layout/IconVerticalSolidList"/>
    <dgm:cxn modelId="{8565E08F-0D74-FC46-9497-E138A74CAF4F}" type="presParOf" srcId="{83180ED3-E345-B24C-B16B-B305F2D45BC2}" destId="{4AB26A14-E920-4B40-995C-37E2C089D006}" srcOrd="2" destOrd="0" presId="urn:microsoft.com/office/officeart/2018/2/layout/IconVerticalSolidList"/>
    <dgm:cxn modelId="{76233988-1596-8B4D-A45F-3CB8003805A7}" type="presParOf" srcId="{83180ED3-E345-B24C-B16B-B305F2D45BC2}" destId="{BE20751E-D326-B649-A411-E6647B72214B}" srcOrd="3" destOrd="0" presId="urn:microsoft.com/office/officeart/2018/2/layout/IconVerticalSolidList"/>
    <dgm:cxn modelId="{3F948C27-0830-9446-BDF3-3CAC7B6B524C}" type="presParOf" srcId="{C54DDAD1-57E2-410C-AC1B-2D57D298F048}" destId="{2173449C-F99C-2747-96E1-F7AEB81C050D}" srcOrd="7" destOrd="0" presId="urn:microsoft.com/office/officeart/2018/2/layout/IconVerticalSolidList"/>
    <dgm:cxn modelId="{E593AF8F-25FB-4561-8F0E-64048FA3A034}" type="presParOf" srcId="{C54DDAD1-57E2-410C-AC1B-2D57D298F048}" destId="{E463A33C-FBF2-4715-B24B-558C947A6934}" srcOrd="8" destOrd="0" presId="urn:microsoft.com/office/officeart/2018/2/layout/IconVerticalSolidList"/>
    <dgm:cxn modelId="{4D2AC9D0-2944-466E-ABD1-2458E956C79A}" type="presParOf" srcId="{E463A33C-FBF2-4715-B24B-558C947A6934}" destId="{3B5C5E0F-3B19-4362-9947-2BB7246352F7}" srcOrd="0" destOrd="0" presId="urn:microsoft.com/office/officeart/2018/2/layout/IconVerticalSolidList"/>
    <dgm:cxn modelId="{32C85615-8144-4D37-AC44-0CA9EDB734A9}" type="presParOf" srcId="{E463A33C-FBF2-4715-B24B-558C947A6934}" destId="{D31A8A9B-8AC6-47EF-8119-526AAFD8C43D}" srcOrd="1" destOrd="0" presId="urn:microsoft.com/office/officeart/2018/2/layout/IconVerticalSolidList"/>
    <dgm:cxn modelId="{BA55C51F-FD6B-4E1F-9095-D8145E7EC16E}" type="presParOf" srcId="{E463A33C-FBF2-4715-B24B-558C947A6934}" destId="{C9DBD552-F050-4457-B029-7CCD47FAE7EB}" srcOrd="2" destOrd="0" presId="urn:microsoft.com/office/officeart/2018/2/layout/IconVerticalSolidList"/>
    <dgm:cxn modelId="{8E204FE3-A56C-4F9B-A47A-D9183F46B1C0}" type="presParOf" srcId="{E463A33C-FBF2-4715-B24B-558C947A6934}" destId="{AF7BAEAD-538C-4C06-B2F8-5D01C8261BF4}" srcOrd="3" destOrd="0" presId="urn:microsoft.com/office/officeart/2018/2/layout/IconVerticalSolidList"/>
    <dgm:cxn modelId="{2E54EAD0-FD48-40D9-AEDE-54F61912B70F}" type="presParOf" srcId="{C54DDAD1-57E2-410C-AC1B-2D57D298F048}" destId="{619D9AA7-3E00-40FD-AE6D-4FF010E42136}" srcOrd="9" destOrd="0" presId="urn:microsoft.com/office/officeart/2018/2/layout/IconVerticalSolidList"/>
    <dgm:cxn modelId="{19FD2AE1-2378-4DDF-8F60-6EB6C5B92B5D}" type="presParOf" srcId="{C54DDAD1-57E2-410C-AC1B-2D57D298F048}" destId="{93D74323-F426-42E7-A525-EA0FF7866F6A}" srcOrd="10" destOrd="0" presId="urn:microsoft.com/office/officeart/2018/2/layout/IconVerticalSolidList"/>
    <dgm:cxn modelId="{3A485B2C-A9BD-4705-8B39-5DC799B5D30F}" type="presParOf" srcId="{93D74323-F426-42E7-A525-EA0FF7866F6A}" destId="{6A558D61-7F9F-407D-9A61-0CDAC0E1CFB3}" srcOrd="0" destOrd="0" presId="urn:microsoft.com/office/officeart/2018/2/layout/IconVerticalSolidList"/>
    <dgm:cxn modelId="{C1A6DE46-E929-4DA8-9536-7E60AC94E32F}" type="presParOf" srcId="{93D74323-F426-42E7-A525-EA0FF7866F6A}" destId="{DE0A6CC5-3BBA-4A59-A247-75A57158D349}" srcOrd="1" destOrd="0" presId="urn:microsoft.com/office/officeart/2018/2/layout/IconVerticalSolidList"/>
    <dgm:cxn modelId="{94828E55-A850-46FB-AA3C-9359F0536EDD}" type="presParOf" srcId="{93D74323-F426-42E7-A525-EA0FF7866F6A}" destId="{B27EBC19-450B-4F93-A8F9-613F17625B93}" srcOrd="2" destOrd="0" presId="urn:microsoft.com/office/officeart/2018/2/layout/IconVerticalSolidList"/>
    <dgm:cxn modelId="{4A4D0150-8AD3-41AD-963F-663725EE5CEE}" type="presParOf" srcId="{93D74323-F426-42E7-A525-EA0FF7866F6A}" destId="{8149AB2C-168A-4821-BBE7-4AC8C4B957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5A03-8A30-40B2-A251-4BE180558007}">
      <dsp:nvSpPr>
        <dsp:cNvPr id="0" name=""/>
        <dsp:cNvSpPr/>
      </dsp:nvSpPr>
      <dsp:spPr>
        <a:xfrm>
          <a:off x="0" y="0"/>
          <a:ext cx="7214074" cy="703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54ADC-7C71-49D8-B272-61A29620255E}">
      <dsp:nvSpPr>
        <dsp:cNvPr id="0" name=""/>
        <dsp:cNvSpPr/>
      </dsp:nvSpPr>
      <dsp:spPr>
        <a:xfrm>
          <a:off x="212681" y="159842"/>
          <a:ext cx="386693" cy="386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DDEF2-D3EE-48F5-810E-D8B8D64CB1D1}">
      <dsp:nvSpPr>
        <dsp:cNvPr id="0" name=""/>
        <dsp:cNvSpPr/>
      </dsp:nvSpPr>
      <dsp:spPr>
        <a:xfrm>
          <a:off x="812055" y="1649"/>
          <a:ext cx="6402018" cy="70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09" tIns="74409" rIns="74409" bIns="744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Our goods and services</a:t>
          </a:r>
        </a:p>
      </dsp:txBody>
      <dsp:txXfrm>
        <a:off x="812055" y="1649"/>
        <a:ext cx="6402018" cy="703078"/>
      </dsp:txXfrm>
    </dsp:sp>
    <dsp:sp modelId="{E7329DE9-6CBC-4222-BA02-41C8593CFC1E}">
      <dsp:nvSpPr>
        <dsp:cNvPr id="0" name=""/>
        <dsp:cNvSpPr/>
      </dsp:nvSpPr>
      <dsp:spPr>
        <a:xfrm>
          <a:off x="0" y="880497"/>
          <a:ext cx="7214074" cy="703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A56FE-768E-48F9-ABA8-AAF197C8B2AB}">
      <dsp:nvSpPr>
        <dsp:cNvPr id="0" name=""/>
        <dsp:cNvSpPr/>
      </dsp:nvSpPr>
      <dsp:spPr>
        <a:xfrm>
          <a:off x="212681" y="1038690"/>
          <a:ext cx="386693" cy="386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C1C7-45DC-4D9D-8D3C-EF806EEEC836}">
      <dsp:nvSpPr>
        <dsp:cNvPr id="0" name=""/>
        <dsp:cNvSpPr/>
      </dsp:nvSpPr>
      <dsp:spPr>
        <a:xfrm>
          <a:off x="812055" y="880497"/>
          <a:ext cx="6402018" cy="70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09" tIns="74409" rIns="74409" bIns="744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Segmentation Targeting Positioning</a:t>
          </a:r>
        </a:p>
      </dsp:txBody>
      <dsp:txXfrm>
        <a:off x="812055" y="880497"/>
        <a:ext cx="6402018" cy="703078"/>
      </dsp:txXfrm>
    </dsp:sp>
    <dsp:sp modelId="{625AEBC4-C6DD-430A-8F95-BBF226EF4AB3}">
      <dsp:nvSpPr>
        <dsp:cNvPr id="0" name=""/>
        <dsp:cNvSpPr/>
      </dsp:nvSpPr>
      <dsp:spPr>
        <a:xfrm>
          <a:off x="0" y="1759345"/>
          <a:ext cx="7214074" cy="703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1BAA1-CEB2-4B9D-A637-07137D038F05}">
      <dsp:nvSpPr>
        <dsp:cNvPr id="0" name=""/>
        <dsp:cNvSpPr/>
      </dsp:nvSpPr>
      <dsp:spPr>
        <a:xfrm>
          <a:off x="212681" y="1917538"/>
          <a:ext cx="386693" cy="386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2A193-A1DC-4B26-848A-CC858F8E32AC}">
      <dsp:nvSpPr>
        <dsp:cNvPr id="0" name=""/>
        <dsp:cNvSpPr/>
      </dsp:nvSpPr>
      <dsp:spPr>
        <a:xfrm>
          <a:off x="812055" y="1759345"/>
          <a:ext cx="6402018" cy="70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09" tIns="74409" rIns="74409" bIns="744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 Profile</a:t>
          </a:r>
        </a:p>
      </dsp:txBody>
      <dsp:txXfrm>
        <a:off x="812055" y="1759345"/>
        <a:ext cx="6402018" cy="703078"/>
      </dsp:txXfrm>
    </dsp:sp>
    <dsp:sp modelId="{DF0186CB-6E69-2049-845F-F25FC9325812}">
      <dsp:nvSpPr>
        <dsp:cNvPr id="0" name=""/>
        <dsp:cNvSpPr/>
      </dsp:nvSpPr>
      <dsp:spPr>
        <a:xfrm>
          <a:off x="0" y="2638193"/>
          <a:ext cx="7214074" cy="703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DF5B3-DD0E-6E42-B711-ACEDED025B5A}">
      <dsp:nvSpPr>
        <dsp:cNvPr id="0" name=""/>
        <dsp:cNvSpPr/>
      </dsp:nvSpPr>
      <dsp:spPr>
        <a:xfrm>
          <a:off x="212681" y="2796385"/>
          <a:ext cx="386693" cy="386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751E-D326-B649-A411-E6647B72214B}">
      <dsp:nvSpPr>
        <dsp:cNvPr id="0" name=""/>
        <dsp:cNvSpPr/>
      </dsp:nvSpPr>
      <dsp:spPr>
        <a:xfrm>
          <a:off x="812055" y="2638193"/>
          <a:ext cx="6402018" cy="70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09" tIns="74409" rIns="74409" bIns="744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SWOT</a:t>
          </a:r>
        </a:p>
      </dsp:txBody>
      <dsp:txXfrm>
        <a:off x="812055" y="2638193"/>
        <a:ext cx="6402018" cy="703078"/>
      </dsp:txXfrm>
    </dsp:sp>
    <dsp:sp modelId="{3B5C5E0F-3B19-4362-9947-2BB7246352F7}">
      <dsp:nvSpPr>
        <dsp:cNvPr id="0" name=""/>
        <dsp:cNvSpPr/>
      </dsp:nvSpPr>
      <dsp:spPr>
        <a:xfrm>
          <a:off x="0" y="3517041"/>
          <a:ext cx="7214074" cy="703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A8A9B-8AC6-47EF-8119-526AAFD8C43D}">
      <dsp:nvSpPr>
        <dsp:cNvPr id="0" name=""/>
        <dsp:cNvSpPr/>
      </dsp:nvSpPr>
      <dsp:spPr>
        <a:xfrm>
          <a:off x="212681" y="3675233"/>
          <a:ext cx="386693" cy="386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BAEAD-538C-4C06-B2F8-5D01C8261BF4}">
      <dsp:nvSpPr>
        <dsp:cNvPr id="0" name=""/>
        <dsp:cNvSpPr/>
      </dsp:nvSpPr>
      <dsp:spPr>
        <a:xfrm>
          <a:off x="812055" y="3517041"/>
          <a:ext cx="6402018" cy="70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09" tIns="74409" rIns="74409" bIns="744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4P</a:t>
          </a:r>
        </a:p>
      </dsp:txBody>
      <dsp:txXfrm>
        <a:off x="812055" y="3517041"/>
        <a:ext cx="6402018" cy="703078"/>
      </dsp:txXfrm>
    </dsp:sp>
    <dsp:sp modelId="{6A558D61-7F9F-407D-9A61-0CDAC0E1CFB3}">
      <dsp:nvSpPr>
        <dsp:cNvPr id="0" name=""/>
        <dsp:cNvSpPr/>
      </dsp:nvSpPr>
      <dsp:spPr>
        <a:xfrm>
          <a:off x="0" y="4395888"/>
          <a:ext cx="7214074" cy="703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A6CC5-3BBA-4A59-A247-75A57158D349}">
      <dsp:nvSpPr>
        <dsp:cNvPr id="0" name=""/>
        <dsp:cNvSpPr/>
      </dsp:nvSpPr>
      <dsp:spPr>
        <a:xfrm>
          <a:off x="212681" y="4554081"/>
          <a:ext cx="386693" cy="386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9AB2C-168A-4821-BBE7-4AC8C4B95701}">
      <dsp:nvSpPr>
        <dsp:cNvPr id="0" name=""/>
        <dsp:cNvSpPr/>
      </dsp:nvSpPr>
      <dsp:spPr>
        <a:xfrm>
          <a:off x="812055" y="4395888"/>
          <a:ext cx="6402018" cy="70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09" tIns="74409" rIns="74409" bIns="744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Value position</a:t>
          </a:r>
        </a:p>
      </dsp:txBody>
      <dsp:txXfrm>
        <a:off x="812055" y="4395888"/>
        <a:ext cx="6402018" cy="703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7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將產品定位於虛實合一之遊戲服務，跨越虛擬遊戲限制，增加客戶遊戲體驗，刺激、驚險、有趣面面俱到，同時享有線上遊戲之便利性。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將品牌定位於創新、體驗、優惠價格之形象。</a:t>
            </a:r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將價格設定於低價位，以降低客戶加入遊戲門檻，吸引排斥付費之消費者。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11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關於小金</a:t>
            </a:r>
            <a:r>
              <a:rPr lang="en-US" sz="1200" dirty="0"/>
              <a:t>:</a:t>
            </a:r>
            <a:endParaRPr lang="en-US" altLang="zh-TW" sz="1200" dirty="0"/>
          </a:p>
          <a:p>
            <a:r>
              <a:rPr lang="zh-TW" altLang="en-US" sz="1200" dirty="0"/>
              <a:t>小金是一個剛上大一的大學新鮮人，不久前才考完指考的他想找一些新鮮事來做。他的個性外向，對很多事情都抱有強烈的好奇心，只要是任何新奇、刺激、有趣的事物，他都會想要嘗試看看。另外，小金也非常享受尋找、發現與競爭的過程和快感，也常跟高中同學一起相約去玩密室逃脫。</a:t>
            </a:r>
            <a:endParaRPr lang="en-TW" sz="1200" dirty="0"/>
          </a:p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dirty="0"/>
              <a:t>小金的心理認同</a:t>
            </a:r>
            <a:r>
              <a:rPr lang="en-US" sz="1200" dirty="0"/>
              <a:t>:</a:t>
            </a:r>
            <a:endParaRPr lang="en-TW" sz="1200" dirty="0"/>
          </a:p>
          <a:p>
            <a:r>
              <a:rPr lang="zh-TW" altLang="en-US" sz="1200" dirty="0"/>
              <a:t>小金的生活哲學是：「活在當下，追求與從事自己喜愛的事物」，因此，他以自己是一個熱愛生活的人為榮，認為充分感受世界各種面向的生活才是人生，這樣的自我認同，產生了一種正向回饋，使他更成為那種熱愛生活的人。</a:t>
            </a:r>
            <a:endParaRPr lang="en-TW" sz="1200" dirty="0"/>
          </a:p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dirty="0"/>
              <a:t>小金的參考群體</a:t>
            </a:r>
            <a:r>
              <a:rPr lang="en-US" sz="1200" dirty="0"/>
              <a:t>:</a:t>
            </a:r>
            <a:endParaRPr lang="en-TW" sz="1200" dirty="0"/>
          </a:p>
          <a:p>
            <a:r>
              <a:rPr lang="zh-TW" altLang="en-US" sz="1200" dirty="0"/>
              <a:t>小金的爸媽常帶小金出門登山、露營、溯溪、衝浪與自由潛水，在這樣的成長背景下，小金從小就對各種戶外活動有著濃厚的興趣。再加上小金是高中登山社社員，常跟著社團一起去挑戰各種險峻的山脈，一爬就是好幾天。</a:t>
            </a:r>
            <a:endParaRPr lang="en-TW" sz="1200" dirty="0"/>
          </a:p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dirty="0"/>
              <a:t>小金的消費習慣</a:t>
            </a:r>
            <a:r>
              <a:rPr lang="en-US" sz="1200" dirty="0"/>
              <a:t>:</a:t>
            </a:r>
            <a:endParaRPr lang="en-TW" sz="1200" dirty="0"/>
          </a:p>
          <a:p>
            <a:r>
              <a:rPr lang="zh-TW" altLang="en-US" sz="1200" dirty="0"/>
              <a:t>小金還是學生，較無自主經濟能力，所以能不花錢就能享受到體驗帶給他的快感對他來說是最理想的，不過，若是真的能帶給他很好的體驗的話，如密室逃脫，他也樂意花錢，只要價錢不要太不合理，他也會願意購買，因此，小金最看中的是東西帶給他的感受與體驗，只要體驗是良好的，他都會願意回購。另外，小金也很習慣用網路消費，線上支付的方式對他來說既方便又快速，他也用得很順手。</a:t>
            </a:r>
            <a:endParaRPr lang="en-TW" sz="1200" dirty="0"/>
          </a:p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14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18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90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33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1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21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58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6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84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88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78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51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07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01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9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0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10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70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3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1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i-xiang.github.io/NCU_Marketing2021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2389F-20AD-4D0B-9B73-EA38C234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95" y="0"/>
            <a:ext cx="11497294" cy="685127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630" y="1685652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Marketing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report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407" y="4395890"/>
            <a:ext cx="6831673" cy="1086237"/>
          </a:xfrm>
        </p:spPr>
        <p:txBody>
          <a:bodyPr>
            <a:normAutofit/>
          </a:bodyPr>
          <a:lstStyle/>
          <a:p>
            <a:r>
              <a:rPr lang="zh-TW" altLang="en-US" sz="1800" b="1" dirty="0">
                <a:solidFill>
                  <a:schemeClr val="bg2"/>
                </a:solidFill>
              </a:rPr>
              <a:t>第十五組</a:t>
            </a:r>
            <a:endParaRPr lang="en-US" sz="1800" b="1" dirty="0">
              <a:solidFill>
                <a:schemeClr val="bg2"/>
              </a:solidFill>
            </a:endParaRPr>
          </a:p>
          <a:p>
            <a:r>
              <a:rPr lang="zh-TW" altLang="en-US" sz="2000" b="1" dirty="0">
                <a:solidFill>
                  <a:schemeClr val="bg1"/>
                </a:solidFill>
              </a:rPr>
              <a:t>盧彥丞</a:t>
            </a:r>
            <a:r>
              <a:rPr lang="en-US" altLang="zh-TW" sz="2000" b="1" dirty="0">
                <a:solidFill>
                  <a:schemeClr val="bg1"/>
                </a:solidFill>
              </a:rPr>
              <a:t>, </a:t>
            </a:r>
            <a:r>
              <a:rPr lang="zh-TW" altLang="en-US" sz="2000" b="1" dirty="0">
                <a:solidFill>
                  <a:schemeClr val="bg1"/>
                </a:solidFill>
              </a:rPr>
              <a:t>王心屏</a:t>
            </a:r>
            <a:r>
              <a:rPr lang="en-US" altLang="zh-TW" sz="2000" b="1" dirty="0">
                <a:solidFill>
                  <a:schemeClr val="bg1"/>
                </a:solidFill>
              </a:rPr>
              <a:t>, </a:t>
            </a:r>
            <a:r>
              <a:rPr lang="zh-TW" altLang="en-US" sz="2000" b="1" dirty="0">
                <a:solidFill>
                  <a:schemeClr val="bg1"/>
                </a:solidFill>
              </a:rPr>
              <a:t>黃子軒</a:t>
            </a:r>
            <a:r>
              <a:rPr lang="en-US" altLang="zh-TW" sz="2000" b="1" dirty="0">
                <a:solidFill>
                  <a:schemeClr val="bg1"/>
                </a:solidFill>
              </a:rPr>
              <a:t>, </a:t>
            </a:r>
            <a:r>
              <a:rPr lang="zh-TW" altLang="en-US" sz="2000" b="1" dirty="0">
                <a:solidFill>
                  <a:schemeClr val="bg1"/>
                </a:solidFill>
              </a:rPr>
              <a:t>盧冠廷</a:t>
            </a:r>
            <a:r>
              <a:rPr lang="en-US" altLang="zh-TW" sz="2000" b="1" dirty="0">
                <a:solidFill>
                  <a:schemeClr val="bg1"/>
                </a:solidFill>
              </a:rPr>
              <a:t>, </a:t>
            </a:r>
            <a:r>
              <a:rPr lang="zh-TW" altLang="en-US" sz="2000" b="1" dirty="0">
                <a:solidFill>
                  <a:schemeClr val="bg1"/>
                </a:solidFill>
              </a:rPr>
              <a:t>張棨翔</a:t>
            </a:r>
            <a:r>
              <a:rPr lang="en-US" altLang="zh-TW" sz="2000" b="1" dirty="0">
                <a:solidFill>
                  <a:schemeClr val="bg1"/>
                </a:solidFill>
              </a:rPr>
              <a:t>, </a:t>
            </a:r>
            <a:r>
              <a:rPr lang="zh-TW" altLang="en-US" sz="2000" b="1" dirty="0">
                <a:solidFill>
                  <a:schemeClr val="bg1"/>
                </a:solidFill>
              </a:rPr>
              <a:t>陳亭佑</a:t>
            </a:r>
            <a:r>
              <a:rPr lang="en-US" altLang="zh-TW" sz="2000" b="1" dirty="0">
                <a:solidFill>
                  <a:schemeClr val="bg1"/>
                </a:solidFill>
              </a:rPr>
              <a:t>, </a:t>
            </a:r>
            <a:r>
              <a:rPr lang="zh-TW" altLang="en-US" sz="2000" b="1" dirty="0">
                <a:solidFill>
                  <a:schemeClr val="bg1"/>
                </a:solidFill>
              </a:rPr>
              <a:t>黃鉦鈞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283389" y="66461"/>
            <a:ext cx="2913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Targeting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7B08D-9412-934E-8668-4043BAF0385A}"/>
              </a:ext>
            </a:extLst>
          </p:cNvPr>
          <p:cNvSpPr/>
          <p:nvPr/>
        </p:nvSpPr>
        <p:spPr>
          <a:xfrm>
            <a:off x="589884" y="1309785"/>
            <a:ext cx="23006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15~30yr</a:t>
            </a:r>
            <a:endParaRPr lang="en-US" sz="5400" b="1" cap="none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97082F-CC61-E94F-A160-2887CC23180F}"/>
              </a:ext>
            </a:extLst>
          </p:cNvPr>
          <p:cNvSpPr/>
          <p:nvPr/>
        </p:nvSpPr>
        <p:spPr>
          <a:xfrm>
            <a:off x="626048" y="2287418"/>
            <a:ext cx="26148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亞洲</a:t>
            </a:r>
            <a:r>
              <a:rPr lang="zh-TW" altLang="en-US" sz="44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台灣</a:t>
            </a:r>
            <a:endParaRPr lang="en-US" sz="4400" b="1" cap="none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EAFECF-199D-4841-874E-1C6A7AD88508}"/>
              </a:ext>
            </a:extLst>
          </p:cNvPr>
          <p:cNvSpPr/>
          <p:nvPr/>
        </p:nvSpPr>
        <p:spPr>
          <a:xfrm>
            <a:off x="587020" y="3265051"/>
            <a:ext cx="30380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低</a:t>
            </a:r>
            <a:r>
              <a:rPr lang="en-US" sz="4400" b="1" cap="none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經濟能力</a:t>
            </a:r>
            <a:endParaRPr lang="en-US" sz="4400" b="1" cap="none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18D098-75A8-FA41-9DA5-A2D050C51F74}"/>
              </a:ext>
            </a:extLst>
          </p:cNvPr>
          <p:cNvSpPr/>
          <p:nvPr/>
        </p:nvSpPr>
        <p:spPr>
          <a:xfrm>
            <a:off x="7085932" y="5098768"/>
            <a:ext cx="41793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TW" sz="44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新事物接受度高</a:t>
            </a:r>
            <a:endParaRPr lang="en-US" sz="4400" b="1" cap="none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7E0CAD-2E2D-A646-AF64-256A7050CA7E}"/>
              </a:ext>
            </a:extLst>
          </p:cNvPr>
          <p:cNvSpPr/>
          <p:nvPr/>
        </p:nvSpPr>
        <p:spPr>
          <a:xfrm>
            <a:off x="587020" y="4234860"/>
            <a:ext cx="30380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TW" sz="44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思考與體驗</a:t>
            </a:r>
            <a:endParaRPr lang="en-US" sz="4400" b="1" cap="none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ACF64F-5EA6-FC40-8760-35FAC87C7D59}"/>
              </a:ext>
            </a:extLst>
          </p:cNvPr>
          <p:cNvSpPr/>
          <p:nvPr/>
        </p:nvSpPr>
        <p:spPr>
          <a:xfrm>
            <a:off x="587020" y="5098768"/>
            <a:ext cx="36086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喜愛戶外運動</a:t>
            </a:r>
            <a:endParaRPr lang="en-US" sz="4400" b="1" cap="none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CC8817-69BC-8F4D-B2D3-37EECCE497A4}"/>
              </a:ext>
            </a:extLst>
          </p:cNvPr>
          <p:cNvSpPr/>
          <p:nvPr/>
        </p:nvSpPr>
        <p:spPr>
          <a:xfrm>
            <a:off x="5944593" y="4234860"/>
            <a:ext cx="53206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喜歡創新、刺激體驗</a:t>
            </a:r>
            <a:endParaRPr lang="en-US" sz="4400" b="1" cap="none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396D15-E8CE-A14F-8314-A0E25B93819D}"/>
              </a:ext>
            </a:extLst>
          </p:cNvPr>
          <p:cNvSpPr/>
          <p:nvPr/>
        </p:nvSpPr>
        <p:spPr>
          <a:xfrm>
            <a:off x="4803256" y="1309785"/>
            <a:ext cx="64620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免費遊戲、接受小額儲值</a:t>
            </a:r>
            <a:endParaRPr lang="en-US" sz="4400" b="1" cap="none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DB2ED-9D5F-0B40-8D34-B1707D959DB5}"/>
              </a:ext>
            </a:extLst>
          </p:cNvPr>
          <p:cNvSpPr/>
          <p:nvPr/>
        </p:nvSpPr>
        <p:spPr>
          <a:xfrm>
            <a:off x="5944594" y="3265051"/>
            <a:ext cx="53206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TW" sz="44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要求豐富的遊戲內容</a:t>
            </a:r>
            <a:endParaRPr lang="en-US" sz="4400" b="1" cap="none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28A664-2E6E-BD41-ABAC-24A5075AA4A1}"/>
              </a:ext>
            </a:extLst>
          </p:cNvPr>
          <p:cNvSpPr/>
          <p:nvPr/>
        </p:nvSpPr>
        <p:spPr>
          <a:xfrm>
            <a:off x="5373925" y="2283675"/>
            <a:ext cx="58913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TW" sz="44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喜愛朋友同樂、外向性</a:t>
            </a:r>
            <a:endParaRPr lang="en-US" sz="4400" b="1" cap="none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5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4" grpId="0"/>
      <p:bldP spid="26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68827" y="92538"/>
            <a:ext cx="34562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Positioning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10A8F9-445C-774A-95BD-42F62BE0E7BC}"/>
              </a:ext>
            </a:extLst>
          </p:cNvPr>
          <p:cNvSpPr/>
          <p:nvPr/>
        </p:nvSpPr>
        <p:spPr>
          <a:xfrm>
            <a:off x="1560143" y="1730094"/>
            <a:ext cx="90717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fontAlgn="base"/>
            <a:r>
              <a:rPr lang="zh-TW" altLang="en-US" sz="4400" b="1" dirty="0">
                <a:solidFill>
                  <a:srgbClr val="FF0000"/>
                </a:solidFill>
              </a:rPr>
              <a:t>產品定位</a:t>
            </a:r>
            <a:r>
              <a:rPr lang="en-US" altLang="zh-TW" sz="4400" b="1" dirty="0">
                <a:solidFill>
                  <a:srgbClr val="FF0000"/>
                </a:solidFill>
              </a:rPr>
              <a:t> - </a:t>
            </a:r>
            <a:r>
              <a:rPr lang="zh-TW" altLang="en-US" sz="4400" b="1" dirty="0">
                <a:solidFill>
                  <a:srgbClr val="FF0000"/>
                </a:solidFill>
              </a:rPr>
              <a:t>虛實合一，突破傳統限制</a:t>
            </a:r>
            <a:endParaRPr lang="en-TW" sz="4400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DDCA7-2C91-694D-AFB3-4A1F54E34C47}"/>
              </a:ext>
            </a:extLst>
          </p:cNvPr>
          <p:cNvSpPr/>
          <p:nvPr/>
        </p:nvSpPr>
        <p:spPr>
          <a:xfrm>
            <a:off x="1207481" y="3059608"/>
            <a:ext cx="97770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fontAlgn="base"/>
            <a:r>
              <a:rPr lang="zh-TW" altLang="en-US" sz="4400" b="1" dirty="0">
                <a:solidFill>
                  <a:srgbClr val="FF0000"/>
                </a:solidFill>
              </a:rPr>
              <a:t>品牌定位 </a:t>
            </a:r>
            <a:r>
              <a:rPr lang="en-US" sz="4400" b="1" dirty="0">
                <a:solidFill>
                  <a:srgbClr val="FF0000"/>
                </a:solidFill>
              </a:rPr>
              <a:t>- </a:t>
            </a:r>
            <a:r>
              <a:rPr lang="zh-TW" altLang="en-US" sz="4400" b="1" dirty="0">
                <a:solidFill>
                  <a:srgbClr val="FF0000"/>
                </a:solidFill>
              </a:rPr>
              <a:t>創新服務 打造最佳遊戲體驗</a:t>
            </a:r>
            <a:endParaRPr lang="en-TW" sz="4400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D48A3-EB71-6941-976D-96A4A2C8FFFB}"/>
              </a:ext>
            </a:extLst>
          </p:cNvPr>
          <p:cNvSpPr/>
          <p:nvPr/>
        </p:nvSpPr>
        <p:spPr>
          <a:xfrm>
            <a:off x="1842271" y="4435409"/>
            <a:ext cx="85074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fontAlgn="base"/>
            <a:r>
              <a:rPr lang="zh-TW" altLang="en-US" sz="4400" b="1" dirty="0">
                <a:solidFill>
                  <a:srgbClr val="FF0000"/>
                </a:solidFill>
              </a:rPr>
              <a:t>價格定位 </a:t>
            </a:r>
            <a:r>
              <a:rPr lang="en-US" sz="4400" b="1" dirty="0">
                <a:solidFill>
                  <a:srgbClr val="FF0000"/>
                </a:solidFill>
              </a:rPr>
              <a:t>-</a:t>
            </a:r>
            <a:r>
              <a:rPr lang="zh-TW" altLang="en-US" sz="4400" b="1" dirty="0">
                <a:solidFill>
                  <a:srgbClr val="FF0000"/>
                </a:solidFill>
              </a:rPr>
              <a:t>免費體驗 降低遊戲門檻</a:t>
            </a:r>
            <a:endParaRPr lang="en-TW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5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30304" y="65063"/>
            <a:ext cx="5133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Customer Profile</a:t>
            </a:r>
          </a:p>
        </p:txBody>
      </p:sp>
      <p:pic>
        <p:nvPicPr>
          <p:cNvPr id="8" name="圖片 1">
            <a:extLst>
              <a:ext uri="{FF2B5EF4-FFF2-40B4-BE49-F238E27FC236}">
                <a16:creationId xmlns:a16="http://schemas.microsoft.com/office/drawing/2014/main" id="{D71A9ACF-C466-3043-B179-04C8C68D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0" y="1077566"/>
            <a:ext cx="4731385" cy="351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C1966-10CC-2544-96B0-B96A2E92DCBE}"/>
              </a:ext>
            </a:extLst>
          </p:cNvPr>
          <p:cNvSpPr txBox="1"/>
          <p:nvPr/>
        </p:nvSpPr>
        <p:spPr>
          <a:xfrm>
            <a:off x="331340" y="4872037"/>
            <a:ext cx="47313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</a:rPr>
              <a:t>名字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zh-TW" altLang="en-US" sz="2000" b="1" dirty="0">
                <a:solidFill>
                  <a:schemeClr val="bg1"/>
                </a:solidFill>
              </a:rPr>
              <a:t>小金</a:t>
            </a:r>
            <a:endParaRPr lang="en-TW" sz="2000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bg1"/>
                </a:solidFill>
              </a:rPr>
              <a:t>年齡</a:t>
            </a:r>
            <a:r>
              <a:rPr lang="en-US" sz="2000" b="1" dirty="0">
                <a:solidFill>
                  <a:schemeClr val="bg1"/>
                </a:solidFill>
              </a:rPr>
              <a:t>:19歲</a:t>
            </a:r>
            <a:endParaRPr lang="en-TW" sz="2000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bg1"/>
                </a:solidFill>
              </a:rPr>
              <a:t>職業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zh-TW" altLang="en-US" sz="2000" b="1" dirty="0">
                <a:solidFill>
                  <a:schemeClr val="bg1"/>
                </a:solidFill>
              </a:rPr>
              <a:t>學生</a:t>
            </a:r>
            <a:endParaRPr lang="en-TW" sz="2000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bg1"/>
                </a:solidFill>
              </a:rPr>
              <a:t>居住地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zh-TW" altLang="en-US" sz="2000" b="1" dirty="0">
                <a:solidFill>
                  <a:schemeClr val="bg1"/>
                </a:solidFill>
              </a:rPr>
              <a:t>台北市</a:t>
            </a:r>
            <a:endParaRPr lang="en-TW" sz="2000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bg1"/>
                </a:solidFill>
              </a:rPr>
              <a:t>家庭狀況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zh-TW" altLang="en-US" sz="2000" b="1" dirty="0">
                <a:solidFill>
                  <a:schemeClr val="bg1"/>
                </a:solidFill>
              </a:rPr>
              <a:t>中產階層</a:t>
            </a:r>
            <a:endParaRPr lang="en-TW" sz="20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6C35D4-8D37-4C48-B9A8-4996D602E34B}"/>
              </a:ext>
            </a:extLst>
          </p:cNvPr>
          <p:cNvSpPr/>
          <p:nvPr/>
        </p:nvSpPr>
        <p:spPr>
          <a:xfrm>
            <a:off x="5263561" y="387397"/>
            <a:ext cx="3321098" cy="304160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關於小金</a:t>
            </a:r>
            <a:r>
              <a:rPr lang="en-US" b="1" dirty="0"/>
              <a:t>:</a:t>
            </a:r>
          </a:p>
          <a:p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個性外向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大學新鮮人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想找一些新鮮事來做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喜歡新奇、刺激、有趣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享受尋找、發現與競爭的過程和快感</a:t>
            </a:r>
            <a:endParaRPr lang="en-US" altLang="zh-TW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385B3C-6AA8-424A-9C0C-52A94A9E4EEB}"/>
              </a:ext>
            </a:extLst>
          </p:cNvPr>
          <p:cNvSpPr/>
          <p:nvPr/>
        </p:nvSpPr>
        <p:spPr>
          <a:xfrm>
            <a:off x="8755670" y="387397"/>
            <a:ext cx="3291272" cy="304160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小金的參考群體</a:t>
            </a:r>
            <a:r>
              <a:rPr lang="en-US" b="1" dirty="0"/>
              <a:t>:</a:t>
            </a:r>
          </a:p>
          <a:p>
            <a:endParaRPr lang="en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家人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朋友</a:t>
            </a:r>
            <a:endParaRPr lang="en-US" altLang="zh-TW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A4A88C-540C-644C-8186-4319D42A85D9}"/>
              </a:ext>
            </a:extLst>
          </p:cNvPr>
          <p:cNvSpPr/>
          <p:nvPr/>
        </p:nvSpPr>
        <p:spPr>
          <a:xfrm>
            <a:off x="8755670" y="3608856"/>
            <a:ext cx="3291272" cy="304160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小金的心理認同</a:t>
            </a:r>
            <a:r>
              <a:rPr lang="en-US" b="1" dirty="0"/>
              <a:t>:</a:t>
            </a:r>
          </a:p>
          <a:p>
            <a:endParaRPr lang="en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熱愛生活的人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「活在當下，追求與從事自己喜愛的事物」</a:t>
            </a:r>
            <a:endParaRPr lang="en-US" altLang="zh-TW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778D7D5-0CD8-1F41-ACFE-B9F17E2137FB}"/>
              </a:ext>
            </a:extLst>
          </p:cNvPr>
          <p:cNvSpPr/>
          <p:nvPr/>
        </p:nvSpPr>
        <p:spPr>
          <a:xfrm>
            <a:off x="5293387" y="3608856"/>
            <a:ext cx="3291272" cy="304160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小金的消費習慣</a:t>
            </a:r>
            <a:r>
              <a:rPr lang="en-US" b="1" dirty="0"/>
              <a:t>:</a:t>
            </a:r>
          </a:p>
          <a:p>
            <a:endParaRPr lang="en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無自主經濟能力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網路消費、線上支付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喜歡便宜、免費的體驗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價錢合理，會願意購買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看中帶給他的感受與體驗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56850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45058" y="15951"/>
            <a:ext cx="1901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SWOT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835F5-9DE1-6B44-96E8-EA2190AD03FB}"/>
              </a:ext>
            </a:extLst>
          </p:cNvPr>
          <p:cNvSpPr/>
          <p:nvPr/>
        </p:nvSpPr>
        <p:spPr>
          <a:xfrm>
            <a:off x="273458" y="508113"/>
            <a:ext cx="164500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endParaRPr lang="en-US" sz="8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13226-F6F7-7147-88AD-040DDA552838}"/>
              </a:ext>
            </a:extLst>
          </p:cNvPr>
          <p:cNvSpPr txBox="1"/>
          <p:nvPr/>
        </p:nvSpPr>
        <p:spPr>
          <a:xfrm>
            <a:off x="3971363" y="2606673"/>
            <a:ext cx="4249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豐富的遊戲內容和介面</a:t>
            </a:r>
            <a:r>
              <a:rPr lang="en-TW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837BF-E2BC-754D-9D7C-F502BBAED9BA}"/>
              </a:ext>
            </a:extLst>
          </p:cNvPr>
          <p:cNvSpPr txBox="1"/>
          <p:nvPr/>
        </p:nvSpPr>
        <p:spPr>
          <a:xfrm>
            <a:off x="1120097" y="5222682"/>
            <a:ext cx="995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自行選擇遊玩地方還有範圍大小及遊玩人數，自由度高</a:t>
            </a:r>
            <a:r>
              <a:rPr lang="en-TW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EC4B4-0948-B444-9433-78F55A975218}"/>
              </a:ext>
            </a:extLst>
          </p:cNvPr>
          <p:cNvSpPr txBox="1"/>
          <p:nvPr/>
        </p:nvSpPr>
        <p:spPr>
          <a:xfrm>
            <a:off x="3154678" y="3914677"/>
            <a:ext cx="588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在地產業，台灣企業、台灣市場</a:t>
            </a:r>
            <a:endParaRPr lang="en-TW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29060-1A53-A246-840E-11D4C063ADDB}"/>
              </a:ext>
            </a:extLst>
          </p:cNvPr>
          <p:cNvSpPr txBox="1"/>
          <p:nvPr/>
        </p:nvSpPr>
        <p:spPr>
          <a:xfrm>
            <a:off x="4165003" y="1298668"/>
            <a:ext cx="3861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年輕、有活力的員工</a:t>
            </a:r>
            <a:endParaRPr lang="en-TW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0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45058" y="15951"/>
            <a:ext cx="1901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SWOT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835F5-9DE1-6B44-96E8-EA2190AD03FB}"/>
              </a:ext>
            </a:extLst>
          </p:cNvPr>
          <p:cNvSpPr/>
          <p:nvPr/>
        </p:nvSpPr>
        <p:spPr>
          <a:xfrm>
            <a:off x="145058" y="477616"/>
            <a:ext cx="227818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</a:t>
            </a:r>
            <a:endParaRPr lang="en-US" sz="8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13226-F6F7-7147-88AD-040DDA552838}"/>
              </a:ext>
            </a:extLst>
          </p:cNvPr>
          <p:cNvSpPr txBox="1"/>
          <p:nvPr/>
        </p:nvSpPr>
        <p:spPr>
          <a:xfrm>
            <a:off x="4165002" y="3858496"/>
            <a:ext cx="3861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新創產業、經驗不足</a:t>
            </a:r>
            <a:endParaRPr lang="en-TW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29060-1A53-A246-840E-11D4C063ADDB}"/>
              </a:ext>
            </a:extLst>
          </p:cNvPr>
          <p:cNvSpPr txBox="1"/>
          <p:nvPr/>
        </p:nvSpPr>
        <p:spPr>
          <a:xfrm>
            <a:off x="4580067" y="2021898"/>
            <a:ext cx="3031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資本、資金不足</a:t>
            </a:r>
            <a:endParaRPr lang="en-TW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6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45058" y="15951"/>
            <a:ext cx="1901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SWOT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835F5-9DE1-6B44-96E8-EA2190AD03FB}"/>
              </a:ext>
            </a:extLst>
          </p:cNvPr>
          <p:cNvSpPr/>
          <p:nvPr/>
        </p:nvSpPr>
        <p:spPr>
          <a:xfrm>
            <a:off x="194911" y="508113"/>
            <a:ext cx="1802096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</a:t>
            </a:r>
            <a:endParaRPr lang="en-US" sz="8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13226-F6F7-7147-88AD-040DDA552838}"/>
              </a:ext>
            </a:extLst>
          </p:cNvPr>
          <p:cNvSpPr txBox="1"/>
          <p:nvPr/>
        </p:nvSpPr>
        <p:spPr>
          <a:xfrm>
            <a:off x="3359073" y="2085468"/>
            <a:ext cx="547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政府合作，行銷台灣在地旅遊</a:t>
            </a:r>
            <a:endParaRPr lang="en-TW" sz="4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29060-1A53-A246-840E-11D4C063ADDB}"/>
              </a:ext>
            </a:extLst>
          </p:cNvPr>
          <p:cNvSpPr txBox="1"/>
          <p:nvPr/>
        </p:nvSpPr>
        <p:spPr>
          <a:xfrm>
            <a:off x="2944904" y="3855988"/>
            <a:ext cx="630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市面上沒有類似的遊戲，獨特性高</a:t>
            </a:r>
            <a:r>
              <a:rPr lang="en-TW" sz="3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031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45058" y="15951"/>
            <a:ext cx="1901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SWOT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835F5-9DE1-6B44-96E8-EA2190AD03FB}"/>
              </a:ext>
            </a:extLst>
          </p:cNvPr>
          <p:cNvSpPr/>
          <p:nvPr/>
        </p:nvSpPr>
        <p:spPr>
          <a:xfrm>
            <a:off x="380862" y="508113"/>
            <a:ext cx="143019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</a:t>
            </a:r>
            <a:endParaRPr lang="en-US" sz="199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13226-F6F7-7147-88AD-040DDA552838}"/>
              </a:ext>
            </a:extLst>
          </p:cNvPr>
          <p:cNvSpPr txBox="1"/>
          <p:nvPr/>
        </p:nvSpPr>
        <p:spPr>
          <a:xfrm>
            <a:off x="3359067" y="2614849"/>
            <a:ext cx="547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重複客群，如密室逃脫的業者</a:t>
            </a:r>
            <a:endParaRPr lang="en-TW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29060-1A53-A246-840E-11D4C063ADDB}"/>
              </a:ext>
            </a:extLst>
          </p:cNvPr>
          <p:cNvSpPr txBox="1"/>
          <p:nvPr/>
        </p:nvSpPr>
        <p:spPr>
          <a:xfrm>
            <a:off x="1323968" y="5137781"/>
            <a:ext cx="954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不受專利者保護且進入門檻不高，其他企業容易模仿</a:t>
            </a:r>
            <a:endParaRPr lang="en-TW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D086E-95C5-5B46-9A17-2F9B39807DD3}"/>
              </a:ext>
            </a:extLst>
          </p:cNvPr>
          <p:cNvSpPr txBox="1"/>
          <p:nvPr/>
        </p:nvSpPr>
        <p:spPr>
          <a:xfrm>
            <a:off x="1395372" y="3876315"/>
            <a:ext cx="940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>
                <a:solidFill>
                  <a:schemeClr val="bg1"/>
                </a:solidFill>
              </a:rPr>
              <a:t>GooglePlay</a:t>
            </a:r>
            <a:r>
              <a:rPr lang="zh-TW" altLang="en-US" sz="3200" b="1" dirty="0">
                <a:solidFill>
                  <a:schemeClr val="bg1"/>
                </a:solidFill>
              </a:rPr>
              <a:t>，</a:t>
            </a:r>
            <a:r>
              <a:rPr lang="en-US" altLang="zh-TW" sz="3200" b="1" dirty="0">
                <a:solidFill>
                  <a:schemeClr val="bg1"/>
                </a:solidFill>
              </a:rPr>
              <a:t>AppStore 30%</a:t>
            </a:r>
            <a:r>
              <a:rPr lang="zh-TW" altLang="en-US" sz="3200" b="1" dirty="0">
                <a:solidFill>
                  <a:schemeClr val="bg1"/>
                </a:solidFill>
              </a:rPr>
              <a:t>手續費，供應商力量極大</a:t>
            </a:r>
            <a:r>
              <a:rPr lang="en-TW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81425-0551-6F40-A469-A90185E68747}"/>
              </a:ext>
            </a:extLst>
          </p:cNvPr>
          <p:cNvSpPr txBox="1"/>
          <p:nvPr/>
        </p:nvSpPr>
        <p:spPr>
          <a:xfrm>
            <a:off x="4467475" y="1352694"/>
            <a:ext cx="344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b="1" dirty="0">
                <a:solidFill>
                  <a:schemeClr val="bg1"/>
                </a:solidFill>
              </a:rPr>
              <a:t>Covid-19 社交距離</a:t>
            </a:r>
          </a:p>
        </p:txBody>
      </p:sp>
    </p:spTree>
    <p:extLst>
      <p:ext uri="{BB962C8B-B14F-4D97-AF65-F5344CB8AC3E}">
        <p14:creationId xmlns:p14="http://schemas.microsoft.com/office/powerpoint/2010/main" val="32843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03381" y="0"/>
            <a:ext cx="992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835F5-9DE1-6B44-96E8-EA2190AD03FB}"/>
              </a:ext>
            </a:extLst>
          </p:cNvPr>
          <p:cNvSpPr/>
          <p:nvPr/>
        </p:nvSpPr>
        <p:spPr>
          <a:xfrm>
            <a:off x="1607046" y="2105561"/>
            <a:ext cx="8977906" cy="264687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</a:t>
            </a:r>
            <a:endParaRPr lang="en-US" sz="16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309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69211" y="0"/>
            <a:ext cx="3076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0FAE-E968-CB44-BA85-BD43056B7744}"/>
              </a:ext>
            </a:extLst>
          </p:cNvPr>
          <p:cNvSpPr txBox="1"/>
          <p:nvPr/>
        </p:nvSpPr>
        <p:spPr>
          <a:xfrm>
            <a:off x="954713" y="1206737"/>
            <a:ext cx="100978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b="1" dirty="0">
                <a:solidFill>
                  <a:schemeClr val="bg1"/>
                </a:solidFill>
              </a:rPr>
              <a:t>我的消費者是誰？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- </a:t>
            </a:r>
            <a:r>
              <a:rPr lang="zh-TW" altLang="en-US" sz="2400" b="1" dirty="0">
                <a:solidFill>
                  <a:srgbClr val="FF0000"/>
                </a:solidFill>
              </a:rPr>
              <a:t>喜歡在戶外玩生存遊戲的人或者想要釋放壓力的人，低經濟能力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0"/>
            <a:endParaRPr lang="en-TW" sz="2400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消費者可能想獲得的服務？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- </a:t>
            </a:r>
            <a:r>
              <a:rPr lang="zh-TW" altLang="en-US" sz="2400" b="1" dirty="0">
                <a:solidFill>
                  <a:srgbClr val="FF0000"/>
                </a:solidFill>
              </a:rPr>
              <a:t>戶外活動，刺激快感、壓迫感的釋放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endParaRPr lang="en-TW" sz="2400" b="1" dirty="0">
              <a:solidFill>
                <a:schemeClr val="bg1"/>
              </a:solidFill>
            </a:endParaRPr>
          </a:p>
          <a:p>
            <a:pPr lvl="0"/>
            <a:r>
              <a:rPr lang="zh-TW" altLang="en-US" b="1" dirty="0">
                <a:solidFill>
                  <a:schemeClr val="bg1"/>
                </a:solidFill>
              </a:rPr>
              <a:t>消費者會在何時何地使用，他們會怎麼使用？</a:t>
            </a:r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en-US" altLang="zh-TW" sz="2400" b="1" dirty="0">
                <a:solidFill>
                  <a:schemeClr val="bg1"/>
                </a:solidFill>
              </a:rPr>
              <a:t>- </a:t>
            </a:r>
            <a:r>
              <a:rPr lang="zh-TW" altLang="en-US" sz="2400" b="1" dirty="0">
                <a:solidFill>
                  <a:srgbClr val="FF0000"/>
                </a:solidFill>
              </a:rPr>
              <a:t>隨時隨地，只要有手機和網路可以連上線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0"/>
            <a:endParaRPr lang="en-TW" sz="2400" b="1" dirty="0">
              <a:solidFill>
                <a:schemeClr val="bg1"/>
              </a:solidFill>
            </a:endParaRPr>
          </a:p>
          <a:p>
            <a:pPr lvl="0"/>
            <a:r>
              <a:rPr lang="zh-TW" altLang="en-US" b="1" dirty="0">
                <a:solidFill>
                  <a:schemeClr val="bg1"/>
                </a:solidFill>
              </a:rPr>
              <a:t>消費者使用本服務的動機？</a:t>
            </a:r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en-US" altLang="zh-TW" sz="2400" b="1" dirty="0">
                <a:solidFill>
                  <a:schemeClr val="bg1"/>
                </a:solidFill>
              </a:rPr>
              <a:t>- </a:t>
            </a:r>
            <a:r>
              <a:rPr lang="zh-TW" altLang="en-US" sz="2400" b="1" dirty="0">
                <a:solidFill>
                  <a:srgbClr val="FF0000"/>
                </a:solidFill>
              </a:rPr>
              <a:t>生存遊戲的不同體驗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342900" lvl="0" indent="-342900">
              <a:buFontTx/>
              <a:buChar char="-"/>
            </a:pPr>
            <a:endParaRPr lang="en-TW" sz="2400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產品與服務內容？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- </a:t>
            </a:r>
            <a:r>
              <a:rPr lang="zh-TW" altLang="en-US" sz="2400" b="1" dirty="0">
                <a:solidFill>
                  <a:srgbClr val="FF0000"/>
                </a:solidFill>
              </a:rPr>
              <a:t>透過手機</a:t>
            </a:r>
            <a:r>
              <a:rPr lang="en-US" sz="2400" b="1" dirty="0">
                <a:solidFill>
                  <a:srgbClr val="FF0000"/>
                </a:solidFill>
              </a:rPr>
              <a:t>APP</a:t>
            </a:r>
            <a:r>
              <a:rPr lang="zh-TW" altLang="en-US" sz="2400" b="1" dirty="0">
                <a:solidFill>
                  <a:srgbClr val="FF0000"/>
                </a:solidFill>
              </a:rPr>
              <a:t>，玩戶外生存遊戲</a:t>
            </a:r>
            <a:r>
              <a:rPr lang="en-TW" sz="2400" b="1" dirty="0">
                <a:solidFill>
                  <a:srgbClr val="FF0000"/>
                </a:solidFill>
              </a:rPr>
              <a:t> 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407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03381" y="0"/>
            <a:ext cx="992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835F5-9DE1-6B44-96E8-EA2190AD03FB}"/>
              </a:ext>
            </a:extLst>
          </p:cNvPr>
          <p:cNvSpPr/>
          <p:nvPr/>
        </p:nvSpPr>
        <p:spPr>
          <a:xfrm>
            <a:off x="3125538" y="2105561"/>
            <a:ext cx="5940921" cy="264687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PLACE</a:t>
            </a:r>
            <a:endParaRPr lang="en-US" sz="199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71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76243" y="353209"/>
            <a:ext cx="6176962" cy="958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6000" b="1" dirty="0"/>
              <a:t>目錄</a:t>
            </a:r>
            <a:endParaRPr lang="en-US" sz="6000" b="1" dirty="0"/>
          </a:p>
        </p:txBody>
      </p:sp>
      <p:graphicFrame>
        <p:nvGraphicFramePr>
          <p:cNvPr id="11" name="Content Placeholder 2" descr="Icon SmartArt graphic">
            <a:extLst>
              <a:ext uri="{FF2B5EF4-FFF2-40B4-BE49-F238E27FC236}">
                <a16:creationId xmlns:a16="http://schemas.microsoft.com/office/drawing/2014/main" id="{2C3B66B2-5616-4950-BC4A-AF268B5D77D6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59944948"/>
              </p:ext>
            </p:extLst>
          </p:nvPr>
        </p:nvGraphicFramePr>
        <p:xfrm>
          <a:off x="4376243" y="1430357"/>
          <a:ext cx="7214074" cy="5100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12FE7-10A3-43C6-9905-D44696ED396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3875088" cy="6888163"/>
          </a:xfrm>
        </p:spPr>
      </p:pic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83716" y="0"/>
            <a:ext cx="2079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PLACE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71FE9-FBA4-BF41-9C9A-6A889F1AA5E1}"/>
              </a:ext>
            </a:extLst>
          </p:cNvPr>
          <p:cNvSpPr txBox="1"/>
          <p:nvPr/>
        </p:nvSpPr>
        <p:spPr>
          <a:xfrm>
            <a:off x="954713" y="1249767"/>
            <a:ext cx="100978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b="1" dirty="0">
                <a:solidFill>
                  <a:schemeClr val="bg1"/>
                </a:solidFill>
              </a:rPr>
              <a:t>消費者要在哪裡找到你的產品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zh-TW" altLang="en-US" b="1" dirty="0">
                <a:solidFill>
                  <a:schemeClr val="bg1"/>
                </a:solidFill>
              </a:rPr>
              <a:t>服務？</a:t>
            </a:r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en-US" sz="2400" b="1" dirty="0">
                <a:solidFill>
                  <a:srgbClr val="FF0000"/>
                </a:solidFill>
              </a:rPr>
              <a:t> App Store</a:t>
            </a:r>
            <a:r>
              <a:rPr lang="zh-TW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TW" sz="2400" b="1" dirty="0" err="1">
                <a:solidFill>
                  <a:srgbClr val="FF0000"/>
                </a:solidFill>
              </a:rPr>
              <a:t>Google</a:t>
            </a:r>
            <a:r>
              <a:rPr lang="en-US" sz="2400" b="1" dirty="0" err="1">
                <a:solidFill>
                  <a:srgbClr val="FF0000"/>
                </a:solidFill>
              </a:rPr>
              <a:t>Play</a:t>
            </a:r>
            <a:r>
              <a:rPr lang="zh-TW" altLang="en-US" sz="2400" b="1" dirty="0">
                <a:solidFill>
                  <a:srgbClr val="FF0000"/>
                </a:solidFill>
              </a:rPr>
              <a:t>、網路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342900" lvl="0" indent="-342900">
              <a:buFontTx/>
              <a:buChar char="-"/>
            </a:pPr>
            <a:endParaRPr lang="en-TW" sz="2400" b="1" dirty="0">
              <a:solidFill>
                <a:schemeClr val="bg1"/>
              </a:solidFill>
            </a:endParaRPr>
          </a:p>
          <a:p>
            <a:pPr lvl="0"/>
            <a:r>
              <a:rPr lang="zh-TW" altLang="en-US" b="1" dirty="0">
                <a:solidFill>
                  <a:schemeClr val="bg1"/>
                </a:solidFill>
              </a:rPr>
              <a:t>消費者可能接觸的通路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en-US" sz="2400" b="1" dirty="0">
                <a:solidFill>
                  <a:srgbClr val="FF0000"/>
                </a:solidFill>
              </a:rPr>
              <a:t> App Store</a:t>
            </a:r>
            <a:r>
              <a:rPr lang="zh-TW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TW" sz="2400" b="1" dirty="0" err="1">
                <a:solidFill>
                  <a:srgbClr val="FF0000"/>
                </a:solidFill>
              </a:rPr>
              <a:t>Google</a:t>
            </a:r>
            <a:r>
              <a:rPr lang="en-US" sz="2400" b="1" dirty="0" err="1">
                <a:solidFill>
                  <a:srgbClr val="FF0000"/>
                </a:solidFill>
              </a:rPr>
              <a:t>Play</a:t>
            </a:r>
            <a:r>
              <a:rPr lang="zh-TW" altLang="en-US" sz="2400" b="1" dirty="0">
                <a:solidFill>
                  <a:srgbClr val="FF0000"/>
                </a:solidFill>
              </a:rPr>
              <a:t>、網路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342900" lvl="0" indent="-342900">
              <a:buFontTx/>
              <a:buChar char="-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lvl="0"/>
            <a:r>
              <a:rPr lang="zh-TW" altLang="en-US" b="1" dirty="0">
                <a:solidFill>
                  <a:schemeClr val="bg1"/>
                </a:solidFill>
              </a:rPr>
              <a:t>主要消費通路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en-US" altLang="zh-TW" sz="2400" b="1" dirty="0">
                <a:solidFill>
                  <a:schemeClr val="bg1"/>
                </a:solidFill>
              </a:rPr>
              <a:t>-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</a:rPr>
              <a:t>以網路為主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342900" lvl="0" indent="-342900">
              <a:buFontTx/>
              <a:buChar char="-"/>
            </a:pPr>
            <a:endParaRPr lang="en-TW" sz="2400" b="1" dirty="0">
              <a:solidFill>
                <a:schemeClr val="bg1"/>
              </a:solidFill>
            </a:endParaRPr>
          </a:p>
          <a:p>
            <a:pPr lvl="0"/>
            <a:r>
              <a:rPr lang="zh-TW" altLang="en-US" b="1" dirty="0">
                <a:solidFill>
                  <a:schemeClr val="bg1"/>
                </a:solidFill>
              </a:rPr>
              <a:t>消費者偏好哪種收貨方式？</a:t>
            </a:r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en-US" sz="2400" b="1" dirty="0">
                <a:solidFill>
                  <a:srgbClr val="FF0000"/>
                </a:solidFill>
              </a:rPr>
              <a:t> Microtransaction</a:t>
            </a:r>
            <a:r>
              <a:rPr lang="zh-TW" altLang="en-US" sz="2400" b="1" dirty="0">
                <a:solidFill>
                  <a:srgbClr val="FF0000"/>
                </a:solidFill>
              </a:rPr>
              <a:t>，透過現金儲值或者使用信用卡</a:t>
            </a:r>
            <a:endParaRPr lang="en-TW" sz="2400" b="1" dirty="0">
              <a:solidFill>
                <a:srgbClr val="FF0000"/>
              </a:solidFill>
            </a:endParaRPr>
          </a:p>
          <a:p>
            <a:pPr lvl="0"/>
            <a:endParaRPr lang="en-US" altLang="zh-TW" b="1" dirty="0">
              <a:solidFill>
                <a:schemeClr val="bg1"/>
              </a:solidFill>
            </a:endParaRPr>
          </a:p>
          <a:p>
            <a:pPr lvl="0"/>
            <a:r>
              <a:rPr lang="zh-TW" altLang="en-US" b="1" dirty="0">
                <a:solidFill>
                  <a:schemeClr val="bg1"/>
                </a:solidFill>
              </a:rPr>
              <a:t>地點選擇？</a:t>
            </a:r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en-US" altLang="zh-TW" sz="2400" b="1" dirty="0">
                <a:solidFill>
                  <a:schemeClr val="bg1"/>
                </a:solidFill>
              </a:rPr>
              <a:t>-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</a:rPr>
              <a:t>使用者自行選擇</a:t>
            </a:r>
            <a:endParaRPr lang="en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03381" y="0"/>
            <a:ext cx="992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835F5-9DE1-6B44-96E8-EA2190AD03FB}"/>
              </a:ext>
            </a:extLst>
          </p:cNvPr>
          <p:cNvSpPr/>
          <p:nvPr/>
        </p:nvSpPr>
        <p:spPr>
          <a:xfrm>
            <a:off x="3272149" y="2105561"/>
            <a:ext cx="5647700" cy="264687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211138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231999" y="0"/>
            <a:ext cx="1983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F6658-3247-774B-AE82-FE65D6C88860}"/>
              </a:ext>
            </a:extLst>
          </p:cNvPr>
          <p:cNvSpPr txBox="1"/>
          <p:nvPr/>
        </p:nvSpPr>
        <p:spPr>
          <a:xfrm>
            <a:off x="954713" y="1459520"/>
            <a:ext cx="100978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b="1" dirty="0">
                <a:solidFill>
                  <a:schemeClr val="bg1"/>
                </a:solidFill>
              </a:rPr>
              <a:t>預期消費者的經濟水準？</a:t>
            </a:r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en-US" altLang="zh-TW" sz="2400" b="1" dirty="0">
                <a:solidFill>
                  <a:schemeClr val="bg1"/>
                </a:solidFill>
              </a:rPr>
              <a:t>-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</a:rPr>
              <a:t>中低收入的消費者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0"/>
            <a:endParaRPr lang="en-US" altLang="zh-TW" sz="2400" b="1" dirty="0">
              <a:solidFill>
                <a:srgbClr val="FF0000"/>
              </a:solidFill>
            </a:endParaRPr>
          </a:p>
          <a:p>
            <a:pPr lvl="0"/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zh-TW" altLang="en-US" b="1" dirty="0">
                <a:solidFill>
                  <a:schemeClr val="bg1"/>
                </a:solidFill>
              </a:rPr>
              <a:t>這個產品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zh-TW" altLang="en-US" b="1" dirty="0">
                <a:solidFill>
                  <a:schemeClr val="bg1"/>
                </a:solidFill>
              </a:rPr>
              <a:t>服務對消費者的價值？</a:t>
            </a:r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en-US" altLang="zh-TW" sz="2400" b="1" dirty="0">
                <a:solidFill>
                  <a:schemeClr val="bg1"/>
                </a:solidFill>
              </a:rPr>
              <a:t>-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</a:rPr>
              <a:t>體驗戶外運動、體驗刺激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0"/>
            <a:endParaRPr lang="en-TW" b="1" dirty="0">
              <a:solidFill>
                <a:schemeClr val="bg1"/>
              </a:solidFill>
            </a:endParaRPr>
          </a:p>
          <a:p>
            <a:pPr lvl="0"/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zh-TW" altLang="en-US" b="1" dirty="0">
                <a:solidFill>
                  <a:schemeClr val="bg1"/>
                </a:solidFill>
              </a:rPr>
              <a:t>你的消費者對價錢是敏感的嗎？</a:t>
            </a:r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en-US" altLang="zh-TW" sz="2400" b="1" dirty="0">
                <a:solidFill>
                  <a:schemeClr val="bg1"/>
                </a:solidFill>
              </a:rPr>
              <a:t>- </a:t>
            </a:r>
            <a:r>
              <a:rPr lang="zh-TW" altLang="en-US" sz="2400" b="1" dirty="0">
                <a:solidFill>
                  <a:srgbClr val="FF0000"/>
                </a:solidFill>
              </a:rPr>
              <a:t>敏感度較高</a:t>
            </a:r>
            <a:endParaRPr lang="en-TW" altLang="zh-TW" sz="2400" b="1" dirty="0">
              <a:solidFill>
                <a:srgbClr val="FF0000"/>
              </a:solidFill>
            </a:endParaRPr>
          </a:p>
          <a:p>
            <a:pPr lvl="0"/>
            <a:endParaRPr lang="en-TW" b="1" dirty="0">
              <a:solidFill>
                <a:schemeClr val="bg1"/>
              </a:solidFill>
            </a:endParaRPr>
          </a:p>
          <a:p>
            <a:pPr lvl="0"/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zh-TW" altLang="en-US" b="1" dirty="0">
                <a:solidFill>
                  <a:schemeClr val="bg1"/>
                </a:solidFill>
              </a:rPr>
              <a:t>成本來源？</a:t>
            </a:r>
            <a:endParaRPr lang="en-TW" b="1" dirty="0">
              <a:solidFill>
                <a:schemeClr val="bg1"/>
              </a:solidFill>
            </a:endParaRPr>
          </a:p>
          <a:p>
            <a:pPr lvl="0"/>
            <a:r>
              <a:rPr lang="en-US" altLang="zh-TW" sz="2400" b="1" dirty="0">
                <a:solidFill>
                  <a:schemeClr val="bg1"/>
                </a:solidFill>
              </a:rPr>
              <a:t>- </a:t>
            </a:r>
            <a:r>
              <a:rPr lang="zh-TW" altLang="en-US" sz="2400" b="1" dirty="0">
                <a:solidFill>
                  <a:srgbClr val="FF0000"/>
                </a:solidFill>
              </a:rPr>
              <a:t>手機</a:t>
            </a:r>
            <a:r>
              <a:rPr lang="en-US" sz="2400" b="1" dirty="0">
                <a:solidFill>
                  <a:srgbClr val="FF0000"/>
                </a:solidFill>
              </a:rPr>
              <a:t>APP</a:t>
            </a:r>
            <a:r>
              <a:rPr lang="zh-TW" altLang="en-US" sz="2400" b="1" dirty="0">
                <a:solidFill>
                  <a:srgbClr val="FF0000"/>
                </a:solidFill>
              </a:rPr>
              <a:t>的製作費用</a:t>
            </a:r>
            <a:endParaRPr lang="en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03381" y="0"/>
            <a:ext cx="992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835F5-9DE1-6B44-96E8-EA2190AD03FB}"/>
              </a:ext>
            </a:extLst>
          </p:cNvPr>
          <p:cNvSpPr/>
          <p:nvPr/>
        </p:nvSpPr>
        <p:spPr>
          <a:xfrm>
            <a:off x="411654" y="2105561"/>
            <a:ext cx="11368690" cy="264687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PROMOTION</a:t>
            </a:r>
          </a:p>
        </p:txBody>
      </p:sp>
    </p:spTree>
    <p:extLst>
      <p:ext uri="{BB962C8B-B14F-4D97-AF65-F5344CB8AC3E}">
        <p14:creationId xmlns:p14="http://schemas.microsoft.com/office/powerpoint/2010/main" val="2113862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41340" y="0"/>
            <a:ext cx="3864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PROMOTION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F8EFC-6992-3141-8C67-10BCB43E62B2}"/>
              </a:ext>
            </a:extLst>
          </p:cNvPr>
          <p:cNvSpPr/>
          <p:nvPr/>
        </p:nvSpPr>
        <p:spPr>
          <a:xfrm>
            <a:off x="731520" y="1474764"/>
            <a:ext cx="889657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zh-TW" altLang="en-US" b="1" kern="0" dirty="0">
                <a:solidFill>
                  <a:schemeClr val="bg1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最佳宣傳地點、時機？</a:t>
            </a:r>
            <a:endParaRPr lang="en-TW" b="1" kern="100" dirty="0">
              <a:solidFill>
                <a:schemeClr val="bg1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sz="2400" b="1" kern="0" dirty="0">
                <a:solidFill>
                  <a:schemeClr val="bg1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- </a:t>
            </a:r>
            <a:r>
              <a:rPr lang="zh-TW" altLang="en-US" sz="2400" b="1" kern="0" dirty="0">
                <a:solidFill>
                  <a:srgbClr val="FF0000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運動場所、網路</a:t>
            </a:r>
            <a:endParaRPr lang="en-US" altLang="zh-TW" sz="2400" b="1" kern="0" dirty="0">
              <a:solidFill>
                <a:srgbClr val="FF0000"/>
              </a:solidFill>
              <a:latin typeface="Calibri" panose="020F0502020204030204" pitchFamily="34" charset="0"/>
              <a:ea typeface="DFKai-SB"/>
              <a:cs typeface="Arial" panose="020B0604020202020204" pitchFamily="34" charset="0"/>
            </a:endParaRPr>
          </a:p>
          <a:p>
            <a:pPr lvl="0"/>
            <a:endParaRPr lang="en-TW" b="1" kern="100" dirty="0">
              <a:solidFill>
                <a:schemeClr val="bg1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zh-TW" altLang="en-US" b="1" kern="0" dirty="0">
                <a:solidFill>
                  <a:schemeClr val="bg1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宣傳方式</a:t>
            </a:r>
            <a:endParaRPr lang="en-TW" b="1" kern="100" dirty="0">
              <a:solidFill>
                <a:schemeClr val="bg1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sz="2400" b="1" kern="0" dirty="0">
                <a:solidFill>
                  <a:schemeClr val="bg1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- </a:t>
            </a:r>
            <a:r>
              <a:rPr lang="zh-TW" altLang="en-US" sz="2400" b="1" kern="0" dirty="0">
                <a:solidFill>
                  <a:srgbClr val="FF0000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照片、影片、廣告看板、電視廣告、網路、社群媒體</a:t>
            </a:r>
            <a:endParaRPr lang="en-US" altLang="zh-TW" sz="2400" b="1" kern="0" dirty="0">
              <a:solidFill>
                <a:srgbClr val="FF0000"/>
              </a:solidFill>
              <a:latin typeface="Calibri" panose="020F0502020204030204" pitchFamily="34" charset="0"/>
              <a:ea typeface="DFKai-SB"/>
              <a:cs typeface="Arial" panose="020B0604020202020204" pitchFamily="34" charset="0"/>
            </a:endParaRPr>
          </a:p>
          <a:p>
            <a:pPr lvl="0"/>
            <a:endParaRPr lang="en-TW" b="1" kern="100" dirty="0">
              <a:solidFill>
                <a:schemeClr val="bg1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zh-TW" altLang="en-US" b="1" kern="0" dirty="0">
                <a:solidFill>
                  <a:schemeClr val="bg1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消費者使用本服務的動機？</a:t>
            </a:r>
            <a:endParaRPr lang="en-TW" b="1" kern="100" dirty="0">
              <a:solidFill>
                <a:schemeClr val="bg1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sz="2400" b="1" kern="100" dirty="0">
                <a:solidFill>
                  <a:schemeClr val="bg1"/>
                </a:solidFill>
                <a:latin typeface="Calibri" panose="020F0502020204030204" pitchFamily="34" charset="0"/>
                <a:ea typeface="DFKai-SB"/>
                <a:cs typeface="Times New Roman" panose="02020603050405020304" pitchFamily="18" charset="0"/>
              </a:rPr>
              <a:t>- </a:t>
            </a:r>
            <a:r>
              <a:rPr lang="zh-TW" altLang="en-US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DFKai-SB"/>
                <a:cs typeface="Times New Roman" panose="02020603050405020304" pitchFamily="18" charset="0"/>
              </a:rPr>
              <a:t>戶外運動體驗</a:t>
            </a:r>
            <a:r>
              <a:rPr lang="zh-TW" altLang="en-US" sz="2400" b="1" kern="0" dirty="0">
                <a:solidFill>
                  <a:srgbClr val="FF0000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、</a:t>
            </a:r>
            <a:r>
              <a:rPr lang="zh-TW" altLang="en-US" sz="2400" b="1" dirty="0">
                <a:solidFill>
                  <a:srgbClr val="FF0000"/>
                </a:solidFill>
              </a:rPr>
              <a:t>刺激</a:t>
            </a:r>
            <a:endParaRPr lang="en-US" altLang="zh-TW" sz="2400" b="1" kern="100" dirty="0">
              <a:solidFill>
                <a:srgbClr val="FF0000"/>
              </a:solidFill>
              <a:latin typeface="Calibri" panose="020F0502020204030204" pitchFamily="34" charset="0"/>
              <a:ea typeface="DFKai-SB"/>
              <a:cs typeface="Times New Roman" panose="02020603050405020304" pitchFamily="18" charset="0"/>
            </a:endParaRPr>
          </a:p>
          <a:p>
            <a:pPr lvl="0"/>
            <a:endParaRPr lang="en-TW" b="1" kern="100" dirty="0">
              <a:solidFill>
                <a:schemeClr val="bg1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zh-TW" altLang="en-US" b="1" kern="0" dirty="0">
                <a:solidFill>
                  <a:schemeClr val="bg1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促銷方式？</a:t>
            </a:r>
            <a:endParaRPr lang="en-TW" b="1" kern="100" dirty="0">
              <a:solidFill>
                <a:schemeClr val="bg1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sz="2400" b="1" kern="0" dirty="0">
                <a:solidFill>
                  <a:schemeClr val="bg1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- </a:t>
            </a:r>
            <a:r>
              <a:rPr lang="zh-TW" altLang="en-US" sz="2400" b="1" kern="0" dirty="0">
                <a:solidFill>
                  <a:srgbClr val="FF0000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依據時間</a:t>
            </a:r>
            <a:r>
              <a:rPr lang="en-US" sz="2400" b="1" kern="0" dirty="0">
                <a:solidFill>
                  <a:srgbClr val="FF0000"/>
                </a:solidFill>
                <a:latin typeface="DFKai-SB"/>
                <a:ea typeface="PMingLiU" panose="02020500000000000000" pitchFamily="18" charset="-120"/>
                <a:cs typeface="Arial" panose="020B0604020202020204" pitchFamily="34" charset="0"/>
              </a:rPr>
              <a:t>(</a:t>
            </a:r>
            <a:r>
              <a:rPr lang="zh-TW" altLang="en-US" sz="2400" b="1" kern="0" dirty="0">
                <a:solidFill>
                  <a:srgbClr val="FF0000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月、季、年、寒假</a:t>
            </a:r>
            <a:r>
              <a:rPr lang="en-US" sz="2400" b="1" kern="0" dirty="0">
                <a:solidFill>
                  <a:srgbClr val="FF0000"/>
                </a:solidFill>
                <a:latin typeface="DFKai-SB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  <a:r>
              <a:rPr lang="zh-TW" altLang="en-US" sz="2400" b="1" kern="0" dirty="0">
                <a:solidFill>
                  <a:srgbClr val="FF0000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，祭出對道具折扣</a:t>
            </a:r>
            <a:endParaRPr lang="en-TW" sz="2400" b="1" kern="100" dirty="0">
              <a:solidFill>
                <a:srgbClr val="FF0000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57200"/>
            <a:endParaRPr lang="en-TW" b="1" kern="100" dirty="0">
              <a:solidFill>
                <a:schemeClr val="bg1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zh-TW" altLang="en-US" b="1" kern="0" dirty="0">
                <a:solidFill>
                  <a:schemeClr val="bg1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如何讓大眾認識我們</a:t>
            </a:r>
          </a:p>
          <a:p>
            <a:pPr lvl="0"/>
            <a:r>
              <a:rPr lang="en-US" altLang="zh-TW" sz="2400" b="1" kern="0" dirty="0">
                <a:solidFill>
                  <a:schemeClr val="bg1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- </a:t>
            </a:r>
            <a:r>
              <a:rPr lang="zh-TW" altLang="en-US" sz="2400" b="1" kern="0" dirty="0">
                <a:solidFill>
                  <a:srgbClr val="FF0000"/>
                </a:solidFill>
                <a:latin typeface="Calibri" panose="020F0502020204030204" pitchFamily="34" charset="0"/>
                <a:ea typeface="DFKai-SB"/>
                <a:cs typeface="Arial" panose="020B0604020202020204" pitchFamily="34" charset="0"/>
              </a:rPr>
              <a:t>透過影音媒體、短視頻和活動紀錄來凸顯優勢，樹立品牌定位</a:t>
            </a:r>
            <a:endParaRPr lang="en-TW" sz="2400" b="1" kern="100" dirty="0">
              <a:solidFill>
                <a:srgbClr val="FF0000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endParaRPr lang="en-TW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823C3-9121-9242-8711-C6E226E2479D}"/>
              </a:ext>
            </a:extLst>
          </p:cNvPr>
          <p:cNvSpPr/>
          <p:nvPr/>
        </p:nvSpPr>
        <p:spPr>
          <a:xfrm>
            <a:off x="192280" y="27923"/>
            <a:ext cx="4386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Value Position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959A6-879F-CB46-9B4B-79B40DF143F4}"/>
              </a:ext>
            </a:extLst>
          </p:cNvPr>
          <p:cNvSpPr/>
          <p:nvPr/>
        </p:nvSpPr>
        <p:spPr>
          <a:xfrm>
            <a:off x="3889306" y="3605808"/>
            <a:ext cx="4228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Run And Hide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1C9F0-9B03-5146-97F6-358D1C8A81D5}"/>
              </a:ext>
            </a:extLst>
          </p:cNvPr>
          <p:cNvSpPr txBox="1"/>
          <p:nvPr/>
        </p:nvSpPr>
        <p:spPr>
          <a:xfrm>
            <a:off x="2617430" y="2482899"/>
            <a:ext cx="714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</a:rPr>
              <a:t>全新玩法和刺激的體驗</a:t>
            </a:r>
            <a:endParaRPr lang="en-TW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98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8AF374-EEA0-4466-8AD4-0BD28F3AE7CA}"/>
              </a:ext>
            </a:extLst>
          </p:cNvPr>
          <p:cNvSpPr/>
          <p:nvPr/>
        </p:nvSpPr>
        <p:spPr>
          <a:xfrm>
            <a:off x="1017673" y="2767280"/>
            <a:ext cx="431400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魷魚遊戲</a:t>
            </a:r>
            <a:endParaRPr lang="en-US" sz="8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CEB0B0-5250-4582-B542-68FC71E5538E}"/>
              </a:ext>
            </a:extLst>
          </p:cNvPr>
          <p:cNvSpPr/>
          <p:nvPr/>
        </p:nvSpPr>
        <p:spPr>
          <a:xfrm>
            <a:off x="6860328" y="2773546"/>
            <a:ext cx="431400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巴黎奧運</a:t>
            </a:r>
            <a:endParaRPr lang="en-US" sz="8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408A9-0602-40D2-86FA-10C17D2B5AB5}"/>
              </a:ext>
            </a:extLst>
          </p:cNvPr>
          <p:cNvSpPr/>
          <p:nvPr/>
        </p:nvSpPr>
        <p:spPr>
          <a:xfrm>
            <a:off x="5699097" y="2767279"/>
            <a:ext cx="79380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+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12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A54286-CDC3-7A4D-8BEF-7B75771C3A1B}"/>
              </a:ext>
            </a:extLst>
          </p:cNvPr>
          <p:cNvSpPr/>
          <p:nvPr/>
        </p:nvSpPr>
        <p:spPr>
          <a:xfrm>
            <a:off x="3987501" y="2767279"/>
            <a:ext cx="421699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大逃殺</a:t>
            </a:r>
            <a:endParaRPr lang="en-US" sz="8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66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920564-C756-8F40-A0BB-DA34F0785B0B}"/>
              </a:ext>
            </a:extLst>
          </p:cNvPr>
          <p:cNvSpPr/>
          <p:nvPr/>
        </p:nvSpPr>
        <p:spPr>
          <a:xfrm>
            <a:off x="3981478" y="2767280"/>
            <a:ext cx="422904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3"/>
              </a:rPr>
              <a:t>APP </a:t>
            </a:r>
            <a:r>
              <a:rPr lang="en-US" sz="8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3"/>
              </a:rPr>
              <a:t>介面</a:t>
            </a:r>
            <a:endParaRPr lang="en-US" sz="8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65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C77AC1-DBD8-DE41-A731-7AA240885179}"/>
              </a:ext>
            </a:extLst>
          </p:cNvPr>
          <p:cNvSpPr/>
          <p:nvPr/>
        </p:nvSpPr>
        <p:spPr>
          <a:xfrm>
            <a:off x="3368010" y="793375"/>
            <a:ext cx="5271247" cy="52712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8F6CCE-00FC-2B40-9B19-2D1D849113E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4139966" y="1565331"/>
            <a:ext cx="0" cy="3727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A0D04F-FF1D-CC47-A01A-89D0377B7A76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6003634" y="793375"/>
            <a:ext cx="0" cy="52712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50659F-80FD-1140-92DF-BB4FC4CB8CAB}"/>
              </a:ext>
            </a:extLst>
          </p:cNvPr>
          <p:cNvCxnSpPr>
            <a:cxnSpLocks/>
            <a:endCxn id="3" idx="5"/>
          </p:cNvCxnSpPr>
          <p:nvPr/>
        </p:nvCxnSpPr>
        <p:spPr>
          <a:xfrm>
            <a:off x="7867301" y="1565331"/>
            <a:ext cx="0" cy="3727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F46829-B2DA-7D49-A87A-31766B795F7A}"/>
              </a:ext>
            </a:extLst>
          </p:cNvPr>
          <p:cNvCxnSpPr>
            <a:stCxn id="3" idx="7"/>
            <a:endCxn id="3" idx="1"/>
          </p:cNvCxnSpPr>
          <p:nvPr/>
        </p:nvCxnSpPr>
        <p:spPr>
          <a:xfrm flipH="1">
            <a:off x="4139966" y="1565331"/>
            <a:ext cx="3727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2980FF-3F35-4E40-B7E7-526CF1EF7F5B}"/>
              </a:ext>
            </a:extLst>
          </p:cNvPr>
          <p:cNvCxnSpPr>
            <a:stCxn id="3" idx="5"/>
            <a:endCxn id="3" idx="3"/>
          </p:cNvCxnSpPr>
          <p:nvPr/>
        </p:nvCxnSpPr>
        <p:spPr>
          <a:xfrm flipH="1">
            <a:off x="4139966" y="5292666"/>
            <a:ext cx="3727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EC668-9A47-584A-A7D1-9713DD7EA45B}"/>
              </a:ext>
            </a:extLst>
          </p:cNvPr>
          <p:cNvCxnSpPr>
            <a:stCxn id="3" idx="6"/>
            <a:endCxn id="3" idx="2"/>
          </p:cNvCxnSpPr>
          <p:nvPr/>
        </p:nvCxnSpPr>
        <p:spPr>
          <a:xfrm flipH="1">
            <a:off x="3368010" y="3428999"/>
            <a:ext cx="52712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C79353-A9D7-554F-8275-48E9B4F10264}"/>
              </a:ext>
            </a:extLst>
          </p:cNvPr>
          <p:cNvCxnSpPr/>
          <p:nvPr/>
        </p:nvCxnSpPr>
        <p:spPr>
          <a:xfrm>
            <a:off x="5077609" y="957431"/>
            <a:ext cx="0" cy="49162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2D19F5-984C-5841-BC04-DCA9BE434C9A}"/>
              </a:ext>
            </a:extLst>
          </p:cNvPr>
          <p:cNvCxnSpPr/>
          <p:nvPr/>
        </p:nvCxnSpPr>
        <p:spPr>
          <a:xfrm>
            <a:off x="6895652" y="946673"/>
            <a:ext cx="0" cy="4948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C2FCE9-10C0-3346-8938-2D1D052A3640}"/>
              </a:ext>
            </a:extLst>
          </p:cNvPr>
          <p:cNvCxnSpPr/>
          <p:nvPr/>
        </p:nvCxnSpPr>
        <p:spPr>
          <a:xfrm>
            <a:off x="3523995" y="2495773"/>
            <a:ext cx="4959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130DFD-87C8-A647-8EFF-880B8214F9C1}"/>
              </a:ext>
            </a:extLst>
          </p:cNvPr>
          <p:cNvCxnSpPr/>
          <p:nvPr/>
        </p:nvCxnSpPr>
        <p:spPr>
          <a:xfrm>
            <a:off x="3523995" y="4389120"/>
            <a:ext cx="4959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5C5D82-5BE2-DA49-8D0E-C1850B9551B1}"/>
              </a:ext>
            </a:extLst>
          </p:cNvPr>
          <p:cNvSpPr txBox="1"/>
          <p:nvPr/>
        </p:nvSpPr>
        <p:spPr>
          <a:xfrm>
            <a:off x="6025150" y="1875623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俄國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262291-66FF-E44A-94B2-65F3720CC281}"/>
              </a:ext>
            </a:extLst>
          </p:cNvPr>
          <p:cNvSpPr txBox="1"/>
          <p:nvPr/>
        </p:nvSpPr>
        <p:spPr>
          <a:xfrm>
            <a:off x="4181699" y="1637916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義大利</a:t>
            </a:r>
            <a:endParaRPr lang="en-TW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07DAE5-D1E9-BB46-9407-BF2241278338}"/>
              </a:ext>
            </a:extLst>
          </p:cNvPr>
          <p:cNvSpPr txBox="1"/>
          <p:nvPr/>
        </p:nvSpPr>
        <p:spPr>
          <a:xfrm>
            <a:off x="6971391" y="1886284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英國</a:t>
            </a:r>
            <a:endParaRPr lang="en-TW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75F24-DF1E-C447-A5C1-33D49671D31A}"/>
              </a:ext>
            </a:extLst>
          </p:cNvPr>
          <p:cNvSpPr txBox="1"/>
          <p:nvPr/>
        </p:nvSpPr>
        <p:spPr>
          <a:xfrm>
            <a:off x="5127940" y="962185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美國</a:t>
            </a:r>
            <a:endParaRPr lang="en-TW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4A834-A05B-0F48-864E-FAB8AE50261D}"/>
              </a:ext>
            </a:extLst>
          </p:cNvPr>
          <p:cNvSpPr txBox="1"/>
          <p:nvPr/>
        </p:nvSpPr>
        <p:spPr>
          <a:xfrm>
            <a:off x="6015252" y="962185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日本</a:t>
            </a:r>
            <a:endParaRPr lang="en-TW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4F4842-00A6-6E4C-A941-1A284671468C}"/>
              </a:ext>
            </a:extLst>
          </p:cNvPr>
          <p:cNvSpPr txBox="1"/>
          <p:nvPr/>
        </p:nvSpPr>
        <p:spPr>
          <a:xfrm>
            <a:off x="5127940" y="1877397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法國</a:t>
            </a:r>
            <a:endParaRPr lang="en-TW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FADE5B-888A-1440-858F-588DFE4DC2AC}"/>
              </a:ext>
            </a:extLst>
          </p:cNvPr>
          <p:cNvSpPr txBox="1"/>
          <p:nvPr/>
        </p:nvSpPr>
        <p:spPr>
          <a:xfrm>
            <a:off x="5124302" y="2767280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泰國</a:t>
            </a:r>
            <a:endParaRPr lang="en-TW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5162AB-D137-F84A-9D45-602632DDC044}"/>
              </a:ext>
            </a:extLst>
          </p:cNvPr>
          <p:cNvSpPr txBox="1"/>
          <p:nvPr/>
        </p:nvSpPr>
        <p:spPr>
          <a:xfrm>
            <a:off x="6012534" y="2767280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香港</a:t>
            </a:r>
            <a:endParaRPr lang="en-TW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6C2DE2-BAD4-A94D-B52B-2410FA495E9D}"/>
              </a:ext>
            </a:extLst>
          </p:cNvPr>
          <p:cNvSpPr txBox="1"/>
          <p:nvPr/>
        </p:nvSpPr>
        <p:spPr>
          <a:xfrm>
            <a:off x="6959834" y="2595218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奧地利</a:t>
            </a:r>
            <a:endParaRPr lang="en-TW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6A57F3-C189-EF47-9451-CB2A0640B48B}"/>
              </a:ext>
            </a:extLst>
          </p:cNvPr>
          <p:cNvSpPr txBox="1"/>
          <p:nvPr/>
        </p:nvSpPr>
        <p:spPr>
          <a:xfrm>
            <a:off x="7873625" y="2745001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澳洲</a:t>
            </a:r>
            <a:endParaRPr lang="en-TW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E937E9-D76C-B44E-961C-FB1D876D5CE2}"/>
              </a:ext>
            </a:extLst>
          </p:cNvPr>
          <p:cNvSpPr txBox="1"/>
          <p:nvPr/>
        </p:nvSpPr>
        <p:spPr>
          <a:xfrm>
            <a:off x="4181699" y="2767280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中國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AE29E5-AA5B-7F48-B718-1E857E49FFE7}"/>
              </a:ext>
            </a:extLst>
          </p:cNvPr>
          <p:cNvSpPr txBox="1"/>
          <p:nvPr/>
        </p:nvSpPr>
        <p:spPr>
          <a:xfrm>
            <a:off x="3322378" y="2801479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冰島</a:t>
            </a:r>
            <a:endParaRPr lang="en-TW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194D55-382D-154A-B4F0-F12A1A987939}"/>
              </a:ext>
            </a:extLst>
          </p:cNvPr>
          <p:cNvSpPr txBox="1"/>
          <p:nvPr/>
        </p:nvSpPr>
        <p:spPr>
          <a:xfrm>
            <a:off x="3322378" y="3668340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波蘭</a:t>
            </a:r>
            <a:endParaRPr lang="en-TW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F69B5D-7E81-FF46-9333-979597CA4D54}"/>
              </a:ext>
            </a:extLst>
          </p:cNvPr>
          <p:cNvSpPr txBox="1"/>
          <p:nvPr/>
        </p:nvSpPr>
        <p:spPr>
          <a:xfrm>
            <a:off x="4181699" y="3668340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韓國</a:t>
            </a:r>
            <a:endParaRPr lang="en-TW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CA3BD-A3DB-AD41-88DB-D7BA9D1FE3E1}"/>
              </a:ext>
            </a:extLst>
          </p:cNvPr>
          <p:cNvSpPr txBox="1"/>
          <p:nvPr/>
        </p:nvSpPr>
        <p:spPr>
          <a:xfrm>
            <a:off x="6021603" y="3671000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印度</a:t>
            </a:r>
            <a:endParaRPr lang="en-TW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D3066-B24C-3944-9C95-7D2B4425C0DE}"/>
              </a:ext>
            </a:extLst>
          </p:cNvPr>
          <p:cNvSpPr txBox="1"/>
          <p:nvPr/>
        </p:nvSpPr>
        <p:spPr>
          <a:xfrm>
            <a:off x="6967498" y="3672723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德國</a:t>
            </a:r>
            <a:endParaRPr lang="en-TW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725E44-31B0-5943-8F12-18EEE7D15DD4}"/>
              </a:ext>
            </a:extLst>
          </p:cNvPr>
          <p:cNvSpPr txBox="1"/>
          <p:nvPr/>
        </p:nvSpPr>
        <p:spPr>
          <a:xfrm>
            <a:off x="7894581" y="3531228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匈牙利</a:t>
            </a:r>
            <a:endParaRPr lang="en-TW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4AE551-12F8-0043-B124-2F8B81762B0F}"/>
              </a:ext>
            </a:extLst>
          </p:cNvPr>
          <p:cNvSpPr txBox="1"/>
          <p:nvPr/>
        </p:nvSpPr>
        <p:spPr>
          <a:xfrm>
            <a:off x="5111617" y="4472077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葡萄牙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5011C6-8FF5-2A49-97C8-61D8157FF414}"/>
              </a:ext>
            </a:extLst>
          </p:cNvPr>
          <p:cNvSpPr txBox="1"/>
          <p:nvPr/>
        </p:nvSpPr>
        <p:spPr>
          <a:xfrm>
            <a:off x="4181699" y="4641878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瑞士</a:t>
            </a:r>
            <a:endParaRPr lang="en-TW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0CFD71-D270-6249-9BB2-D8884FE955A7}"/>
              </a:ext>
            </a:extLst>
          </p:cNvPr>
          <p:cNvSpPr txBox="1"/>
          <p:nvPr/>
        </p:nvSpPr>
        <p:spPr>
          <a:xfrm>
            <a:off x="6021603" y="4641877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印尼</a:t>
            </a:r>
            <a:endParaRPr lang="en-TW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7EA0E-E48A-924B-9D6E-4B8525E368BA}"/>
              </a:ext>
            </a:extLst>
          </p:cNvPr>
          <p:cNvSpPr txBox="1"/>
          <p:nvPr/>
        </p:nvSpPr>
        <p:spPr>
          <a:xfrm>
            <a:off x="6986296" y="4472076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菲律賓</a:t>
            </a:r>
            <a:endParaRPr lang="en-TW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0559-3592-2A40-B711-0343980D0F18}"/>
              </a:ext>
            </a:extLst>
          </p:cNvPr>
          <p:cNvSpPr txBox="1"/>
          <p:nvPr/>
        </p:nvSpPr>
        <p:spPr>
          <a:xfrm>
            <a:off x="5127940" y="5458523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埃及</a:t>
            </a:r>
            <a:endParaRPr lang="en-TW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7B1952-6CCA-8F44-9571-6B787B4B7104}"/>
              </a:ext>
            </a:extLst>
          </p:cNvPr>
          <p:cNvSpPr txBox="1"/>
          <p:nvPr/>
        </p:nvSpPr>
        <p:spPr>
          <a:xfrm>
            <a:off x="6012534" y="5458522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伊朗</a:t>
            </a:r>
            <a:endParaRPr lang="en-TW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E7B773-905B-E14B-9584-ADD6D5B77F7D}"/>
              </a:ext>
            </a:extLst>
          </p:cNvPr>
          <p:cNvSpPr/>
          <p:nvPr/>
        </p:nvSpPr>
        <p:spPr>
          <a:xfrm>
            <a:off x="177355" y="39285"/>
            <a:ext cx="4121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Geographical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757BB0-C2A0-E245-9551-EF4E032DAB19}"/>
              </a:ext>
            </a:extLst>
          </p:cNvPr>
          <p:cNvSpPr/>
          <p:nvPr/>
        </p:nvSpPr>
        <p:spPr>
          <a:xfrm>
            <a:off x="5075026" y="3451279"/>
            <a:ext cx="898493" cy="9378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sz="3200" b="1" dirty="0">
                <a:solidFill>
                  <a:schemeClr val="bg1"/>
                </a:solidFill>
              </a:rPr>
              <a:t>台灣</a:t>
            </a:r>
            <a:endParaRPr lang="en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C77AC1-DBD8-DE41-A731-7AA240885179}"/>
              </a:ext>
            </a:extLst>
          </p:cNvPr>
          <p:cNvSpPr/>
          <p:nvPr/>
        </p:nvSpPr>
        <p:spPr>
          <a:xfrm>
            <a:off x="3368010" y="793375"/>
            <a:ext cx="5271247" cy="52712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8F6CCE-00FC-2B40-9B19-2D1D849113E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4139966" y="1565331"/>
            <a:ext cx="0" cy="3727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A0D04F-FF1D-CC47-A01A-89D0377B7A76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6003634" y="793375"/>
            <a:ext cx="0" cy="52712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50659F-80FD-1140-92DF-BB4FC4CB8CAB}"/>
              </a:ext>
            </a:extLst>
          </p:cNvPr>
          <p:cNvCxnSpPr>
            <a:cxnSpLocks/>
            <a:endCxn id="3" idx="5"/>
          </p:cNvCxnSpPr>
          <p:nvPr/>
        </p:nvCxnSpPr>
        <p:spPr>
          <a:xfrm>
            <a:off x="7867301" y="1565331"/>
            <a:ext cx="0" cy="3727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F46829-B2DA-7D49-A87A-31766B795F7A}"/>
              </a:ext>
            </a:extLst>
          </p:cNvPr>
          <p:cNvCxnSpPr>
            <a:stCxn id="3" idx="7"/>
            <a:endCxn id="3" idx="1"/>
          </p:cNvCxnSpPr>
          <p:nvPr/>
        </p:nvCxnSpPr>
        <p:spPr>
          <a:xfrm flipH="1">
            <a:off x="4139966" y="1565331"/>
            <a:ext cx="3727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2980FF-3F35-4E40-B7E7-526CF1EF7F5B}"/>
              </a:ext>
            </a:extLst>
          </p:cNvPr>
          <p:cNvCxnSpPr>
            <a:stCxn id="3" idx="5"/>
            <a:endCxn id="3" idx="3"/>
          </p:cNvCxnSpPr>
          <p:nvPr/>
        </p:nvCxnSpPr>
        <p:spPr>
          <a:xfrm flipH="1">
            <a:off x="4139966" y="5292666"/>
            <a:ext cx="3727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EC668-9A47-584A-A7D1-9713DD7EA45B}"/>
              </a:ext>
            </a:extLst>
          </p:cNvPr>
          <p:cNvCxnSpPr>
            <a:stCxn id="3" idx="6"/>
            <a:endCxn id="3" idx="2"/>
          </p:cNvCxnSpPr>
          <p:nvPr/>
        </p:nvCxnSpPr>
        <p:spPr>
          <a:xfrm flipH="1">
            <a:off x="3368010" y="3428999"/>
            <a:ext cx="52712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C79353-A9D7-554F-8275-48E9B4F10264}"/>
              </a:ext>
            </a:extLst>
          </p:cNvPr>
          <p:cNvCxnSpPr/>
          <p:nvPr/>
        </p:nvCxnSpPr>
        <p:spPr>
          <a:xfrm>
            <a:off x="5077609" y="957431"/>
            <a:ext cx="0" cy="49162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2D19F5-984C-5841-BC04-DCA9BE434C9A}"/>
              </a:ext>
            </a:extLst>
          </p:cNvPr>
          <p:cNvCxnSpPr/>
          <p:nvPr/>
        </p:nvCxnSpPr>
        <p:spPr>
          <a:xfrm>
            <a:off x="6895652" y="946673"/>
            <a:ext cx="0" cy="4948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C2FCE9-10C0-3346-8938-2D1D052A3640}"/>
              </a:ext>
            </a:extLst>
          </p:cNvPr>
          <p:cNvCxnSpPr/>
          <p:nvPr/>
        </p:nvCxnSpPr>
        <p:spPr>
          <a:xfrm>
            <a:off x="3523995" y="2495773"/>
            <a:ext cx="4959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130DFD-87C8-A647-8EFF-880B8214F9C1}"/>
              </a:ext>
            </a:extLst>
          </p:cNvPr>
          <p:cNvCxnSpPr/>
          <p:nvPr/>
        </p:nvCxnSpPr>
        <p:spPr>
          <a:xfrm>
            <a:off x="3523995" y="4389120"/>
            <a:ext cx="4959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262291-66FF-E44A-94B2-65F3720CC281}"/>
              </a:ext>
            </a:extLst>
          </p:cNvPr>
          <p:cNvSpPr txBox="1"/>
          <p:nvPr/>
        </p:nvSpPr>
        <p:spPr>
          <a:xfrm>
            <a:off x="4191597" y="1616256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10~15</a:t>
            </a:r>
            <a:endParaRPr lang="en-TW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75F24-DF1E-C447-A5C1-33D49671D31A}"/>
              </a:ext>
            </a:extLst>
          </p:cNvPr>
          <p:cNvSpPr txBox="1"/>
          <p:nvPr/>
        </p:nvSpPr>
        <p:spPr>
          <a:xfrm>
            <a:off x="5171538" y="992505"/>
            <a:ext cx="82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0~5</a:t>
            </a:r>
            <a:endParaRPr lang="en-TW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4A834-A05B-0F48-864E-FAB8AE50261D}"/>
              </a:ext>
            </a:extLst>
          </p:cNvPr>
          <p:cNvSpPr txBox="1"/>
          <p:nvPr/>
        </p:nvSpPr>
        <p:spPr>
          <a:xfrm>
            <a:off x="6004625" y="984323"/>
            <a:ext cx="91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5~10</a:t>
            </a:r>
            <a:endParaRPr lang="en-TW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FADE5B-888A-1440-858F-588DFE4DC2AC}"/>
              </a:ext>
            </a:extLst>
          </p:cNvPr>
          <p:cNvSpPr txBox="1"/>
          <p:nvPr/>
        </p:nvSpPr>
        <p:spPr>
          <a:xfrm>
            <a:off x="5112962" y="2584556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40~45</a:t>
            </a:r>
            <a:endParaRPr lang="en-TW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5162AB-D137-F84A-9D45-602632DDC044}"/>
              </a:ext>
            </a:extLst>
          </p:cNvPr>
          <p:cNvSpPr txBox="1"/>
          <p:nvPr/>
        </p:nvSpPr>
        <p:spPr>
          <a:xfrm>
            <a:off x="6021603" y="2584556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45~50</a:t>
            </a:r>
            <a:endParaRPr lang="en-TW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6C2DE2-BAD4-A94D-B52B-2410FA495E9D}"/>
              </a:ext>
            </a:extLst>
          </p:cNvPr>
          <p:cNvSpPr txBox="1"/>
          <p:nvPr/>
        </p:nvSpPr>
        <p:spPr>
          <a:xfrm>
            <a:off x="6959834" y="2595218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50~55</a:t>
            </a:r>
            <a:endParaRPr lang="en-TW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6A57F3-C189-EF47-9451-CB2A0640B48B}"/>
              </a:ext>
            </a:extLst>
          </p:cNvPr>
          <p:cNvSpPr txBox="1"/>
          <p:nvPr/>
        </p:nvSpPr>
        <p:spPr>
          <a:xfrm>
            <a:off x="7894581" y="2602618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55~60</a:t>
            </a:r>
            <a:endParaRPr lang="en-TW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E937E9-D76C-B44E-961C-FB1D876D5CE2}"/>
              </a:ext>
            </a:extLst>
          </p:cNvPr>
          <p:cNvSpPr txBox="1"/>
          <p:nvPr/>
        </p:nvSpPr>
        <p:spPr>
          <a:xfrm>
            <a:off x="4205426" y="2584556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35~40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AE29E5-AA5B-7F48-B718-1E857E49FFE7}"/>
              </a:ext>
            </a:extLst>
          </p:cNvPr>
          <p:cNvSpPr txBox="1"/>
          <p:nvPr/>
        </p:nvSpPr>
        <p:spPr>
          <a:xfrm>
            <a:off x="3398472" y="2575723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30~35</a:t>
            </a:r>
            <a:endParaRPr lang="en-TW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194D55-382D-154A-B4F0-F12A1A987939}"/>
              </a:ext>
            </a:extLst>
          </p:cNvPr>
          <p:cNvSpPr txBox="1"/>
          <p:nvPr/>
        </p:nvSpPr>
        <p:spPr>
          <a:xfrm>
            <a:off x="3388172" y="3475165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60~65</a:t>
            </a:r>
            <a:endParaRPr lang="en-TW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F69B5D-7E81-FF46-9333-979597CA4D54}"/>
              </a:ext>
            </a:extLst>
          </p:cNvPr>
          <p:cNvSpPr txBox="1"/>
          <p:nvPr/>
        </p:nvSpPr>
        <p:spPr>
          <a:xfrm>
            <a:off x="4191978" y="3486868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65~70</a:t>
            </a:r>
            <a:endParaRPr lang="en-TW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CA3BD-A3DB-AD41-88DB-D7BA9D1FE3E1}"/>
              </a:ext>
            </a:extLst>
          </p:cNvPr>
          <p:cNvSpPr txBox="1"/>
          <p:nvPr/>
        </p:nvSpPr>
        <p:spPr>
          <a:xfrm>
            <a:off x="6031833" y="3521849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75~80</a:t>
            </a:r>
            <a:endParaRPr lang="en-TW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D3066-B24C-3944-9C95-7D2B4425C0DE}"/>
              </a:ext>
            </a:extLst>
          </p:cNvPr>
          <p:cNvSpPr txBox="1"/>
          <p:nvPr/>
        </p:nvSpPr>
        <p:spPr>
          <a:xfrm>
            <a:off x="6966508" y="3531228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80~85</a:t>
            </a:r>
            <a:endParaRPr lang="en-TW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725E44-31B0-5943-8F12-18EEE7D15DD4}"/>
              </a:ext>
            </a:extLst>
          </p:cNvPr>
          <p:cNvSpPr txBox="1"/>
          <p:nvPr/>
        </p:nvSpPr>
        <p:spPr>
          <a:xfrm>
            <a:off x="7894581" y="3531228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85~90</a:t>
            </a:r>
            <a:endParaRPr lang="en-TW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4AE551-12F8-0043-B124-2F8B81762B0F}"/>
              </a:ext>
            </a:extLst>
          </p:cNvPr>
          <p:cNvSpPr txBox="1"/>
          <p:nvPr/>
        </p:nvSpPr>
        <p:spPr>
          <a:xfrm>
            <a:off x="5111617" y="4472077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95~100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5011C6-8FF5-2A49-97C8-61D8157FF414}"/>
              </a:ext>
            </a:extLst>
          </p:cNvPr>
          <p:cNvSpPr txBox="1"/>
          <p:nvPr/>
        </p:nvSpPr>
        <p:spPr>
          <a:xfrm>
            <a:off x="4181699" y="4451262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90~95</a:t>
            </a:r>
            <a:endParaRPr lang="en-TW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0CFD71-D270-6249-9BB2-D8884FE955A7}"/>
              </a:ext>
            </a:extLst>
          </p:cNvPr>
          <p:cNvSpPr txBox="1"/>
          <p:nvPr/>
        </p:nvSpPr>
        <p:spPr>
          <a:xfrm>
            <a:off x="6041587" y="4481969"/>
            <a:ext cx="917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100~105</a:t>
            </a:r>
            <a:endParaRPr lang="en-TW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7EA0E-E48A-924B-9D6E-4B8525E368BA}"/>
              </a:ext>
            </a:extLst>
          </p:cNvPr>
          <p:cNvSpPr txBox="1"/>
          <p:nvPr/>
        </p:nvSpPr>
        <p:spPr>
          <a:xfrm>
            <a:off x="6933094" y="4433480"/>
            <a:ext cx="889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105~110</a:t>
            </a:r>
            <a:endParaRPr lang="en-TW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0559-3592-2A40-B711-0343980D0F18}"/>
              </a:ext>
            </a:extLst>
          </p:cNvPr>
          <p:cNvSpPr txBox="1"/>
          <p:nvPr/>
        </p:nvSpPr>
        <p:spPr>
          <a:xfrm>
            <a:off x="5097657" y="5239391"/>
            <a:ext cx="941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110~115</a:t>
            </a:r>
            <a:endParaRPr lang="en-TW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7B1952-6CCA-8F44-9571-6B787B4B7104}"/>
              </a:ext>
            </a:extLst>
          </p:cNvPr>
          <p:cNvSpPr txBox="1"/>
          <p:nvPr/>
        </p:nvSpPr>
        <p:spPr>
          <a:xfrm>
            <a:off x="6026751" y="5264477"/>
            <a:ext cx="932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115~120</a:t>
            </a:r>
            <a:endParaRPr lang="en-TW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E7B773-905B-E14B-9584-ADD6D5B77F7D}"/>
              </a:ext>
            </a:extLst>
          </p:cNvPr>
          <p:cNvSpPr/>
          <p:nvPr/>
        </p:nvSpPr>
        <p:spPr>
          <a:xfrm>
            <a:off x="118184" y="42245"/>
            <a:ext cx="4705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Demographical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81E136-BBF4-7243-8389-5242E1714B33}"/>
              </a:ext>
            </a:extLst>
          </p:cNvPr>
          <p:cNvSpPr txBox="1"/>
          <p:nvPr/>
        </p:nvSpPr>
        <p:spPr>
          <a:xfrm>
            <a:off x="5107966" y="3489129"/>
            <a:ext cx="8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/>
              <a:t>70~75</a:t>
            </a:r>
            <a:endParaRPr lang="en-TW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0A246-EE45-4A43-AFAB-6687A28D41A6}"/>
              </a:ext>
            </a:extLst>
          </p:cNvPr>
          <p:cNvSpPr/>
          <p:nvPr/>
        </p:nvSpPr>
        <p:spPr>
          <a:xfrm>
            <a:off x="5073321" y="1600055"/>
            <a:ext cx="2793979" cy="8985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4800" b="1" dirty="0"/>
              <a:t>15~30 yr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4A11A5-1DD0-CF4A-ABE6-8536AEF254C0}"/>
              </a:ext>
            </a:extLst>
          </p:cNvPr>
          <p:cNvSpPr/>
          <p:nvPr/>
        </p:nvSpPr>
        <p:spPr>
          <a:xfrm>
            <a:off x="8581658" y="577007"/>
            <a:ext cx="29803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剛出社會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學生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4A4F9F-63B5-D749-918A-9A05BD0F9812}"/>
              </a:ext>
            </a:extLst>
          </p:cNvPr>
          <p:cNvSpPr/>
          <p:nvPr/>
        </p:nvSpPr>
        <p:spPr>
          <a:xfrm>
            <a:off x="8239409" y="4900009"/>
            <a:ext cx="36792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無特定學歷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無特定宗教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5C1B09-6FBF-A644-8FE8-E590D1879C06}"/>
              </a:ext>
            </a:extLst>
          </p:cNvPr>
          <p:cNvSpPr/>
          <p:nvPr/>
        </p:nvSpPr>
        <p:spPr>
          <a:xfrm>
            <a:off x="118184" y="4905918"/>
            <a:ext cx="36792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低收入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低</a:t>
            </a:r>
            <a:r>
              <a:rPr lang="en-US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經濟能力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759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C77AC1-DBD8-DE41-A731-7AA240885179}"/>
              </a:ext>
            </a:extLst>
          </p:cNvPr>
          <p:cNvSpPr/>
          <p:nvPr/>
        </p:nvSpPr>
        <p:spPr>
          <a:xfrm>
            <a:off x="3368010" y="793375"/>
            <a:ext cx="5271247" cy="52712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8F6CCE-00FC-2B40-9B19-2D1D849113E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4139966" y="1565331"/>
            <a:ext cx="0" cy="3727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A0D04F-FF1D-CC47-A01A-89D0377B7A76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6003634" y="793375"/>
            <a:ext cx="0" cy="52712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50659F-80FD-1140-92DF-BB4FC4CB8CAB}"/>
              </a:ext>
            </a:extLst>
          </p:cNvPr>
          <p:cNvCxnSpPr>
            <a:cxnSpLocks/>
            <a:endCxn id="3" idx="5"/>
          </p:cNvCxnSpPr>
          <p:nvPr/>
        </p:nvCxnSpPr>
        <p:spPr>
          <a:xfrm>
            <a:off x="7867301" y="1565331"/>
            <a:ext cx="0" cy="3727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F46829-B2DA-7D49-A87A-31766B795F7A}"/>
              </a:ext>
            </a:extLst>
          </p:cNvPr>
          <p:cNvCxnSpPr>
            <a:stCxn id="3" idx="7"/>
            <a:endCxn id="3" idx="1"/>
          </p:cNvCxnSpPr>
          <p:nvPr/>
        </p:nvCxnSpPr>
        <p:spPr>
          <a:xfrm flipH="1">
            <a:off x="4139966" y="1565331"/>
            <a:ext cx="3727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2980FF-3F35-4E40-B7E7-526CF1EF7F5B}"/>
              </a:ext>
            </a:extLst>
          </p:cNvPr>
          <p:cNvCxnSpPr>
            <a:stCxn id="3" idx="5"/>
            <a:endCxn id="3" idx="3"/>
          </p:cNvCxnSpPr>
          <p:nvPr/>
        </p:nvCxnSpPr>
        <p:spPr>
          <a:xfrm flipH="1">
            <a:off x="4139966" y="5292666"/>
            <a:ext cx="3727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EC668-9A47-584A-A7D1-9713DD7EA45B}"/>
              </a:ext>
            </a:extLst>
          </p:cNvPr>
          <p:cNvCxnSpPr>
            <a:cxnSpLocks/>
            <a:stCxn id="3" idx="6"/>
            <a:endCxn id="3" idx="2"/>
          </p:cNvCxnSpPr>
          <p:nvPr/>
        </p:nvCxnSpPr>
        <p:spPr>
          <a:xfrm flipH="1">
            <a:off x="3368010" y="3428999"/>
            <a:ext cx="52712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C79353-A9D7-554F-8275-48E9B4F10264}"/>
              </a:ext>
            </a:extLst>
          </p:cNvPr>
          <p:cNvCxnSpPr/>
          <p:nvPr/>
        </p:nvCxnSpPr>
        <p:spPr>
          <a:xfrm>
            <a:off x="5077609" y="957431"/>
            <a:ext cx="0" cy="49162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2D19F5-984C-5841-BC04-DCA9BE434C9A}"/>
              </a:ext>
            </a:extLst>
          </p:cNvPr>
          <p:cNvCxnSpPr/>
          <p:nvPr/>
        </p:nvCxnSpPr>
        <p:spPr>
          <a:xfrm>
            <a:off x="6895652" y="946673"/>
            <a:ext cx="0" cy="4948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C2FCE9-10C0-3346-8938-2D1D052A3640}"/>
              </a:ext>
            </a:extLst>
          </p:cNvPr>
          <p:cNvCxnSpPr/>
          <p:nvPr/>
        </p:nvCxnSpPr>
        <p:spPr>
          <a:xfrm>
            <a:off x="3523995" y="2495773"/>
            <a:ext cx="4959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130DFD-87C8-A647-8EFF-880B8214F9C1}"/>
              </a:ext>
            </a:extLst>
          </p:cNvPr>
          <p:cNvCxnSpPr/>
          <p:nvPr/>
        </p:nvCxnSpPr>
        <p:spPr>
          <a:xfrm>
            <a:off x="3523995" y="4389120"/>
            <a:ext cx="4959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4E7B773-905B-E14B-9584-ADD6D5B77F7D}"/>
              </a:ext>
            </a:extLst>
          </p:cNvPr>
          <p:cNvSpPr/>
          <p:nvPr/>
        </p:nvSpPr>
        <p:spPr>
          <a:xfrm>
            <a:off x="211490" y="23343"/>
            <a:ext cx="4185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Ps</a:t>
            </a: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ychological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7D155-C4E1-274C-8021-909C49315317}"/>
              </a:ext>
            </a:extLst>
          </p:cNvPr>
          <p:cNvSpPr/>
          <p:nvPr/>
        </p:nvSpPr>
        <p:spPr>
          <a:xfrm>
            <a:off x="4139965" y="1592228"/>
            <a:ext cx="1833678" cy="8943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3200" b="1" dirty="0"/>
              <a:t>喜歡遊戲</a:t>
            </a:r>
            <a:endParaRPr lang="en-TW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1EF86E-C78C-194F-B399-4C702376A186}"/>
              </a:ext>
            </a:extLst>
          </p:cNvPr>
          <p:cNvSpPr/>
          <p:nvPr/>
        </p:nvSpPr>
        <p:spPr>
          <a:xfrm>
            <a:off x="4140391" y="3449552"/>
            <a:ext cx="1833252" cy="18360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3200" b="1" dirty="0"/>
              <a:t>喜歡運動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ADDF37-9E77-B94F-B463-B26DE3F61737}"/>
              </a:ext>
            </a:extLst>
          </p:cNvPr>
          <p:cNvSpPr/>
          <p:nvPr/>
        </p:nvSpPr>
        <p:spPr>
          <a:xfrm>
            <a:off x="6895652" y="3449552"/>
            <a:ext cx="941660" cy="18522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3200" b="1" dirty="0"/>
              <a:t>性格開朗</a:t>
            </a:r>
            <a:endParaRPr lang="en-TW" b="1" dirty="0"/>
          </a:p>
        </p:txBody>
      </p:sp>
    </p:spTree>
    <p:extLst>
      <p:ext uri="{BB962C8B-B14F-4D97-AF65-F5344CB8AC3E}">
        <p14:creationId xmlns:p14="http://schemas.microsoft.com/office/powerpoint/2010/main" val="361712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990EE-5C66-4D99-A276-B8FD34140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FAB69-AF61-4931-8601-3650607158A3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C77AC1-DBD8-DE41-A731-7AA240885179}"/>
              </a:ext>
            </a:extLst>
          </p:cNvPr>
          <p:cNvSpPr/>
          <p:nvPr/>
        </p:nvSpPr>
        <p:spPr>
          <a:xfrm>
            <a:off x="3368010" y="793375"/>
            <a:ext cx="5271247" cy="52712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8F6CCE-00FC-2B40-9B19-2D1D849113E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4139966" y="1565331"/>
            <a:ext cx="0" cy="3727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A0D04F-FF1D-CC47-A01A-89D0377B7A76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6003634" y="793375"/>
            <a:ext cx="0" cy="52712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50659F-80FD-1140-92DF-BB4FC4CB8CAB}"/>
              </a:ext>
            </a:extLst>
          </p:cNvPr>
          <p:cNvCxnSpPr>
            <a:cxnSpLocks/>
            <a:endCxn id="3" idx="5"/>
          </p:cNvCxnSpPr>
          <p:nvPr/>
        </p:nvCxnSpPr>
        <p:spPr>
          <a:xfrm>
            <a:off x="7867301" y="1565331"/>
            <a:ext cx="0" cy="3727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F46829-B2DA-7D49-A87A-31766B795F7A}"/>
              </a:ext>
            </a:extLst>
          </p:cNvPr>
          <p:cNvCxnSpPr>
            <a:stCxn id="3" idx="7"/>
            <a:endCxn id="3" idx="1"/>
          </p:cNvCxnSpPr>
          <p:nvPr/>
        </p:nvCxnSpPr>
        <p:spPr>
          <a:xfrm flipH="1">
            <a:off x="4139966" y="1565331"/>
            <a:ext cx="3727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2980FF-3F35-4E40-B7E7-526CF1EF7F5B}"/>
              </a:ext>
            </a:extLst>
          </p:cNvPr>
          <p:cNvCxnSpPr>
            <a:stCxn id="3" idx="5"/>
            <a:endCxn id="3" idx="3"/>
          </p:cNvCxnSpPr>
          <p:nvPr/>
        </p:nvCxnSpPr>
        <p:spPr>
          <a:xfrm flipH="1">
            <a:off x="4139966" y="5292666"/>
            <a:ext cx="3727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EC668-9A47-584A-A7D1-9713DD7EA45B}"/>
              </a:ext>
            </a:extLst>
          </p:cNvPr>
          <p:cNvCxnSpPr>
            <a:cxnSpLocks/>
            <a:stCxn id="3" idx="6"/>
            <a:endCxn id="3" idx="2"/>
          </p:cNvCxnSpPr>
          <p:nvPr/>
        </p:nvCxnSpPr>
        <p:spPr>
          <a:xfrm flipH="1">
            <a:off x="3368010" y="3428999"/>
            <a:ext cx="52712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C79353-A9D7-554F-8275-48E9B4F10264}"/>
              </a:ext>
            </a:extLst>
          </p:cNvPr>
          <p:cNvCxnSpPr/>
          <p:nvPr/>
        </p:nvCxnSpPr>
        <p:spPr>
          <a:xfrm>
            <a:off x="5077609" y="957431"/>
            <a:ext cx="0" cy="49162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2D19F5-984C-5841-BC04-DCA9BE434C9A}"/>
              </a:ext>
            </a:extLst>
          </p:cNvPr>
          <p:cNvCxnSpPr/>
          <p:nvPr/>
        </p:nvCxnSpPr>
        <p:spPr>
          <a:xfrm>
            <a:off x="6895652" y="946673"/>
            <a:ext cx="0" cy="4948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C2FCE9-10C0-3346-8938-2D1D052A3640}"/>
              </a:ext>
            </a:extLst>
          </p:cNvPr>
          <p:cNvCxnSpPr/>
          <p:nvPr/>
        </p:nvCxnSpPr>
        <p:spPr>
          <a:xfrm>
            <a:off x="3523995" y="2495773"/>
            <a:ext cx="4959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130DFD-87C8-A647-8EFF-880B8214F9C1}"/>
              </a:ext>
            </a:extLst>
          </p:cNvPr>
          <p:cNvCxnSpPr/>
          <p:nvPr/>
        </p:nvCxnSpPr>
        <p:spPr>
          <a:xfrm>
            <a:off x="3523995" y="4389120"/>
            <a:ext cx="4959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4E7B773-905B-E14B-9584-ADD6D5B77F7D}"/>
              </a:ext>
            </a:extLst>
          </p:cNvPr>
          <p:cNvSpPr/>
          <p:nvPr/>
        </p:nvSpPr>
        <p:spPr>
          <a:xfrm>
            <a:off x="197581" y="34101"/>
            <a:ext cx="3342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Behavioral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7D155-C4E1-274C-8021-909C49315317}"/>
              </a:ext>
            </a:extLst>
          </p:cNvPr>
          <p:cNvSpPr/>
          <p:nvPr/>
        </p:nvSpPr>
        <p:spPr>
          <a:xfrm>
            <a:off x="6003206" y="4413418"/>
            <a:ext cx="1833678" cy="8943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3200" b="1" dirty="0"/>
              <a:t>價錢導向</a:t>
            </a:r>
            <a:endParaRPr lang="en-TW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1EF86E-C78C-194F-B399-4C702376A186}"/>
              </a:ext>
            </a:extLst>
          </p:cNvPr>
          <p:cNvSpPr/>
          <p:nvPr/>
        </p:nvSpPr>
        <p:spPr>
          <a:xfrm>
            <a:off x="6003632" y="1594892"/>
            <a:ext cx="1833252" cy="18360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3200" b="1" dirty="0"/>
              <a:t>手機使用頻率高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ADDF37-9E77-B94F-B463-B26DE3F61737}"/>
              </a:ext>
            </a:extLst>
          </p:cNvPr>
          <p:cNvSpPr/>
          <p:nvPr/>
        </p:nvSpPr>
        <p:spPr>
          <a:xfrm>
            <a:off x="4137958" y="2527856"/>
            <a:ext cx="941660" cy="18522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3200" b="1" dirty="0"/>
              <a:t>低忠誠度</a:t>
            </a:r>
            <a:endParaRPr lang="en-TW" b="1" dirty="0"/>
          </a:p>
        </p:txBody>
      </p:sp>
    </p:spTree>
    <p:extLst>
      <p:ext uri="{BB962C8B-B14F-4D97-AF65-F5344CB8AC3E}">
        <p14:creationId xmlns:p14="http://schemas.microsoft.com/office/powerpoint/2010/main" val="34447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199E8A-3253-45E5-B33A-F34129B7AA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6722C5-B529-4491-808D-2D5A0D242BA3}">
  <ds:schemaRefs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FAD4C99-7793-446D-B40E-9C65086CB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design</Template>
  <TotalTime>0</TotalTime>
  <Words>1163</Words>
  <Application>Microsoft Macintosh PowerPoint</Application>
  <PresentationFormat>Widescreen</PresentationFormat>
  <Paragraphs>249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DFKai-SB</vt:lpstr>
      <vt:lpstr>Arial</vt:lpstr>
      <vt:lpstr>Calibri</vt:lpstr>
      <vt:lpstr>Franklin Gothic Book</vt:lpstr>
      <vt:lpstr>Crop</vt:lpstr>
      <vt:lpstr>Marketing report</vt:lpstr>
      <vt:lpstr>目錄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2022-01-03T14:08:21Z</dcterms:created>
  <dcterms:modified xsi:type="dcterms:W3CDTF">2022-01-10T14:24:08Z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