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9" r:id="rId6"/>
    <p:sldId id="286" r:id="rId7"/>
    <p:sldId id="258" r:id="rId8"/>
    <p:sldId id="306" r:id="rId9"/>
    <p:sldId id="289" r:id="rId10"/>
    <p:sldId id="264" r:id="rId11"/>
    <p:sldId id="307" r:id="rId12"/>
    <p:sldId id="308" r:id="rId13"/>
    <p:sldId id="288" r:id="rId14"/>
    <p:sldId id="291" r:id="rId15"/>
    <p:sldId id="262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BE-4889-AD71-4B6BBA3F4F5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CBE-4889-AD71-4B6BBA3F4F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DF-AD41-A50E-8CD1DAF4AF30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BE-4889-AD71-4B6BBA3F4F52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4CBE-4889-AD71-4B6BBA3F4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47-421A-8A8D-E3544149E48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47-421A-8A8D-E3544149E4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47-421A-8A8D-E3544149E48F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47-421A-8A8D-E3544149E48F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847-421A-8A8D-E3544149E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02-488D-8A99-8A726AD586A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02-488D-8A99-8A726AD586A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02-488D-8A99-8A726AD586A3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02-488D-8A99-8A726AD586A3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4602-488D-8A99-8A726AD58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51-484E-9CDE-91193B060B3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51-484E-9CDE-91193B060B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51-484E-9CDE-91193B060B3D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51-484E-9CDE-91193B060B3D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5251-484E-9CDE-91193B06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47-421A-8A8D-E3544149E48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47-421A-8A8D-E3544149E4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47-421A-8A8D-E3544149E48F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47-421A-8A8D-E3544149E48F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847-421A-8A8D-E3544149E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02-488D-8A99-8A726AD586A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02-488D-8A99-8A726AD586A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02-488D-8A99-8A726AD586A3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02-488D-8A99-8A726AD586A3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4602-488D-8A99-8A726AD58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51-484E-9CDE-91193B060B3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51-484E-9CDE-91193B060B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51-484E-9CDE-91193B060B3D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251-484E-9CDE-91193B060B3D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22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5251-484E-9CDE-91193B06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15570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698549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-12823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 lIns="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99578" y="5954904"/>
            <a:ext cx="2200154" cy="569912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15570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698549" y="1079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698549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698549" y="5137031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-12823" y="1079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-12823" y="5137031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5570" y="1079"/>
            <a:ext cx="1719072" cy="1719072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5570" y="5137031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2823" y="1713063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4535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5" y="2074089"/>
            <a:ext cx="5522750" cy="1492476"/>
          </a:xfrm>
        </p:spPr>
        <p:txBody>
          <a:bodyPr lIns="0" bIns="0" anchor="b"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3865635"/>
            <a:ext cx="5522750" cy="1947336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3063"/>
            <a:ext cx="1719072" cy="1711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047"/>
            <a:ext cx="1719072" cy="171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4535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7B163DE2-7989-4B1E-8299-5E64777AFA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2928" y="0"/>
            <a:ext cx="1719072" cy="1711166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4535" y="1713063"/>
            <a:ext cx="1711372" cy="1711984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5DBA416-A900-41C7-B41E-F9D99DE451D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94B7D60-DBB5-47AC-87E6-7194D4E37C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3660014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1B87CF0-D8F7-4D29-BF5C-58C43C97C9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4535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50" r:id="rId5"/>
    <p:sldLayoutId id="2147483682" r:id="rId6"/>
    <p:sldLayoutId id="2147483667" r:id="rId7"/>
    <p:sldLayoutId id="2147483668" r:id="rId8"/>
    <p:sldLayoutId id="2147483656" r:id="rId9"/>
    <p:sldLayoutId id="2147483677" r:id="rId10"/>
    <p:sldLayoutId id="2147483664" r:id="rId11"/>
    <p:sldLayoutId id="2147483678" r:id="rId12"/>
    <p:sldLayoutId id="2147483679" r:id="rId13"/>
    <p:sldLayoutId id="2147483680" r:id="rId14"/>
    <p:sldLayoutId id="2147483673" r:id="rId15"/>
    <p:sldLayoutId id="214748368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8" y="1895475"/>
            <a:ext cx="5679621" cy="2413965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Tweet 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8" y="5597131"/>
            <a:ext cx="5050971" cy="472073"/>
          </a:xfrm>
        </p:spPr>
        <p:txBody>
          <a:bodyPr/>
          <a:lstStyle/>
          <a:p>
            <a:r>
              <a:rPr lang="en-US" dirty="0"/>
              <a:t>Luke Wu, Xiao Qi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01DCC8-3AD5-4A76-8E21-3CCFD3370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9578" y="5954904"/>
            <a:ext cx="2200154" cy="569912"/>
          </a:xfrm>
        </p:spPr>
        <p:txBody>
          <a:bodyPr/>
          <a:lstStyle/>
          <a:p>
            <a:r>
              <a:rPr lang="en-US" dirty="0"/>
              <a:t>May 3, 2023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BABD24-3A4D-7027-F38B-7BE75823D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B27E3-241D-3AC7-6EEE-DC54742EBB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A1068C-E96D-0ACF-B44B-9834003CA9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B2E4-7115-4A6C-B218-5316CEB0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24" y="2770767"/>
            <a:ext cx="9052560" cy="13636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Training and Evaluation</a:t>
            </a:r>
          </a:p>
        </p:txBody>
      </p:sp>
      <p:pic>
        <p:nvPicPr>
          <p:cNvPr id="10" name="Picture Placeholder 9" descr="red-headed person with round glasses, blue scarf, against an orange background">
            <a:extLst>
              <a:ext uri="{FF2B5EF4-FFF2-40B4-BE49-F238E27FC236}">
                <a16:creationId xmlns:a16="http://schemas.microsoft.com/office/drawing/2014/main" id="{A539BB56-95F7-4754-8318-C0F05135C2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832" y="0"/>
            <a:ext cx="1740916" cy="1733044"/>
          </a:xfrm>
        </p:spPr>
      </p:pic>
      <p:pic>
        <p:nvPicPr>
          <p:cNvPr id="14" name="Picture Placeholder 13" descr="person wearing striped shirt against blue background">
            <a:extLst>
              <a:ext uri="{FF2B5EF4-FFF2-40B4-BE49-F238E27FC236}">
                <a16:creationId xmlns:a16="http://schemas.microsoft.com/office/drawing/2014/main" id="{08051F1A-FF92-463C-B8B8-18372F17B4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4580" y="0"/>
            <a:ext cx="1746504" cy="1733044"/>
          </a:xfrm>
        </p:spPr>
      </p:pic>
      <p:pic>
        <p:nvPicPr>
          <p:cNvPr id="12" name="Picture Placeholder 11" descr="person with green glasses and pink shirt against blue background">
            <a:extLst>
              <a:ext uri="{FF2B5EF4-FFF2-40B4-BE49-F238E27FC236}">
                <a16:creationId xmlns:a16="http://schemas.microsoft.com/office/drawing/2014/main" id="{C4D2E434-00A8-44D1-A758-28E403B125A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252" y="1733044"/>
            <a:ext cx="1735328" cy="1755648"/>
          </a:xfrm>
        </p:spPr>
      </p:pic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7578ED86-4183-4FF7-B154-90D1E1F9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4AA36-1F4E-EC4D-558C-883E8723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4666032"/>
            <a:ext cx="9052560" cy="47688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latin typeface="Söhne"/>
              </a:rPr>
              <a:t>Split the dataset into training, validation, and testing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latin typeface="Söhne"/>
              </a:rPr>
              <a:t>Train the LSTM model on the training set, optimizing for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latin typeface="Söhne"/>
              </a:rPr>
              <a:t>Validate the model on the validation set to tune hyperparameters and prevent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latin typeface="Söhne"/>
              </a:rPr>
              <a:t>Evaluate the model on the testing set to measure its performance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Performance Metrics</a:t>
            </a:r>
          </a:p>
        </p:txBody>
      </p:sp>
      <p:graphicFrame>
        <p:nvGraphicFramePr>
          <p:cNvPr id="64" name="Chart 63" descr="chart">
            <a:extLst>
              <a:ext uri="{FF2B5EF4-FFF2-40B4-BE49-F238E27FC236}">
                <a16:creationId xmlns:a16="http://schemas.microsoft.com/office/drawing/2014/main" id="{1064219A-DCBB-4553-BC67-71131166E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365350"/>
              </p:ext>
            </p:extLst>
          </p:nvPr>
        </p:nvGraphicFramePr>
        <p:xfrm>
          <a:off x="4280454" y="2642147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847AD-FB5A-4653-A9EE-8CDC8B58E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7183" y="4402480"/>
            <a:ext cx="2342205" cy="804859"/>
          </a:xfrm>
        </p:spPr>
        <p:txBody>
          <a:bodyPr/>
          <a:lstStyle/>
          <a:p>
            <a:r>
              <a:rPr lang="en-US" dirty="0"/>
              <a:t>9%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9992DB-691C-49C0-91FB-E42CF7CEF72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4447183" y="5230521"/>
            <a:ext cx="2330726" cy="438505"/>
          </a:xfrm>
        </p:spPr>
        <p:txBody>
          <a:bodyPr/>
          <a:lstStyle/>
          <a:p>
            <a:r>
              <a:rPr lang="en-US" dirty="0"/>
              <a:t>Accuracy </a:t>
            </a:r>
          </a:p>
        </p:txBody>
      </p:sp>
      <p:graphicFrame>
        <p:nvGraphicFramePr>
          <p:cNvPr id="66" name="Chart 65" descr="chart">
            <a:extLst>
              <a:ext uri="{FF2B5EF4-FFF2-40B4-BE49-F238E27FC236}">
                <a16:creationId xmlns:a16="http://schemas.microsoft.com/office/drawing/2014/main" id="{943A9998-27A5-41C6-A7DE-89027396D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97245"/>
              </p:ext>
            </p:extLst>
          </p:nvPr>
        </p:nvGraphicFramePr>
        <p:xfrm>
          <a:off x="7017305" y="2642147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49C0B3-FC88-4E17-A3A9-C1DE15AD301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83127" y="4402480"/>
            <a:ext cx="2330726" cy="804859"/>
          </a:xfrm>
        </p:spPr>
        <p:txBody>
          <a:bodyPr/>
          <a:lstStyle/>
          <a:p>
            <a:r>
              <a:rPr lang="en-US" dirty="0"/>
              <a:t>23%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9D429E-3491-4492-8CA9-EE79D9A62D8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183127" y="5230877"/>
            <a:ext cx="2330726" cy="438505"/>
          </a:xfrm>
        </p:spPr>
        <p:txBody>
          <a:bodyPr/>
          <a:lstStyle/>
          <a:p>
            <a:r>
              <a:rPr lang="en-US" sz="2000" b="0" i="0" dirty="0">
                <a:effectLst/>
                <a:latin typeface="Söhne"/>
              </a:rPr>
              <a:t>Precision</a:t>
            </a:r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934787"/>
              </p:ext>
            </p:extLst>
          </p:nvPr>
        </p:nvGraphicFramePr>
        <p:xfrm>
          <a:off x="9741455" y="2642147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2D59F2-79F5-4F79-9DF5-87DEBE1543B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907592" y="4402124"/>
            <a:ext cx="2330726" cy="804859"/>
          </a:xfrm>
        </p:spPr>
        <p:txBody>
          <a:bodyPr/>
          <a:lstStyle/>
          <a:p>
            <a:r>
              <a:rPr lang="en-US"/>
              <a:t>58%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F8B0E6-221C-43DD-BEBD-7411B271FC0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07592" y="5230521"/>
            <a:ext cx="2330726" cy="438505"/>
          </a:xfrm>
        </p:spPr>
        <p:txBody>
          <a:bodyPr/>
          <a:lstStyle/>
          <a:p>
            <a:r>
              <a:rPr lang="en-US" sz="2000" b="0" i="0" dirty="0">
                <a:effectLst/>
                <a:latin typeface="Söhne"/>
              </a:rPr>
              <a:t>Recall</a:t>
            </a:r>
            <a:endParaRPr lang="en-US" dirty="0"/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246A6-BE03-7BED-92CC-459ACBB8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08" y="1141961"/>
            <a:ext cx="3889502" cy="4775889"/>
          </a:xfrm>
        </p:spPr>
        <p:txBody>
          <a:bodyPr/>
          <a:lstStyle/>
          <a:p>
            <a:pPr algn="l"/>
            <a:r>
              <a:rPr lang="en-US" sz="1600" b="0" i="0" dirty="0">
                <a:effectLst/>
                <a:latin typeface="Söhne"/>
              </a:rPr>
              <a:t>We will use the following metrics to evaluate the performance of the LSTM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Accuracy: Percentage of correct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Precision: Percentage of correct positive predictions out of all positive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Recall: Percentage of correct positive predictions out of all actual positives.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F1 Score: Harmonic mean of precision and recall.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pic>
        <p:nvPicPr>
          <p:cNvPr id="55" name="Online Image Placeholder 54" descr="Eye outline">
            <a:extLst>
              <a:ext uri="{FF2B5EF4-FFF2-40B4-BE49-F238E27FC236}">
                <a16:creationId xmlns:a16="http://schemas.microsoft.com/office/drawing/2014/main" id="{1021DF3C-E1FF-4DA0-864D-09513EB043B5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001" y="2221535"/>
            <a:ext cx="747216" cy="7472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Virtual communication is the future</a:t>
            </a:r>
          </a:p>
          <a:p>
            <a:endParaRPr lang="en-US" dirty="0"/>
          </a:p>
        </p:txBody>
      </p:sp>
      <p:pic>
        <p:nvPicPr>
          <p:cNvPr id="57" name="Online Image Placeholder 56" descr="Crown outline">
            <a:extLst>
              <a:ext uri="{FF2B5EF4-FFF2-40B4-BE49-F238E27FC236}">
                <a16:creationId xmlns:a16="http://schemas.microsoft.com/office/drawing/2014/main" id="{DACC8495-03B5-4503-B5F6-5DD3957D8284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213" y="2221706"/>
            <a:ext cx="746125" cy="746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D8F96-CA3F-4A9C-92B4-33CDCC3719A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>
            <a:normAutofit/>
          </a:bodyPr>
          <a:lstStyle/>
          <a:p>
            <a:r>
              <a:rPr lang="en-US" dirty="0"/>
              <a:t>Contoso is a leader in virtual communication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9" name="Online Image Placeholder 58" descr="Megaphone outline">
            <a:extLst>
              <a:ext uri="{FF2B5EF4-FFF2-40B4-BE49-F238E27FC236}">
                <a16:creationId xmlns:a16="http://schemas.microsoft.com/office/drawing/2014/main" id="{9EF3ADC3-F0F3-4194-95FB-D27EEB17ED2B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7001" y="4162237"/>
            <a:ext cx="747216" cy="74721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152323-48DA-4D9E-B88F-B9599ED34B7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Contoso helps businesses communicate effectively </a:t>
            </a:r>
          </a:p>
          <a:p>
            <a:endParaRPr lang="en-US" dirty="0"/>
          </a:p>
        </p:txBody>
      </p:sp>
      <p:pic>
        <p:nvPicPr>
          <p:cNvPr id="61" name="Online Image Placeholder 60" descr="Money outline">
            <a:extLst>
              <a:ext uri="{FF2B5EF4-FFF2-40B4-BE49-F238E27FC236}">
                <a16:creationId xmlns:a16="http://schemas.microsoft.com/office/drawing/2014/main" id="{7ADEB4E8-31CB-4828-A313-54A0483A21EC}"/>
              </a:ext>
            </a:extLst>
          </p:cNvPr>
          <p:cNvPicPr>
            <a:picLocks noGrp="1" noChangeAspect="1"/>
          </p:cNvPicPr>
          <p:nvPr>
            <p:ph type="clipArt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7213" y="4163219"/>
            <a:ext cx="746125" cy="7461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2B5BC2-22E9-48C4-9B94-941BE14101A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/>
          <a:lstStyle/>
          <a:p>
            <a:r>
              <a:rPr lang="en-US" dirty="0"/>
              <a:t>Contoso is free to try and easy to use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person wearing striped shirt against blue background">
            <a:extLst>
              <a:ext uri="{FF2B5EF4-FFF2-40B4-BE49-F238E27FC236}">
                <a16:creationId xmlns:a16="http://schemas.microsoft.com/office/drawing/2014/main" id="{190360CE-E8E9-4921-ACEE-1768F9BC36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7351" y="572886"/>
            <a:ext cx="4608577" cy="5709042"/>
          </a:xfrm>
        </p:spPr>
      </p:pic>
      <p:sp>
        <p:nvSpPr>
          <p:cNvPr id="164" name="Date Placeholder 163">
            <a:extLst>
              <a:ext uri="{FF2B5EF4-FFF2-40B4-BE49-F238E27FC236}">
                <a16:creationId xmlns:a16="http://schemas.microsoft.com/office/drawing/2014/main" id="{C7573560-D46A-4496-A5E1-CD9E2CF36AE3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165" name="Footer Placeholder 164">
            <a:extLst>
              <a:ext uri="{FF2B5EF4-FFF2-40B4-BE49-F238E27FC236}">
                <a16:creationId xmlns:a16="http://schemas.microsoft.com/office/drawing/2014/main" id="{D8D8A954-1409-4E2B-AB44-59639DC513B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166" name="Slide Number Placeholder 165">
            <a:extLst>
              <a:ext uri="{FF2B5EF4-FFF2-40B4-BE49-F238E27FC236}">
                <a16:creationId xmlns:a16="http://schemas.microsoft.com/office/drawing/2014/main" id="{C6322F0B-DD10-4131-BAF2-2C4B6470F0B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C0C2-918D-493B-88AC-1556A77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5" name="Online Image Placeholder 14" descr="New outline">
            <a:extLst>
              <a:ext uri="{FF2B5EF4-FFF2-40B4-BE49-F238E27FC236}">
                <a16:creationId xmlns:a16="http://schemas.microsoft.com/office/drawing/2014/main" id="{F1718E48-B4A3-444B-9DA9-7DCC8C1FA31E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256" y="3911600"/>
            <a:ext cx="746125" cy="746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D8B0-45A5-4F7D-9510-139B00A37B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>
            <a:noAutofit/>
          </a:bodyPr>
          <a:lstStyle/>
          <a:p>
            <a:r>
              <a:rPr lang="en-US" dirty="0"/>
              <a:t>Take risks to lead in product innovation</a:t>
            </a:r>
          </a:p>
          <a:p>
            <a:endParaRPr lang="en-US" dirty="0"/>
          </a:p>
        </p:txBody>
      </p:sp>
      <p:pic>
        <p:nvPicPr>
          <p:cNvPr id="13" name="Online Image Placeholder 12" descr="Polaroid Pictures outline">
            <a:extLst>
              <a:ext uri="{FF2B5EF4-FFF2-40B4-BE49-F238E27FC236}">
                <a16:creationId xmlns:a16="http://schemas.microsoft.com/office/drawing/2014/main" id="{AF4EBF4E-5DA7-4D6A-BF3F-B5152F57E622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2456" y="3911600"/>
            <a:ext cx="746125" cy="7461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BD66B-108F-4078-B750-915D7E688F6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>
            <a:noAutofit/>
          </a:bodyPr>
          <a:lstStyle/>
          <a:p>
            <a:r>
              <a:rPr lang="en-US" dirty="0"/>
              <a:t>Listen to customers and learn what they need</a:t>
            </a:r>
          </a:p>
          <a:p>
            <a:endParaRPr lang="en-US" dirty="0"/>
          </a:p>
        </p:txBody>
      </p:sp>
      <p:pic>
        <p:nvPicPr>
          <p:cNvPr id="17" name="Online Image Placeholder 16" descr="Ecommerce outline">
            <a:extLst>
              <a:ext uri="{FF2B5EF4-FFF2-40B4-BE49-F238E27FC236}">
                <a16:creationId xmlns:a16="http://schemas.microsoft.com/office/drawing/2014/main" id="{E4CCECD0-D712-4583-B11C-8AE4E4404227}"/>
              </a:ext>
            </a:extLst>
          </p:cNvPr>
          <p:cNvPicPr>
            <a:picLocks noGrp="1" noChangeAspect="1"/>
          </p:cNvPicPr>
          <p:nvPr>
            <p:ph type="clipArt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3919" y="3911600"/>
            <a:ext cx="746125" cy="7461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B12C8-7D13-4A97-984A-D62F49E4128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>
            <a:noAutofit/>
          </a:bodyPr>
          <a:lstStyle/>
          <a:p>
            <a:r>
              <a:rPr lang="en-US" dirty="0"/>
              <a:t>Test with customers until you get the product right</a:t>
            </a:r>
          </a:p>
          <a:p>
            <a:endParaRPr lang="en-US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2D47FE32-E4F9-49CA-A793-C48BD324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3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89" y="2678809"/>
            <a:ext cx="5522750" cy="149247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Have a nice summer break!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82F04BB-2151-48C9-B2F9-0353C8536DF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5548268" y="6356350"/>
            <a:ext cx="80950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Placeholder 15" descr="person with green glasses and pink shirt against blue background">
            <a:extLst>
              <a:ext uri="{FF2B5EF4-FFF2-40B4-BE49-F238E27FC236}">
                <a16:creationId xmlns:a16="http://schemas.microsoft.com/office/drawing/2014/main" id="{7CE006F8-BA8F-404B-9E8B-7BE858DD6C2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4535" y="1713063"/>
            <a:ext cx="1711372" cy="1711984"/>
          </a:xfrm>
        </p:spPr>
      </p:pic>
      <p:pic>
        <p:nvPicPr>
          <p:cNvPr id="14" name="Picture Placeholder 13" descr="person with pink shirt against yellow background">
            <a:extLst>
              <a:ext uri="{FF2B5EF4-FFF2-40B4-BE49-F238E27FC236}">
                <a16:creationId xmlns:a16="http://schemas.microsoft.com/office/drawing/2014/main" id="{C1ED1EAB-99F9-49E1-AE0D-147B02AB8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0"/>
            <a:ext cx="1719072" cy="1711166"/>
          </a:xfrm>
        </p:spPr>
      </p:pic>
      <p:pic>
        <p:nvPicPr>
          <p:cNvPr id="18" name="Picture Placeholder 17" descr="person with red hair in front of pink background">
            <a:extLst>
              <a:ext uri="{FF2B5EF4-FFF2-40B4-BE49-F238E27FC236}">
                <a16:creationId xmlns:a16="http://schemas.microsoft.com/office/drawing/2014/main" id="{01883369-FE50-4F8D-AB68-2B4C235326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2928" y="5138928"/>
            <a:ext cx="1719072" cy="1719072"/>
          </a:xfrm>
        </p:spPr>
      </p:pic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7" name="Picture Placeholder 6" descr="person with pink shirt against yellow background">
            <a:extLst>
              <a:ext uri="{FF2B5EF4-FFF2-40B4-BE49-F238E27FC236}">
                <a16:creationId xmlns:a16="http://schemas.microsoft.com/office/drawing/2014/main" id="{A6BB28EF-A4B0-4FFF-B3F0-708C41B17F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0"/>
            <a:ext cx="3438144" cy="3438144"/>
          </a:xfrm>
        </p:spPr>
      </p:pic>
      <p:pic>
        <p:nvPicPr>
          <p:cNvPr id="9" name="Picture Placeholder 8" descr="person with yellow sweater and black hat against a blue background">
            <a:extLst>
              <a:ext uri="{FF2B5EF4-FFF2-40B4-BE49-F238E27FC236}">
                <a16:creationId xmlns:a16="http://schemas.microsoft.com/office/drawing/2014/main" id="{E6F7333E-8622-47C0-9AC8-B9C46E172E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3572" y="3443974"/>
            <a:ext cx="3429000" cy="342290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D4FE-F554-41E3-B768-8EE98FC1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vert="horz" lIns="0" tIns="45720" rIns="91440" bIns="45720" numCol="1" rtlCol="0" anchor="t">
            <a:norm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Problem Statement</a:t>
            </a:r>
          </a:p>
          <a:p>
            <a:r>
              <a:rPr lang="en-US" b="1" i="0" dirty="0">
                <a:effectLst/>
                <a:latin typeface="Söhne"/>
              </a:rPr>
              <a:t>Data</a:t>
            </a:r>
          </a:p>
          <a:p>
            <a:r>
              <a:rPr lang="en-US" b="1" i="0" dirty="0">
                <a:effectLst/>
                <a:latin typeface="Söhne"/>
              </a:rPr>
              <a:t>Data Preprocessing</a:t>
            </a:r>
          </a:p>
          <a:p>
            <a:r>
              <a:rPr lang="en-US" b="1" i="0" dirty="0">
                <a:effectLst/>
                <a:latin typeface="Söhne"/>
              </a:rPr>
              <a:t>Model Selection</a:t>
            </a:r>
          </a:p>
          <a:p>
            <a:r>
              <a:rPr lang="en-US" b="1" i="0" dirty="0">
                <a:effectLst/>
                <a:latin typeface="Söhne"/>
              </a:rPr>
              <a:t>Model Architecture</a:t>
            </a:r>
          </a:p>
          <a:p>
            <a:r>
              <a:rPr lang="en-US" b="1" i="0" dirty="0">
                <a:effectLst/>
                <a:latin typeface="Söhne"/>
              </a:rPr>
              <a:t>Training and Evaluation</a:t>
            </a:r>
          </a:p>
          <a:p>
            <a:r>
              <a:rPr lang="en-US" b="1" i="0" dirty="0">
                <a:effectLst/>
                <a:latin typeface="Söhne"/>
              </a:rPr>
              <a:t>Performance Metrics</a:t>
            </a:r>
          </a:p>
          <a:p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endParaRPr lang="en-US" b="1" i="0" dirty="0">
              <a:effectLst/>
              <a:latin typeface="Söhne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DF7213-3C72-4451-B46A-78DA6524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with red hair in front of pink background">
            <a:extLst>
              <a:ext uri="{FF2B5EF4-FFF2-40B4-BE49-F238E27FC236}">
                <a16:creationId xmlns:a16="http://schemas.microsoft.com/office/drawing/2014/main" id="{1C1EE71A-4259-484A-AD7E-40964F671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00" y="0"/>
            <a:ext cx="118491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/>
          <a:lstStyle/>
          <a:p>
            <a:pPr algn="l"/>
            <a:r>
              <a:rPr lang="en-US" b="1" i="0" dirty="0">
                <a:effectLst/>
                <a:latin typeface="Söhn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want to classify the emotions from user’s tweets into sadness, anger, love, surprise, fear and joy categories to gain insights into user’s sentiment.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43AAF3-3113-4485-9EE6-34280B4E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A24BCD-99AE-4864-B56E-758F526C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0300" y="194182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2196963"/>
            <a:ext cx="4603750" cy="134302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</a:t>
            </a:r>
          </a:p>
        </p:txBody>
      </p:sp>
      <p:pic>
        <p:nvPicPr>
          <p:cNvPr id="6" name="Picture Placeholder 5" descr="person with pink shirt against yellow background">
            <a:extLst>
              <a:ext uri="{FF2B5EF4-FFF2-40B4-BE49-F238E27FC236}">
                <a16:creationId xmlns:a16="http://schemas.microsoft.com/office/drawing/2014/main" id="{F51AF098-A3A7-43BB-AD3A-501040E963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" y="552450"/>
            <a:ext cx="4608513" cy="57499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3250096"/>
            <a:ext cx="4807502" cy="1905276"/>
          </a:xfrm>
        </p:spPr>
        <p:txBody>
          <a:bodyPr vert="horz" lIns="0" tIns="45720" rIns="91440" bIns="45720" rtlCol="0" anchor="t"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We have a dataset of customer reviews for our product with the following columns: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review_text</a:t>
            </a:r>
            <a:r>
              <a:rPr lang="en-US" b="0" i="0" dirty="0">
                <a:effectLst/>
                <a:latin typeface="Söhne"/>
              </a:rPr>
              <a:t>: The text of the review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sentiment: The sentiment category (positive, negative or neutral)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The dataset contains 10,000 rows.</a:t>
            </a:r>
          </a:p>
          <a:p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8E38868-AE22-478C-A747-15E01640B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EDA</a:t>
            </a:r>
            <a:endParaRPr lang="en-US" b="1" i="0" dirty="0">
              <a:effectLst/>
              <a:latin typeface="Söhne"/>
            </a:endParaRPr>
          </a:p>
        </p:txBody>
      </p:sp>
      <p:graphicFrame>
        <p:nvGraphicFramePr>
          <p:cNvPr id="62" name="Chart 61" descr="chart">
            <a:extLst>
              <a:ext uri="{FF2B5EF4-FFF2-40B4-BE49-F238E27FC236}">
                <a16:creationId xmlns:a16="http://schemas.microsoft.com/office/drawing/2014/main" id="{9BB66CB7-B14A-4765-9AAF-D91CBE7B6229}"/>
              </a:ext>
            </a:extLst>
          </p:cNvPr>
          <p:cNvGraphicFramePr/>
          <p:nvPr/>
        </p:nvGraphicFramePr>
        <p:xfrm>
          <a:off x="671786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BAB3-BDE8-47DB-AED2-A9D6C715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98413"/>
            <a:ext cx="2330726" cy="804859"/>
          </a:xfrm>
        </p:spPr>
        <p:txBody>
          <a:bodyPr/>
          <a:lstStyle/>
          <a:p>
            <a:r>
              <a:rPr lang="en-US" dirty="0"/>
              <a:t>1%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65D3F6-7647-4910-B2C3-503193258F8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/>
          <a:lstStyle/>
          <a:p>
            <a:r>
              <a:rPr lang="en-US" dirty="0"/>
              <a:t>Virtual reality</a:t>
            </a:r>
          </a:p>
        </p:txBody>
      </p:sp>
      <p:graphicFrame>
        <p:nvGraphicFramePr>
          <p:cNvPr id="64" name="Chart 63" descr="chart">
            <a:extLst>
              <a:ext uri="{FF2B5EF4-FFF2-40B4-BE49-F238E27FC236}">
                <a16:creationId xmlns:a16="http://schemas.microsoft.com/office/drawing/2014/main" id="{1064219A-DCBB-4553-BC67-71131166E03F}"/>
              </a:ext>
            </a:extLst>
          </p:cNvPr>
          <p:cNvGraphicFramePr/>
          <p:nvPr/>
        </p:nvGraphicFramePr>
        <p:xfrm>
          <a:off x="3395936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847AD-FB5A-4653-A9EE-8CDC8B58E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4398413"/>
            <a:ext cx="2342205" cy="804859"/>
          </a:xfrm>
        </p:spPr>
        <p:txBody>
          <a:bodyPr/>
          <a:lstStyle/>
          <a:p>
            <a:r>
              <a:rPr lang="en-US" dirty="0"/>
              <a:t>9%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9992DB-691C-49C0-91FB-E42CF7CEF72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/>
          <a:lstStyle/>
          <a:p>
            <a:r>
              <a:rPr lang="en-US" dirty="0"/>
              <a:t>Message boards</a:t>
            </a:r>
          </a:p>
        </p:txBody>
      </p:sp>
      <p:graphicFrame>
        <p:nvGraphicFramePr>
          <p:cNvPr id="66" name="Chart 65" descr="chart">
            <a:extLst>
              <a:ext uri="{FF2B5EF4-FFF2-40B4-BE49-F238E27FC236}">
                <a16:creationId xmlns:a16="http://schemas.microsoft.com/office/drawing/2014/main" id="{943A9998-27A5-41C6-A7DE-89027396D699}"/>
              </a:ext>
            </a:extLst>
          </p:cNvPr>
          <p:cNvGraphicFramePr/>
          <p:nvPr/>
        </p:nvGraphicFramePr>
        <p:xfrm>
          <a:off x="613278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49C0B3-FC88-4E17-A3A9-C1DE15AD301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4398413"/>
            <a:ext cx="2330726" cy="804859"/>
          </a:xfrm>
        </p:spPr>
        <p:txBody>
          <a:bodyPr/>
          <a:lstStyle/>
          <a:p>
            <a:r>
              <a:rPr lang="en-US" dirty="0"/>
              <a:t>23%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9D429E-3491-4492-8CA9-EE79D9A62D8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2D59F2-79F5-4F79-9DF5-87DEBE1543B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4398057"/>
            <a:ext cx="2330726" cy="804859"/>
          </a:xfrm>
        </p:spPr>
        <p:txBody>
          <a:bodyPr/>
          <a:lstStyle/>
          <a:p>
            <a:r>
              <a:rPr lang="en-US"/>
              <a:t>58%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F8B0E6-221C-43DD-BEBD-7411B271FC0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/>
          <a:lstStyle/>
          <a:p>
            <a:r>
              <a:rPr lang="en-US" dirty="0"/>
              <a:t>Text messages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7C42-2E7B-40D1-A2FD-075F7DB3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050" y="2268537"/>
            <a:ext cx="4603750" cy="134302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Preprocessing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12" name="Picture Placeholder 11" descr="person with round glasses wearing a denim jacket">
            <a:extLst>
              <a:ext uri="{FF2B5EF4-FFF2-40B4-BE49-F238E27FC236}">
                <a16:creationId xmlns:a16="http://schemas.microsoft.com/office/drawing/2014/main" id="{8DED6838-F344-49D7-A93B-2BB63CD342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75" y="607060"/>
            <a:ext cx="6082549" cy="625474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EDBD-9882-4D3C-866D-07301A03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0050" y="3429000"/>
            <a:ext cx="4857198" cy="2014607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Tokenization: Splitting the reviews into individual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 err="1">
                <a:effectLst/>
                <a:latin typeface="Söhne"/>
              </a:rPr>
              <a:t>Stopword</a:t>
            </a:r>
            <a:r>
              <a:rPr lang="en-US" sz="2100" b="0" i="0" dirty="0">
                <a:effectLst/>
                <a:latin typeface="Söhne"/>
              </a:rPr>
              <a:t> Removal: Removing common stop words like 'the', 'and', 'a' from the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Lemmatization: Converting words to their base form, e.g. 'running' becomes 'run'.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Söhne"/>
              </a:rPr>
              <a:t>Encoding Labels: Converting the sentiment labels to numerical values.</a:t>
            </a:r>
          </a:p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9D7223C-05DC-44D0-899D-45F2036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229164-7E26-4228-8078-D25BF57BB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8940" y="1178560"/>
            <a:ext cx="1143000" cy="67437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b="0" i="0" dirty="0">
                <a:effectLst/>
                <a:latin typeface="Söhne"/>
              </a:rPr>
              <a:t>We will use a deep learning model called a Long Short-Term Memory (LSTM) network to classify the emotions. LSTMs are a type of Recurrent Neural Network (RNN) that are effective for modeling sequential data like text.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E8B114-078A-441B-B423-7E655A5F3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8940" y="3859420"/>
            <a:ext cx="1143000" cy="67437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032C24-FBA8-494E-87CD-9CAB6BEC07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4533790"/>
            <a:ext cx="5664200" cy="674370"/>
          </a:xfrm>
        </p:spPr>
        <p:txBody>
          <a:bodyPr>
            <a:noAutofit/>
          </a:bodyPr>
          <a:lstStyle/>
          <a:p>
            <a:pPr lvl="0"/>
            <a:r>
              <a:rPr lang="en-US" b="0" i="0" dirty="0">
                <a:effectLst/>
                <a:latin typeface="Söhne"/>
              </a:rPr>
              <a:t>We will also use transformer model to classify the emotions. </a:t>
            </a:r>
            <a:endParaRPr lang="en-US" dirty="0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86A68C5A-097F-4E40-B09F-300C3632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Architecture(LSTM)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37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5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2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79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38435" y="3658480"/>
            <a:ext cx="393192" cy="390677"/>
          </a:xfrm>
        </p:spPr>
        <p:txBody>
          <a:bodyPr>
            <a:norm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1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8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5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2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DEC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9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7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04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51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98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5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93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0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7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034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81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1290430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DEC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6466" y="4160451"/>
            <a:ext cx="608493" cy="201776"/>
          </a:xfrm>
        </p:spPr>
        <p:txBody>
          <a:bodyPr>
            <a:normAutofit fontScale="62500" lnSpcReduction="20000"/>
          </a:bodyPr>
          <a:lstStyle/>
          <a:p>
            <a:r>
              <a:rPr lang="en-ZA" dirty="0"/>
              <a:t>20XX</a:t>
            </a:r>
            <a:endParaRPr lang="en-US" dirty="0"/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80666" y="4160451"/>
            <a:ext cx="608493" cy="201776"/>
          </a:xfrm>
        </p:spPr>
        <p:txBody>
          <a:bodyPr>
            <a:normAutofit fontScale="62500" lnSpcReduction="20000"/>
          </a:bodyPr>
          <a:lstStyle/>
          <a:p>
            <a:r>
              <a:rPr lang="en-ZA" dirty="0"/>
              <a:t>20XX</a:t>
            </a:r>
          </a:p>
        </p:txBody>
      </p:sp>
      <p:sp>
        <p:nvSpPr>
          <p:cNvPr id="211" name="Text Placeholder 32">
            <a:extLst>
              <a:ext uri="{FF2B5EF4-FFF2-40B4-BE49-F238E27FC236}">
                <a16:creationId xmlns:a16="http://schemas.microsoft.com/office/drawing/2014/main" id="{D9912A65-BB8D-433A-A5E4-678A16A2127D}"/>
              </a:ext>
            </a:extLst>
          </p:cNvPr>
          <p:cNvSpPr txBox="1">
            <a:spLocks/>
          </p:cNvSpPr>
          <p:nvPr/>
        </p:nvSpPr>
        <p:spPr>
          <a:xfrm>
            <a:off x="5945886" y="500374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dirty="0">
                <a:solidFill>
                  <a:schemeClr val="bg1"/>
                </a:solidFill>
              </a:rPr>
              <a:t>Hire designers</a:t>
            </a:r>
          </a:p>
        </p:txBody>
      </p:sp>
      <p:sp>
        <p:nvSpPr>
          <p:cNvPr id="215" name="Text Placeholder 32">
            <a:extLst>
              <a:ext uri="{FF2B5EF4-FFF2-40B4-BE49-F238E27FC236}">
                <a16:creationId xmlns:a16="http://schemas.microsoft.com/office/drawing/2014/main" id="{7998ABA0-B05F-4D01-A1C2-95E45571B4F3}"/>
              </a:ext>
            </a:extLst>
          </p:cNvPr>
          <p:cNvSpPr txBox="1">
            <a:spLocks/>
          </p:cNvSpPr>
          <p:nvPr/>
        </p:nvSpPr>
        <p:spPr>
          <a:xfrm>
            <a:off x="8275908" y="500374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dirty="0">
                <a:solidFill>
                  <a:schemeClr val="bg1"/>
                </a:solidFill>
              </a:rPr>
              <a:t>Open offices</a:t>
            </a:r>
          </a:p>
        </p:txBody>
      </p:sp>
      <p:sp>
        <p:nvSpPr>
          <p:cNvPr id="213" name="Text Placeholder 32">
            <a:extLst>
              <a:ext uri="{FF2B5EF4-FFF2-40B4-BE49-F238E27FC236}">
                <a16:creationId xmlns:a16="http://schemas.microsoft.com/office/drawing/2014/main" id="{7F9A04CC-45C6-41A2-A176-92DE6C0E7D27}"/>
              </a:ext>
            </a:extLst>
          </p:cNvPr>
          <p:cNvSpPr txBox="1">
            <a:spLocks/>
          </p:cNvSpPr>
          <p:nvPr/>
        </p:nvSpPr>
        <p:spPr>
          <a:xfrm>
            <a:off x="3367216" y="5554090"/>
            <a:ext cx="7442730" cy="14006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LSTM model will consist of the following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Embedding layer: To map each word in the reviews to a fixed-size vector.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LSTM layer: To learn temporal dependencies between the words in the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Fully Connected layer: To output the predicted sentiment category.</a:t>
            </a:r>
          </a:p>
        </p:txBody>
      </p:sp>
      <p:sp>
        <p:nvSpPr>
          <p:cNvPr id="366" name="Slide Number Placeholder 365">
            <a:extLst>
              <a:ext uri="{FF2B5EF4-FFF2-40B4-BE49-F238E27FC236}">
                <a16:creationId xmlns:a16="http://schemas.microsoft.com/office/drawing/2014/main" id="{BD2341A8-7BD1-4CE6-83FD-256E6B442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5483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E1C21F-EF32-4CA2-BCB8-D7FA7A59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68310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C501E-8914-41D2-8643-052558AA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90006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F5ED205-3C52-447E-B4B4-0E5B0D18E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23596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CF3C8A1-56B2-44FA-B649-300265FC7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2750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8D5BBE5-7D26-428D-81E4-E0E259B5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21116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2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Architecture(Transformer)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37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5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2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79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38435" y="3658480"/>
            <a:ext cx="393192" cy="390677"/>
          </a:xfrm>
        </p:spPr>
        <p:txBody>
          <a:bodyPr>
            <a:norm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1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8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5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2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DEC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9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7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FEB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04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51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98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5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930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JUL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02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AUG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74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0346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OCT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818435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1290430" y="3658480"/>
            <a:ext cx="393192" cy="393192"/>
          </a:xfrm>
        </p:spPr>
        <p:txBody>
          <a:bodyPr>
            <a:normAutofit/>
          </a:bodyPr>
          <a:lstStyle/>
          <a:p>
            <a:r>
              <a:rPr lang="en-ZA" dirty="0"/>
              <a:t>DEC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6466" y="4160451"/>
            <a:ext cx="608493" cy="201776"/>
          </a:xfrm>
        </p:spPr>
        <p:txBody>
          <a:bodyPr>
            <a:normAutofit fontScale="62500" lnSpcReduction="20000"/>
          </a:bodyPr>
          <a:lstStyle/>
          <a:p>
            <a:r>
              <a:rPr lang="en-ZA" dirty="0"/>
              <a:t>20XX</a:t>
            </a:r>
            <a:endParaRPr lang="en-US" dirty="0"/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80666" y="4160451"/>
            <a:ext cx="608493" cy="201776"/>
          </a:xfrm>
        </p:spPr>
        <p:txBody>
          <a:bodyPr>
            <a:normAutofit fontScale="62500" lnSpcReduction="20000"/>
          </a:bodyPr>
          <a:lstStyle/>
          <a:p>
            <a:r>
              <a:rPr lang="en-ZA" dirty="0"/>
              <a:t>20XX</a:t>
            </a:r>
          </a:p>
        </p:txBody>
      </p:sp>
      <p:sp>
        <p:nvSpPr>
          <p:cNvPr id="211" name="Text Placeholder 32">
            <a:extLst>
              <a:ext uri="{FF2B5EF4-FFF2-40B4-BE49-F238E27FC236}">
                <a16:creationId xmlns:a16="http://schemas.microsoft.com/office/drawing/2014/main" id="{D9912A65-BB8D-433A-A5E4-678A16A2127D}"/>
              </a:ext>
            </a:extLst>
          </p:cNvPr>
          <p:cNvSpPr txBox="1">
            <a:spLocks/>
          </p:cNvSpPr>
          <p:nvPr/>
        </p:nvSpPr>
        <p:spPr>
          <a:xfrm>
            <a:off x="5945886" y="500374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dirty="0">
                <a:solidFill>
                  <a:schemeClr val="bg1"/>
                </a:solidFill>
              </a:rPr>
              <a:t>Hire designers</a:t>
            </a:r>
          </a:p>
        </p:txBody>
      </p:sp>
      <p:sp>
        <p:nvSpPr>
          <p:cNvPr id="215" name="Text Placeholder 32">
            <a:extLst>
              <a:ext uri="{FF2B5EF4-FFF2-40B4-BE49-F238E27FC236}">
                <a16:creationId xmlns:a16="http://schemas.microsoft.com/office/drawing/2014/main" id="{7998ABA0-B05F-4D01-A1C2-95E45571B4F3}"/>
              </a:ext>
            </a:extLst>
          </p:cNvPr>
          <p:cNvSpPr txBox="1">
            <a:spLocks/>
          </p:cNvSpPr>
          <p:nvPr/>
        </p:nvSpPr>
        <p:spPr>
          <a:xfrm>
            <a:off x="8275908" y="5003742"/>
            <a:ext cx="1690417" cy="2246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600" dirty="0">
                <a:solidFill>
                  <a:schemeClr val="bg1"/>
                </a:solidFill>
              </a:rPr>
              <a:t>Open offices</a:t>
            </a:r>
          </a:p>
        </p:txBody>
      </p:sp>
      <p:sp>
        <p:nvSpPr>
          <p:cNvPr id="213" name="Text Placeholder 32">
            <a:extLst>
              <a:ext uri="{FF2B5EF4-FFF2-40B4-BE49-F238E27FC236}">
                <a16:creationId xmlns:a16="http://schemas.microsoft.com/office/drawing/2014/main" id="{7F9A04CC-45C6-41A2-A176-92DE6C0E7D27}"/>
              </a:ext>
            </a:extLst>
          </p:cNvPr>
          <p:cNvSpPr txBox="1">
            <a:spLocks/>
          </p:cNvSpPr>
          <p:nvPr/>
        </p:nvSpPr>
        <p:spPr>
          <a:xfrm>
            <a:off x="3367216" y="5554090"/>
            <a:ext cx="7442730" cy="14006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LSTM model will consist of the following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Embedding layer: To map each word in the reviews to a fixed-size vector.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LSTM layer: To learn temporal dependencies between the words in the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Fully Connected layer: To output the predicted sentiment category.</a:t>
            </a:r>
          </a:p>
        </p:txBody>
      </p:sp>
      <p:sp>
        <p:nvSpPr>
          <p:cNvPr id="366" name="Slide Number Placeholder 365">
            <a:extLst>
              <a:ext uri="{FF2B5EF4-FFF2-40B4-BE49-F238E27FC236}">
                <a16:creationId xmlns:a16="http://schemas.microsoft.com/office/drawing/2014/main" id="{BD2341A8-7BD1-4CE6-83FD-256E6B442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15483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E1C21F-EF32-4CA2-BCB8-D7FA7A59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68310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BC501E-8914-41D2-8643-052558AA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90006" y="2841625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F5ED205-3C52-447E-B4B4-0E5B0D18E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23596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CF3C8A1-56B2-44FA-B649-300265FC7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2750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8D5BBE5-7D26-428D-81E4-E0E259B5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21116" y="4187300"/>
            <a:ext cx="0" cy="6762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0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_tm78298634_Win32_LW_v2.potx" id="{0F3F6A9A-0696-4F7F-9D02-7A660C5098B9}" vid="{73EB71B4-2D8A-48D2-AA1A-AE8FAA16FC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87C8F-F87B-4D7A-AA05-EBC7DA9C67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608</Words>
  <Application>Microsoft Macintosh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Söhne</vt:lpstr>
      <vt:lpstr>zeitung</vt:lpstr>
      <vt:lpstr>Arial</vt:lpstr>
      <vt:lpstr>Calibri</vt:lpstr>
      <vt:lpstr>Gill Sans Nova</vt:lpstr>
      <vt:lpstr>Office Theme</vt:lpstr>
      <vt:lpstr>Tweet Emotion Recognition</vt:lpstr>
      <vt:lpstr>Overview </vt:lpstr>
      <vt:lpstr>Problem Statement</vt:lpstr>
      <vt:lpstr>Data</vt:lpstr>
      <vt:lpstr>EDA</vt:lpstr>
      <vt:lpstr>Data Preprocessing </vt:lpstr>
      <vt:lpstr>Model Selection</vt:lpstr>
      <vt:lpstr>Model Architecture(LSTM)</vt:lpstr>
      <vt:lpstr>Model Architecture(Transformer)</vt:lpstr>
      <vt:lpstr>Training and Evaluation</vt:lpstr>
      <vt:lpstr>Performance Metrics</vt:lpstr>
      <vt:lpstr>Key takeaways</vt:lpstr>
      <vt:lpstr>PowerPoint Presentation</vt:lpstr>
      <vt:lpstr>Thank you  Have a nice summer break!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Emotion Recognition</dc:title>
  <dc:creator>luke wu</dc:creator>
  <cp:lastModifiedBy>luke wu</cp:lastModifiedBy>
  <cp:revision>1</cp:revision>
  <dcterms:created xsi:type="dcterms:W3CDTF">2023-04-28T18:27:21Z</dcterms:created>
  <dcterms:modified xsi:type="dcterms:W3CDTF">2023-04-28T19:14:09Z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