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Book Antiqu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D24225-DF6E-41CD-8067-3017A8E288D0}">
  <a:tblStyle styleId="{36D24225-DF6E-41CD-8067-3017A8E288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4.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6.xml"/><Relationship Id="rId44" Type="http://schemas.openxmlformats.org/officeDocument/2006/relationships/font" Target="fonts/BookAntiqua-regular.fntdata"/><Relationship Id="rId21" Type="http://schemas.openxmlformats.org/officeDocument/2006/relationships/slide" Target="slides/slide15.xml"/><Relationship Id="rId43" Type="http://schemas.openxmlformats.org/officeDocument/2006/relationships/font" Target="fonts/Roboto-boldItalic.fntdata"/><Relationship Id="rId24" Type="http://schemas.openxmlformats.org/officeDocument/2006/relationships/slide" Target="slides/slide18.xml"/><Relationship Id="rId46" Type="http://schemas.openxmlformats.org/officeDocument/2006/relationships/font" Target="fonts/BookAntiqua-italic.fntdata"/><Relationship Id="rId23" Type="http://schemas.openxmlformats.org/officeDocument/2006/relationships/slide" Target="slides/slide17.xml"/><Relationship Id="rId45" Type="http://schemas.openxmlformats.org/officeDocument/2006/relationships/font" Target="fonts/BookAntiqu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BookAntiqu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 name="Google Shape;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e5331eec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e5331ee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5e5331eec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5e5331ee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part, I want to use the data to predict the stroke. so people can take some actions like a more detailed physical examination before the conditions become worse. </a:t>
            </a:r>
            <a:endParaRPr/>
          </a:p>
          <a:p>
            <a:pPr indent="0" lvl="0" marL="0" rtl="0" algn="l">
              <a:spcBef>
                <a:spcPts val="0"/>
              </a:spcBef>
              <a:spcAft>
                <a:spcPts val="0"/>
              </a:spcAft>
              <a:buNone/>
            </a:pPr>
            <a:r>
              <a:rPr lang="en-US"/>
              <a:t>We know that the data here is unbalanced, so I built a logistic regression model with a different cutoff value.</a:t>
            </a:r>
            <a:br>
              <a:rPr lang="en-US"/>
            </a:br>
            <a:endParaRPr/>
          </a:p>
          <a:p>
            <a:pPr indent="0" lvl="0" marL="0" rtl="0" algn="l">
              <a:spcBef>
                <a:spcPts val="0"/>
              </a:spcBef>
              <a:spcAft>
                <a:spcPts val="0"/>
              </a:spcAft>
              <a:buClr>
                <a:schemeClr val="dk1"/>
              </a:buClr>
              <a:buSzPts val="1100"/>
              <a:buFont typeface="Arial"/>
              <a:buNone/>
            </a:pPr>
            <a:r>
              <a:rPr lang="en-US"/>
              <a:t>To train and evaluate the model, I split the dataset into two parts. 80 percent of the dataset will be used to train the model and the rest will be used to test the accuracy of the model.</a:t>
            </a:r>
            <a:br>
              <a:rPr lang="en-US"/>
            </a:br>
            <a:endParaRPr/>
          </a:p>
          <a:p>
            <a:pPr indent="0" lvl="0" marL="0" rtl="0" algn="l">
              <a:spcBef>
                <a:spcPts val="0"/>
              </a:spcBef>
              <a:spcAft>
                <a:spcPts val="0"/>
              </a:spcAft>
              <a:buNone/>
            </a:pPr>
            <a:r>
              <a:rPr lang="en-US"/>
              <a:t>The first model is in the right. You can find that the p-values of some variables are larger than 0.05, which are not significant so I just dropped these variables and built the second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1a2f3a1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1a2f3a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 second model is reliable. And the Variance Inflation Factor for all variables are all smaller than 10. which means there is no highly correlation between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And at the bottom is the formula for the logistic regression model.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61a2f3a1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61a2f3a1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Let’s have a quick look of our prediction first.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graph here is the predicted value for healthy people and for people having stroke. orange line is the people who have </a:t>
            </a:r>
            <a:r>
              <a:rPr lang="en-US">
                <a:solidFill>
                  <a:schemeClr val="dk1"/>
                </a:solidFill>
              </a:rPr>
              <a:t>stroke </a:t>
            </a:r>
            <a:r>
              <a:rPr lang="en-US"/>
              <a:t>and the blue line is the healthy people. Both the probability of people with stroke and healthy person are lower than 0.5. It is because the majority of the data are zero (healthy) instances.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61a2f3a1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61a2f3a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Then, w</a:t>
            </a:r>
            <a:r>
              <a:rPr lang="en-US">
                <a:solidFill>
                  <a:schemeClr val="dk1"/>
                </a:solidFill>
              </a:rPr>
              <a:t>e can have a look using the visualization of confusion matrix.</a:t>
            </a:r>
            <a:endParaRPr>
              <a:solidFill>
                <a:schemeClr val="dk1"/>
              </a:solidFill>
            </a:endParaRPr>
          </a:p>
          <a:p>
            <a:pPr indent="0" lvl="0" marL="0" rtl="0" algn="l">
              <a:spcBef>
                <a:spcPts val="0"/>
              </a:spcBef>
              <a:spcAft>
                <a:spcPts val="0"/>
              </a:spcAft>
              <a:buNone/>
            </a:pPr>
            <a:r>
              <a:rPr lang="en-US">
                <a:solidFill>
                  <a:schemeClr val="dk1"/>
                </a:solidFill>
              </a:rPr>
              <a:t>We can find from this picture that when the cutoff is 0.5, there is no number of False Positive FP. So the precision will be 1. But the recall now is 0 because there is no True Positive TP.</a:t>
            </a:r>
            <a:endParaRPr>
              <a:solidFill>
                <a:schemeClr val="dk1"/>
              </a:solidFill>
            </a:endParaRPr>
          </a:p>
          <a:p>
            <a:pPr indent="0" lvl="0" marL="0" rtl="0" algn="l">
              <a:spcBef>
                <a:spcPts val="0"/>
              </a:spcBef>
              <a:spcAft>
                <a:spcPts val="0"/>
              </a:spcAft>
              <a:buNone/>
            </a:pPr>
            <a:r>
              <a:rPr lang="en-US">
                <a:solidFill>
                  <a:schemeClr val="dk1"/>
                </a:solidFill>
              </a:rPr>
              <a:t>Because the number of stroke instance is low, our model will be likely to make a false negative mistake. 0.5 is not a suitable cutoff value.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Then we can have a look of the model’s precision and recall with different cutoff value. When we add cutoff value, we increase the precision. But we decrease recall.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61a2f3a17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61a2f3a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 what is a suitable cutoff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solidFill>
                  <a:schemeClr val="dk1"/>
                </a:solidFill>
              </a:rPr>
              <a:t>when we have a </a:t>
            </a:r>
            <a:r>
              <a:rPr lang="en-US"/>
              <a:t>FN (a stroke instance but not find), the wrong prediction may </a:t>
            </a:r>
            <a:r>
              <a:rPr lang="en-US">
                <a:solidFill>
                  <a:schemeClr val="dk1"/>
                </a:solidFill>
              </a:rPr>
              <a:t>injury their life.</a:t>
            </a:r>
            <a:r>
              <a:rPr lang="en-US"/>
              <a:t> </a:t>
            </a:r>
            <a:r>
              <a:rPr lang="en-US">
                <a:solidFill>
                  <a:schemeClr val="dk1"/>
                </a:solidFill>
              </a:rPr>
              <a:t>But for a</a:t>
            </a:r>
            <a:r>
              <a:rPr lang="en-US"/>
              <a:t> FP (a healthy people but predicted stroke), they just need a more detailed physical examination. So a FN is more costly than a FP for our project. So set cost_FN = 6, cost_FP = 1. We can get a graph of the total cost in different cutoff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it apparently, the suitable cutoff value is 0.1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62588d13a_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62588d13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We can re-plot the confusion matrix to see what happened when we switch to the new cutoff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Our classification model is making less false negative (FN) error, since the cost associated with it is 6 times higher than a false positive (FP).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e5331eec_1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e5331eec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Then, I built a knn model. Unlike the model before, this time, I used balanced dataset by SMOTE. I split the dataset into train and test. And I compared the accuracy of train dataset and test dataset to find out the best K for this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Considering that the k should be an odd number. And a small k may cause overfitting and a large k will cause underfitting. I choose 7 as the 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e5331eec_1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e5331eec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Then I compared the knn model with scaled data and without scaled data. It’s weird because I thought the scale dataset will have higher precision and recall but it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I guess it’s related to the SMOTE oversampling, SMOTE use KNN with unscaled dataset to generate data that stroke = 1.</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62588d13a_1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62588d13a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 there is the confusion matrix using scaled test dataset. the precision is 0.82 and recall is 0.96.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56" name="Google Shape;5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5e5331eec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5e5331ee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62cac47d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62cac47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62cac47df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62cac47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62cac47d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62cac47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5e5331eec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5e5331ee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62cac47d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62cac47d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62cac47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62cac4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61a2f3a1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261a2f3a1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5e5331eec_1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5e5331eec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5e5331eec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5e5331ee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448450f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4448450fd9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5dce999f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5dce999f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5e5331eec_1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5e5331ee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5dce999fe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25dce999f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e5331eec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e5331ee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5e5331ee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5e5331e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5e5331eec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5e5331ee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showMasterSp="0" type="title">
  <p:cSld name="TITLE">
    <p:spTree>
      <p:nvGrpSpPr>
        <p:cNvPr id="13" name="Shape 13"/>
        <p:cNvGrpSpPr/>
        <p:nvPr/>
      </p:nvGrpSpPr>
      <p:grpSpPr>
        <a:xfrm>
          <a:off x="0" y="0"/>
          <a:ext cx="0" cy="0"/>
          <a:chOff x="0" y="0"/>
          <a:chExt cx="0" cy="0"/>
        </a:xfrm>
      </p:grpSpPr>
      <p:pic>
        <p:nvPicPr>
          <p:cNvPr descr="PPT-General7.jpg" id="14" name="Google Shape;14;p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5" name="Google Shape;15;p2"/>
          <p:cNvSpPr txBox="1"/>
          <p:nvPr>
            <p:ph type="ctrTitle"/>
          </p:nvPr>
        </p:nvSpPr>
        <p:spPr>
          <a:xfrm>
            <a:off x="3105628" y="465270"/>
            <a:ext cx="5444279" cy="24411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FFFF"/>
              </a:buClr>
              <a:buSzPts val="4000"/>
              <a:buFont typeface="Arial"/>
              <a:buNone/>
              <a:defRPr b="1" i="0" sz="40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2"/>
          <p:cNvSpPr txBox="1"/>
          <p:nvPr>
            <p:ph idx="1" type="subTitle"/>
          </p:nvPr>
        </p:nvSpPr>
        <p:spPr>
          <a:xfrm>
            <a:off x="3105628" y="3137687"/>
            <a:ext cx="5444279" cy="17526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accent1"/>
              </a:buClr>
              <a:buSzPts val="2400"/>
              <a:buFont typeface="Noto Sans Symbols"/>
              <a:buNone/>
              <a:defRPr b="0" i="0" sz="2400" u="none" cap="none" strike="noStrike">
                <a:solidFill>
                  <a:srgbClr val="ECE9C6"/>
                </a:solidFill>
                <a:latin typeface="Arial"/>
                <a:ea typeface="Arial"/>
                <a:cs typeface="Arial"/>
                <a:sym typeface="Arial"/>
              </a:defRPr>
            </a:lvl1pPr>
            <a:lvl2pPr lvl="1" marR="0" rtl="0" algn="ctr">
              <a:spcBef>
                <a:spcPts val="440"/>
              </a:spcBef>
              <a:spcAft>
                <a:spcPts val="0"/>
              </a:spcAft>
              <a:buClr>
                <a:schemeClr val="accent1"/>
              </a:buClr>
              <a:buSzPts val="2200"/>
              <a:buFont typeface="Noto Sans Symbols"/>
              <a:buNone/>
              <a:defRPr b="0" i="0" sz="2200" u="none" cap="none" strike="noStrike">
                <a:solidFill>
                  <a:srgbClr val="888888"/>
                </a:solidFill>
                <a:latin typeface="Book Antiqua"/>
                <a:ea typeface="Book Antiqua"/>
                <a:cs typeface="Book Antiqua"/>
                <a:sym typeface="Book Antiqua"/>
              </a:defRPr>
            </a:lvl2pPr>
            <a:lvl3pPr lvl="2" marR="0" rtl="0" algn="ctr">
              <a:spcBef>
                <a:spcPts val="400"/>
              </a:spcBef>
              <a:spcAft>
                <a:spcPts val="0"/>
              </a:spcAft>
              <a:buClr>
                <a:schemeClr val="accent1"/>
              </a:buClr>
              <a:buSzPts val="2000"/>
              <a:buFont typeface="Noto Sans Symbols"/>
              <a:buNone/>
              <a:defRPr b="0" i="0" sz="2000" u="none" cap="none" strike="noStrike">
                <a:solidFill>
                  <a:srgbClr val="888888"/>
                </a:solidFill>
                <a:latin typeface="Book Antiqua"/>
                <a:ea typeface="Book Antiqua"/>
                <a:cs typeface="Book Antiqua"/>
                <a:sym typeface="Book Antiqua"/>
              </a:defRPr>
            </a:lvl3pPr>
            <a:lvl4pPr lvl="3" marR="0" rtl="0" algn="ctr">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4pPr>
            <a:lvl5pPr lvl="4" marR="0" rtl="0" algn="ctr">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5pPr>
            <a:lvl6pPr lvl="5"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lvl="6"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lvl="7"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lvl="8" marR="0" rtl="0" algn="ctr">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46" name="Shape 46"/>
        <p:cNvGrpSpPr/>
        <p:nvPr/>
      </p:nvGrpSpPr>
      <p:grpSpPr>
        <a:xfrm>
          <a:off x="0" y="0"/>
          <a:ext cx="0" cy="0"/>
          <a:chOff x="0" y="0"/>
          <a:chExt cx="0" cy="0"/>
        </a:xfrm>
      </p:grpSpPr>
      <p:pic>
        <p:nvPicPr>
          <p:cNvPr descr="PPT-General.jpg" id="47" name="Google Shape;47;p11"/>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idx="1" type="body"/>
          </p:nvPr>
        </p:nvSpPr>
        <p:spPr>
          <a:xfrm>
            <a:off x="699247" y="1861441"/>
            <a:ext cx="7745505" cy="31702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accent1"/>
              </a:buClr>
              <a:buSzPts val="2400"/>
              <a:buFont typeface="Noto Sans Symbols"/>
              <a:buNone/>
              <a:defRPr b="0" i="0" sz="24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Arial"/>
                <a:ea typeface="Arial"/>
                <a:cs typeface="Arial"/>
                <a:sym typeface="Arial"/>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Arial"/>
                <a:ea typeface="Arial"/>
                <a:cs typeface="Arial"/>
                <a:sym typeface="Arial"/>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19" name="Google Shape;19;p3"/>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3F3F3F"/>
              </a:buClr>
              <a:buSzPts val="4000"/>
              <a:buFont typeface="Arial"/>
              <a:buNone/>
              <a:defRPr b="1" i="0" sz="40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nvSpPr>
        <p:spPr>
          <a:xfrm>
            <a:off x="4147073" y="2887579"/>
            <a:ext cx="857768"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400">
              <a:solidFill>
                <a:srgbClr val="DBA253"/>
              </a:solidFill>
              <a:latin typeface="Noto Sans Symbols"/>
              <a:ea typeface="Noto Sans Symbols"/>
              <a:cs typeface="Noto Sans Symbols"/>
              <a:sym typeface="Noto Sans Symbols"/>
            </a:endParaRPr>
          </a:p>
        </p:txBody>
      </p:sp>
      <p:sp>
        <p:nvSpPr>
          <p:cNvPr id="22" name="Google Shape;22;p4"/>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595959"/>
              </a:buClr>
              <a:buSzPts val="5400"/>
              <a:buFont typeface="Arial"/>
              <a:buNone/>
              <a:defRPr b="1" i="0" sz="54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 name="Google Shape;23;p4"/>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5"/>
          <p:cNvSpPr txBox="1"/>
          <p:nvPr>
            <p:ph idx="1" type="body"/>
          </p:nvPr>
        </p:nvSpPr>
        <p:spPr>
          <a:xfrm>
            <a:off x="685800"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5"/>
          <p:cNvSpPr txBox="1"/>
          <p:nvPr>
            <p:ph idx="2" type="body"/>
          </p:nvPr>
        </p:nvSpPr>
        <p:spPr>
          <a:xfrm>
            <a:off x="4645151" y="1845482"/>
            <a:ext cx="3803904" cy="34344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40"/>
              </a:spcBef>
              <a:spcAft>
                <a:spcPts val="0"/>
              </a:spcAft>
              <a:buClr>
                <a:schemeClr val="accent1"/>
              </a:buClr>
              <a:buSzPts val="2200"/>
              <a:buFont typeface="Noto Sans Symbols"/>
              <a:buNone/>
              <a:defRPr b="0" i="0" sz="2200" u="none" cap="none" strike="noStrike">
                <a:solidFill>
                  <a:srgbClr val="262626"/>
                </a:solidFill>
                <a:latin typeface="Book Antiqua"/>
                <a:ea typeface="Book Antiqua"/>
                <a:cs typeface="Book Antiqua"/>
                <a:sym typeface="Book Antiqua"/>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3pPr>
            <a:lvl4pPr indent="-228600" lvl="3" marL="18288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type="twoTxTwoObj">
  <p:cSld name="TWO_OBJECTS_WITH_TEXT">
    <p:spTree>
      <p:nvGrpSpPr>
        <p:cNvPr id="28" name="Shape 28"/>
        <p:cNvGrpSpPr/>
        <p:nvPr/>
      </p:nvGrpSpPr>
      <p:grpSpPr>
        <a:xfrm>
          <a:off x="0" y="0"/>
          <a:ext cx="0" cy="0"/>
          <a:chOff x="0" y="0"/>
          <a:chExt cx="0" cy="0"/>
        </a:xfrm>
      </p:grpSpPr>
      <p:sp>
        <p:nvSpPr>
          <p:cNvPr id="29" name="Google Shape;29;p6"/>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595959"/>
              </a:buClr>
              <a:buSzPts val="4300"/>
              <a:buFont typeface="Arial"/>
              <a:buNone/>
              <a:defRPr b="1" i="0" sz="4300" u="none" cap="none" strike="noStrike">
                <a:solidFill>
                  <a:srgbClr val="59595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0" name="Google Shape;30;p6"/>
          <p:cNvSpPr txBox="1"/>
          <p:nvPr>
            <p:ph idx="1" type="body"/>
          </p:nvPr>
        </p:nvSpPr>
        <p:spPr>
          <a:xfrm>
            <a:off x="688490" y="1783601"/>
            <a:ext cx="3621929"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1" name="Google Shape;31;p6"/>
          <p:cNvSpPr txBox="1"/>
          <p:nvPr>
            <p:ph idx="2" type="body"/>
          </p:nvPr>
        </p:nvSpPr>
        <p:spPr>
          <a:xfrm>
            <a:off x="688488" y="2622290"/>
            <a:ext cx="3621931" cy="2595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
        <p:nvSpPr>
          <p:cNvPr id="32" name="Google Shape;32;p6"/>
          <p:cNvSpPr txBox="1"/>
          <p:nvPr>
            <p:ph idx="3" type="body"/>
          </p:nvPr>
        </p:nvSpPr>
        <p:spPr>
          <a:xfrm>
            <a:off x="4785878" y="1783601"/>
            <a:ext cx="3663716" cy="65836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500"/>
              </a:spcBef>
              <a:spcAft>
                <a:spcPts val="0"/>
              </a:spcAft>
              <a:buClr>
                <a:schemeClr val="accent1"/>
              </a:buClr>
              <a:buSzPts val="2500"/>
              <a:buFont typeface="Noto Sans Symbols"/>
              <a:buNone/>
              <a:defRPr b="1" i="0" sz="25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1"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1"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1" i="0" sz="16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600"/>
              <a:buFont typeface="Noto Sans Symbols"/>
              <a:buNone/>
              <a:defRPr b="1" i="0" sz="1600" u="none" cap="none" strike="noStrike">
                <a:solidFill>
                  <a:schemeClr val="dk1"/>
                </a:solidFill>
                <a:latin typeface="Book Antiqua"/>
                <a:ea typeface="Book Antiqua"/>
                <a:cs typeface="Book Antiqua"/>
                <a:sym typeface="Book Antiqua"/>
              </a:defRPr>
            </a:lvl9pPr>
          </a:lstStyle>
          <a:p/>
        </p:txBody>
      </p:sp>
      <p:sp>
        <p:nvSpPr>
          <p:cNvPr id="33" name="Google Shape;33;p6"/>
          <p:cNvSpPr txBox="1"/>
          <p:nvPr>
            <p:ph idx="4" type="body"/>
          </p:nvPr>
        </p:nvSpPr>
        <p:spPr>
          <a:xfrm>
            <a:off x="4785878" y="2619063"/>
            <a:ext cx="3658875" cy="259510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2pPr>
            <a:lvl3pPr indent="-228600" lvl="2" marL="1371600" marR="0" rtl="0" algn="l">
              <a:spcBef>
                <a:spcPts val="360"/>
              </a:spcBef>
              <a:spcAft>
                <a:spcPts val="0"/>
              </a:spcAft>
              <a:buClr>
                <a:schemeClr val="accent1"/>
              </a:buClr>
              <a:buSzPts val="1800"/>
              <a:buFont typeface="Noto Sans Symbols"/>
              <a:buNone/>
              <a:defRPr b="0" i="0" sz="1800" u="none" cap="none" strike="noStrike">
                <a:solidFill>
                  <a:srgbClr val="262626"/>
                </a:solidFill>
                <a:latin typeface="Book Antiqua"/>
                <a:ea typeface="Book Antiqua"/>
                <a:cs typeface="Book Antiqua"/>
                <a:sym typeface="Book Antiqua"/>
              </a:defRPr>
            </a:lvl3pPr>
            <a:lvl4pPr indent="-228600" lvl="3" marL="18288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4pPr>
            <a:lvl5pPr indent="-228600" lvl="4" marL="2286000" marR="0" rtl="0" algn="l">
              <a:spcBef>
                <a:spcPts val="320"/>
              </a:spcBef>
              <a:spcAft>
                <a:spcPts val="0"/>
              </a:spcAft>
              <a:buClr>
                <a:schemeClr val="accent1"/>
              </a:buClr>
              <a:buSzPts val="1600"/>
              <a:buFont typeface="Noto Sans Symbols"/>
              <a:buNone/>
              <a:defRPr b="0" i="0" sz="1600" u="none" cap="none" strike="noStrike">
                <a:solidFill>
                  <a:srgbClr val="262626"/>
                </a:solidFill>
                <a:latin typeface="Book Antiqua"/>
                <a:ea typeface="Book Antiqua"/>
                <a:cs typeface="Book Antiqua"/>
                <a:sym typeface="Book Antiqua"/>
              </a:defRPr>
            </a:lvl5pPr>
            <a:lvl6pPr indent="-330200" lvl="5" marL="27432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6pPr>
            <a:lvl7pPr indent="-330200" lvl="6" marL="32004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7pPr>
            <a:lvl8pPr indent="-330200" lvl="7" marL="36576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8pPr>
            <a:lvl9pPr indent="-330200" lvl="8" marL="4114800" marR="0" rtl="0" algn="l">
              <a:spcBef>
                <a:spcPts val="400"/>
              </a:spcBef>
              <a:spcAft>
                <a:spcPts val="0"/>
              </a:spcAft>
              <a:buClr>
                <a:schemeClr val="accent1"/>
              </a:buClr>
              <a:buSzPts val="1600"/>
              <a:buFont typeface="Noto Sans Symbols"/>
              <a:buChar char="❧"/>
              <a:defRPr b="0" i="0" sz="16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4" name="Shape 34"/>
        <p:cNvGrpSpPr/>
        <p:nvPr/>
      </p:nvGrpSpPr>
      <p:grpSpPr>
        <a:xfrm>
          <a:off x="0" y="0"/>
          <a:ext cx="0" cy="0"/>
          <a:chOff x="0" y="0"/>
          <a:chExt cx="0" cy="0"/>
        </a:xfrm>
      </p:grpSpPr>
      <p:sp>
        <p:nvSpPr>
          <p:cNvPr id="35" name="Google Shape;35;p7"/>
          <p:cNvSpPr txBox="1"/>
          <p:nvPr>
            <p:ph idx="1" type="body"/>
          </p:nvPr>
        </p:nvSpPr>
        <p:spPr>
          <a:xfrm>
            <a:off x="692002" y="559399"/>
            <a:ext cx="3580882" cy="441401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2pPr>
            <a:lvl3pPr indent="-228600" lvl="2" marL="13716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3pPr>
            <a:lvl4pPr indent="-228600" lvl="3" marL="18288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4pPr>
            <a:lvl5pPr indent="-228600" lvl="4" marL="228600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Book Antiqua"/>
                <a:ea typeface="Book Antiqua"/>
                <a:cs typeface="Book Antiqua"/>
                <a:sym typeface="Book Antiqua"/>
              </a:defRPr>
            </a:lvl9pPr>
          </a:lstStyle>
          <a:p/>
        </p:txBody>
      </p:sp>
      <p:sp>
        <p:nvSpPr>
          <p:cNvPr id="36" name="Google Shape;36;p7"/>
          <p:cNvSpPr txBox="1"/>
          <p:nvPr>
            <p:ph idx="2" type="body"/>
          </p:nvPr>
        </p:nvSpPr>
        <p:spPr>
          <a:xfrm>
            <a:off x="4889812" y="562026"/>
            <a:ext cx="3580882" cy="441401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Clr>
                <a:schemeClr val="accent1"/>
              </a:buClr>
              <a:buSzPts val="2000"/>
              <a:buFont typeface="Noto Sans Symbols"/>
              <a:buNone/>
              <a:defRPr b="0" i="0" sz="20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37" name="Shape 37"/>
        <p:cNvGrpSpPr/>
        <p:nvPr/>
      </p:nvGrpSpPr>
      <p:grpSpPr>
        <a:xfrm>
          <a:off x="0" y="0"/>
          <a:ext cx="0" cy="0"/>
          <a:chOff x="0" y="0"/>
          <a:chExt cx="0" cy="0"/>
        </a:xfrm>
      </p:grpSpPr>
      <p:sp>
        <p:nvSpPr>
          <p:cNvPr id="38" name="Google Shape;38;p8"/>
          <p:cNvSpPr/>
          <p:nvPr>
            <p:ph idx="2" type="pic"/>
          </p:nvPr>
        </p:nvSpPr>
        <p:spPr>
          <a:xfrm rot="344365">
            <a:off x="773476" y="536672"/>
            <a:ext cx="7578326" cy="3491307"/>
          </a:xfrm>
          <a:prstGeom prst="rect">
            <a:avLst/>
          </a:prstGeom>
          <a:solidFill>
            <a:srgbClr val="ECECEC"/>
          </a:solidFill>
          <a:ln cap="sq" cmpd="sng" w="190500">
            <a:solidFill>
              <a:srgbClr val="FFFFFF"/>
            </a:solidFill>
            <a:prstDash val="solid"/>
            <a:miter lim="800000"/>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000"/>
              <a:buFont typeface="Noto Sans Symbols"/>
              <a:buNone/>
              <a:defRPr b="0" i="0" sz="2000" u="none" cap="none" strike="noStrike">
                <a:solidFill>
                  <a:srgbClr val="262626"/>
                </a:solidFill>
                <a:latin typeface="Arial"/>
                <a:ea typeface="Arial"/>
                <a:cs typeface="Arial"/>
                <a:sym typeface="Arial"/>
              </a:defRPr>
            </a:lvl1pPr>
            <a:lvl2pPr lvl="1" marR="0" rtl="0" algn="l">
              <a:spcBef>
                <a:spcPts val="560"/>
              </a:spcBef>
              <a:spcAft>
                <a:spcPts val="0"/>
              </a:spcAft>
              <a:buClr>
                <a:schemeClr val="accent1"/>
              </a:buClr>
              <a:buSzPts val="2800"/>
              <a:buFont typeface="Noto Sans Symbols"/>
              <a:buNone/>
              <a:defRPr b="0" i="0" sz="2800" u="none" cap="none" strike="noStrike">
                <a:solidFill>
                  <a:srgbClr val="262626"/>
                </a:solidFill>
                <a:latin typeface="Book Antiqua"/>
                <a:ea typeface="Book Antiqua"/>
                <a:cs typeface="Book Antiqua"/>
                <a:sym typeface="Book Antiqua"/>
              </a:defRPr>
            </a:lvl2pPr>
            <a:lvl3pPr lvl="2" marR="0" rtl="0" algn="l">
              <a:spcBef>
                <a:spcPts val="480"/>
              </a:spcBef>
              <a:spcAft>
                <a:spcPts val="0"/>
              </a:spcAft>
              <a:buClr>
                <a:schemeClr val="accent1"/>
              </a:buClr>
              <a:buSzPts val="2400"/>
              <a:buFont typeface="Noto Sans Symbols"/>
              <a:buNone/>
              <a:defRPr b="0" i="0" sz="2400" u="none" cap="none" strike="noStrike">
                <a:solidFill>
                  <a:srgbClr val="262626"/>
                </a:solidFill>
                <a:latin typeface="Book Antiqua"/>
                <a:ea typeface="Book Antiqua"/>
                <a:cs typeface="Book Antiqua"/>
                <a:sym typeface="Book Antiqua"/>
              </a:defRPr>
            </a:lvl3pPr>
            <a:lvl4pPr lvl="3"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4pPr>
            <a:lvl5pPr lvl="4" marR="0" rtl="0" algn="l">
              <a:spcBef>
                <a:spcPts val="400"/>
              </a:spcBef>
              <a:spcAft>
                <a:spcPts val="0"/>
              </a:spcAft>
              <a:buClr>
                <a:schemeClr val="accent1"/>
              </a:buClr>
              <a:buSzPts val="2000"/>
              <a:buFont typeface="Noto Sans Symbols"/>
              <a:buNone/>
              <a:defRPr b="0" i="0" sz="2000" u="none" cap="none" strike="noStrike">
                <a:solidFill>
                  <a:srgbClr val="262626"/>
                </a:solidFill>
                <a:latin typeface="Book Antiqua"/>
                <a:ea typeface="Book Antiqua"/>
                <a:cs typeface="Book Antiqua"/>
                <a:sym typeface="Book Antiqua"/>
              </a:defRPr>
            </a:lvl5pPr>
            <a:lvl6pPr lvl="5"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6pPr>
            <a:lvl7pPr lvl="6"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7pPr>
            <a:lvl8pPr lvl="7"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8pPr>
            <a:lvl9pPr lvl="8" marR="0" rtl="0" algn="l">
              <a:spcBef>
                <a:spcPts val="400"/>
              </a:spcBef>
              <a:spcAft>
                <a:spcPts val="0"/>
              </a:spcAft>
              <a:buClr>
                <a:schemeClr val="accent1"/>
              </a:buClr>
              <a:buSzPts val="2000"/>
              <a:buFont typeface="Noto Sans Symbols"/>
              <a:buNone/>
              <a:defRPr b="0" i="0" sz="2000" u="none" cap="none" strike="noStrike">
                <a:solidFill>
                  <a:schemeClr val="dk1"/>
                </a:solidFill>
                <a:latin typeface="Book Antiqua"/>
                <a:ea typeface="Book Antiqua"/>
                <a:cs typeface="Book Antiqua"/>
                <a:sym typeface="Book Antiqua"/>
              </a:defRPr>
            </a:lvl9pPr>
          </a:lstStyle>
          <a:p/>
        </p:txBody>
      </p:sp>
      <p:sp>
        <p:nvSpPr>
          <p:cNvPr id="39" name="Google Shape;39;p8"/>
          <p:cNvSpPr txBox="1"/>
          <p:nvPr>
            <p:ph idx="1" type="body"/>
          </p:nvPr>
        </p:nvSpPr>
        <p:spPr>
          <a:xfrm>
            <a:off x="688489" y="4486019"/>
            <a:ext cx="7756264" cy="80486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320"/>
              </a:spcBef>
              <a:spcAft>
                <a:spcPts val="0"/>
              </a:spcAft>
              <a:buClr>
                <a:schemeClr val="accent1"/>
              </a:buClr>
              <a:buSzPts val="1600"/>
              <a:buFont typeface="Noto Sans Symbols"/>
              <a:buNone/>
              <a:defRPr b="0" i="0" sz="1600" u="none" cap="none" strike="noStrike">
                <a:solidFill>
                  <a:srgbClr val="595959"/>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Noto Sans Symbols"/>
              <a:buNone/>
              <a:defRPr b="0" i="0" sz="1200" u="none" cap="none" strike="noStrike">
                <a:solidFill>
                  <a:srgbClr val="262626"/>
                </a:solidFill>
                <a:latin typeface="Book Antiqua"/>
                <a:ea typeface="Book Antiqua"/>
                <a:cs typeface="Book Antiqua"/>
                <a:sym typeface="Book Antiqua"/>
              </a:defRPr>
            </a:lvl2pPr>
            <a:lvl3pPr indent="-228600" lvl="2" marL="1371600" marR="0" rtl="0" algn="l">
              <a:spcBef>
                <a:spcPts val="200"/>
              </a:spcBef>
              <a:spcAft>
                <a:spcPts val="0"/>
              </a:spcAft>
              <a:buClr>
                <a:schemeClr val="accent1"/>
              </a:buClr>
              <a:buSzPts val="1000"/>
              <a:buFont typeface="Noto Sans Symbols"/>
              <a:buNone/>
              <a:defRPr b="0" i="0" sz="1000" u="none" cap="none" strike="noStrike">
                <a:solidFill>
                  <a:srgbClr val="262626"/>
                </a:solidFill>
                <a:latin typeface="Book Antiqua"/>
                <a:ea typeface="Book Antiqua"/>
                <a:cs typeface="Book Antiqua"/>
                <a:sym typeface="Book Antiqua"/>
              </a:defRPr>
            </a:lvl3pPr>
            <a:lvl4pPr indent="-228600" lvl="3" marL="18288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4pPr>
            <a:lvl5pPr indent="-228600" lvl="4" marL="2286000" marR="0" rtl="0" algn="l">
              <a:spcBef>
                <a:spcPts val="180"/>
              </a:spcBef>
              <a:spcAft>
                <a:spcPts val="0"/>
              </a:spcAft>
              <a:buClr>
                <a:schemeClr val="accent1"/>
              </a:buClr>
              <a:buSzPts val="900"/>
              <a:buFont typeface="Noto Sans Symbols"/>
              <a:buNone/>
              <a:defRPr b="0" i="0" sz="900" u="none" cap="none" strike="noStrike">
                <a:solidFill>
                  <a:srgbClr val="262626"/>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900"/>
              <a:buFont typeface="Noto Sans Symbols"/>
              <a:buNone/>
              <a:defRPr b="0" i="0" sz="900" u="none" cap="none" strike="noStrike">
                <a:solidFill>
                  <a:schemeClr val="dk1"/>
                </a:solidFill>
                <a:latin typeface="Book Antiqua"/>
                <a:ea typeface="Book Antiqua"/>
                <a:cs typeface="Book Antiqua"/>
                <a:sym typeface="Book Antiqua"/>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40" name="Shape 40"/>
        <p:cNvGrpSpPr/>
        <p:nvPr/>
      </p:nvGrpSpPr>
      <p:grpSpPr>
        <a:xfrm>
          <a:off x="0" y="0"/>
          <a:ext cx="0" cy="0"/>
          <a:chOff x="0" y="0"/>
          <a:chExt cx="0" cy="0"/>
        </a:xfrm>
      </p:grpSpPr>
      <p:pic>
        <p:nvPicPr>
          <p:cNvPr descr="PPT-General9.jpg" id="41" name="Google Shape;41;p9"/>
          <p:cNvPicPr preferRelativeResize="0"/>
          <p:nvPr/>
        </p:nvPicPr>
        <p:blipFill rotWithShape="1">
          <a:blip r:embed="rId2">
            <a:alphaModFix/>
          </a:blip>
          <a:srcRect b="0" l="0" r="0" t="0"/>
          <a:stretch/>
        </p:blipFill>
        <p:spPr>
          <a:xfrm>
            <a:off x="0" y="0"/>
            <a:ext cx="91440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42" name="Shape 42"/>
        <p:cNvGrpSpPr/>
        <p:nvPr/>
      </p:nvGrpSpPr>
      <p:grpSpPr>
        <a:xfrm>
          <a:off x="0" y="0"/>
          <a:ext cx="0" cy="0"/>
          <a:chOff x="0" y="0"/>
          <a:chExt cx="0" cy="0"/>
        </a:xfrm>
      </p:grpSpPr>
      <p:pic>
        <p:nvPicPr>
          <p:cNvPr descr="plainluecover.jpg" id="43" name="Google Shape;43;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44" name="Google Shape;44;p10"/>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FFFFFF"/>
              </a:buClr>
              <a:buSzPts val="5400"/>
              <a:buFont typeface="Arial"/>
              <a:buNone/>
              <a:defRPr b="1" i="0" sz="5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10"/>
          <p:cNvSpPr txBox="1"/>
          <p:nvPr>
            <p:ph idx="1" type="body"/>
          </p:nvPr>
        </p:nvSpPr>
        <p:spPr>
          <a:xfrm>
            <a:off x="699248" y="3324431"/>
            <a:ext cx="7734747" cy="1500187"/>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400"/>
              </a:spcBef>
              <a:spcAft>
                <a:spcPts val="0"/>
              </a:spcAft>
              <a:buClr>
                <a:schemeClr val="accent1"/>
              </a:buClr>
              <a:buSzPts val="2000"/>
              <a:buFont typeface="Noto Sans Symbols"/>
              <a:buNone/>
              <a:defRPr b="0" i="0" sz="2000" u="none" cap="none" strike="noStrike">
                <a:solidFill>
                  <a:srgbClr val="FFFFFF"/>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Noto Sans Symbols"/>
              <a:buNone/>
              <a:defRPr b="0" i="0" sz="1800" u="none" cap="none" strike="noStrike">
                <a:solidFill>
                  <a:srgbClr val="888888"/>
                </a:solidFill>
                <a:latin typeface="Book Antiqua"/>
                <a:ea typeface="Book Antiqua"/>
                <a:cs typeface="Book Antiqua"/>
                <a:sym typeface="Book Antiqua"/>
              </a:defRPr>
            </a:lvl2pPr>
            <a:lvl3pPr indent="-228600" lvl="2" marL="1371600" marR="0" rtl="0" algn="l">
              <a:spcBef>
                <a:spcPts val="320"/>
              </a:spcBef>
              <a:spcAft>
                <a:spcPts val="0"/>
              </a:spcAft>
              <a:buClr>
                <a:schemeClr val="accent1"/>
              </a:buClr>
              <a:buSzPts val="1600"/>
              <a:buFont typeface="Noto Sans Symbols"/>
              <a:buNone/>
              <a:defRPr b="0" i="0" sz="1600" u="none" cap="none" strike="noStrike">
                <a:solidFill>
                  <a:srgbClr val="888888"/>
                </a:solidFill>
                <a:latin typeface="Book Antiqua"/>
                <a:ea typeface="Book Antiqua"/>
                <a:cs typeface="Book Antiqua"/>
                <a:sym typeface="Book Antiqua"/>
              </a:defRPr>
            </a:lvl3pPr>
            <a:lvl4pPr indent="-228600" lvl="3" marL="18288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4pPr>
            <a:lvl5pPr indent="-228600" lvl="4" marL="2286000" marR="0" rtl="0" algn="l">
              <a:spcBef>
                <a:spcPts val="28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5pPr>
            <a:lvl6pPr indent="-228600" lvl="5" marL="27432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6pPr>
            <a:lvl7pPr indent="-228600" lvl="6" marL="32004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7pPr>
            <a:lvl8pPr indent="-228600" lvl="7" marL="36576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8pPr>
            <a:lvl9pPr indent="-228600" lvl="8" marL="4114800" marR="0" rtl="0" algn="l">
              <a:spcBef>
                <a:spcPts val="400"/>
              </a:spcBef>
              <a:spcAft>
                <a:spcPts val="0"/>
              </a:spcAft>
              <a:buClr>
                <a:schemeClr val="accent1"/>
              </a:buClr>
              <a:buSzPts val="1400"/>
              <a:buFont typeface="Noto Sans Symbols"/>
              <a:buNone/>
              <a:defRPr b="0" i="0" sz="1400" u="none" cap="none" strike="noStrike">
                <a:solidFill>
                  <a:srgbClr val="888888"/>
                </a:solidFill>
                <a:latin typeface="Book Antiqua"/>
                <a:ea typeface="Book Antiqua"/>
                <a:cs typeface="Book Antiqua"/>
                <a:sym typeface="Book Antiqua"/>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image" Target="../media/image1.jpg"/><Relationship Id="rId4" Type="http://schemas.openxmlformats.org/officeDocument/2006/relationships/slideLayout" Target="../slideLayouts/slideLayout1.xml"/><Relationship Id="rId9" Type="http://schemas.openxmlformats.org/officeDocument/2006/relationships/slideLayout" Target="../slideLayouts/slideLayout6.xml"/><Relationship Id="rId14"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PPT-General11.jpg"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8" name="Google Shape;8;p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9" name="Google Shape;9;p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dk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dk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dk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dk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dk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dk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dk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pic>
        <p:nvPicPr>
          <p:cNvPr descr="PPT-General4.jpg" id="10" name="Google Shape;10;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4.jpg" id="11" name="Google Shape;11;p1"/>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descr="PPT-General6.jpg" id="12" name="Google Shape;12;p1"/>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4.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9.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ctrTitle"/>
          </p:nvPr>
        </p:nvSpPr>
        <p:spPr>
          <a:xfrm>
            <a:off x="3105625" y="514750"/>
            <a:ext cx="6046500" cy="240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FFFFFF"/>
              </a:buClr>
              <a:buSzPts val="4000"/>
              <a:buFont typeface="Arial"/>
              <a:buNone/>
            </a:pPr>
            <a:r>
              <a:rPr lang="en-US">
                <a:latin typeface="Raleway"/>
                <a:ea typeface="Raleway"/>
                <a:cs typeface="Raleway"/>
                <a:sym typeface="Raleway"/>
              </a:rPr>
              <a:t>Lifestyle Predictors of Stroke</a:t>
            </a:r>
            <a:endParaRPr>
              <a:latin typeface="Raleway"/>
              <a:ea typeface="Raleway"/>
              <a:cs typeface="Raleway"/>
              <a:sym typeface="Raleway"/>
            </a:endParaRPr>
          </a:p>
          <a:p>
            <a:pPr indent="0" lvl="0" marL="0" rtl="0" algn="l">
              <a:lnSpc>
                <a:spcPct val="115000"/>
              </a:lnSpc>
              <a:spcBef>
                <a:spcPts val="0"/>
              </a:spcBef>
              <a:spcAft>
                <a:spcPts val="0"/>
              </a:spcAft>
              <a:buClr>
                <a:srgbClr val="FFFFFF"/>
              </a:buClr>
              <a:buSzPts val="4000"/>
              <a:buFont typeface="Arial"/>
              <a:buNone/>
            </a:pPr>
            <a:r>
              <a:rPr lang="en-US" sz="2700">
                <a:latin typeface="Raleway"/>
                <a:ea typeface="Raleway"/>
                <a:cs typeface="Raleway"/>
                <a:sym typeface="Raleway"/>
              </a:rPr>
              <a:t>DATS 6103 Final Project</a:t>
            </a:r>
            <a:endParaRPr sz="2700">
              <a:latin typeface="Raleway"/>
              <a:ea typeface="Raleway"/>
              <a:cs typeface="Raleway"/>
              <a:sym typeface="Raleway"/>
            </a:endParaRPr>
          </a:p>
        </p:txBody>
      </p:sp>
      <p:sp>
        <p:nvSpPr>
          <p:cNvPr id="53" name="Google Shape;53;p12"/>
          <p:cNvSpPr txBox="1"/>
          <p:nvPr>
            <p:ph idx="1" type="subTitle"/>
          </p:nvPr>
        </p:nvSpPr>
        <p:spPr>
          <a:xfrm>
            <a:off x="3317628" y="3087487"/>
            <a:ext cx="5444400" cy="1752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2400"/>
              <a:buNone/>
            </a:pPr>
            <a:r>
              <a:rPr lang="en-US" sz="3000">
                <a:latin typeface="Raleway"/>
                <a:ea typeface="Raleway"/>
                <a:cs typeface="Raleway"/>
                <a:sym typeface="Raleway"/>
              </a:rPr>
              <a:t>Team 2</a:t>
            </a:r>
            <a:endParaRPr sz="3000">
              <a:latin typeface="Raleway"/>
              <a:ea typeface="Raleway"/>
              <a:cs typeface="Raleway"/>
              <a:sym typeface="Raleway"/>
            </a:endParaRPr>
          </a:p>
          <a:p>
            <a:pPr indent="0" lvl="0" marL="0" rtl="0" algn="r">
              <a:spcBef>
                <a:spcPts val="0"/>
              </a:spcBef>
              <a:spcAft>
                <a:spcPts val="0"/>
              </a:spcAft>
              <a:buSzPts val="2400"/>
              <a:buNone/>
            </a:pPr>
            <a:r>
              <a:rPr lang="en-US" sz="2000">
                <a:latin typeface="Raleway"/>
                <a:ea typeface="Raleway"/>
                <a:cs typeface="Raleway"/>
                <a:sym typeface="Raleway"/>
              </a:rPr>
              <a:t>Akshat Saini, Xiao Qi, Keelin Arseneault</a:t>
            </a:r>
            <a:endParaRPr sz="2000">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690040" y="1204857"/>
            <a:ext cx="7754700" cy="191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a:t>Modeling</a:t>
            </a:r>
            <a:endParaRPr/>
          </a:p>
        </p:txBody>
      </p:sp>
      <p:sp>
        <p:nvSpPr>
          <p:cNvPr id="129" name="Google Shape;129;p21"/>
          <p:cNvSpPr txBox="1"/>
          <p:nvPr>
            <p:ph idx="1" type="body"/>
          </p:nvPr>
        </p:nvSpPr>
        <p:spPr>
          <a:xfrm>
            <a:off x="699248" y="3324431"/>
            <a:ext cx="7734600" cy="1500300"/>
          </a:xfrm>
          <a:prstGeom prst="rect">
            <a:avLst/>
          </a:prstGeom>
        </p:spPr>
        <p:txBody>
          <a:bodyPr anchorCtr="0" anchor="t" bIns="45700" lIns="91425" spcFirstLastPara="1" rIns="91425" wrap="square" tIns="45700">
            <a:noAutofit/>
          </a:bodyPr>
          <a:lstStyle/>
          <a:p>
            <a:pPr indent="0" lvl="0" marL="0" rtl="0" algn="ctr">
              <a:spcBef>
                <a:spcPts val="400"/>
              </a:spcBef>
              <a:spcAft>
                <a:spcPts val="0"/>
              </a:spcAft>
              <a:buNone/>
            </a:pPr>
            <a:r>
              <a:rPr lang="en-US"/>
              <a:t>Logistic</a:t>
            </a:r>
            <a:r>
              <a:rPr lang="en-US"/>
              <a:t> Regression with Cut-off Value</a:t>
            </a:r>
            <a:endParaRPr/>
          </a:p>
          <a:p>
            <a:pPr indent="0" lvl="0" marL="0" rtl="0" algn="ctr">
              <a:spcBef>
                <a:spcPts val="400"/>
              </a:spcBef>
              <a:spcAft>
                <a:spcPts val="0"/>
              </a:spcAft>
              <a:buClr>
                <a:schemeClr val="dk1"/>
              </a:buClr>
              <a:buSzPts val="1100"/>
              <a:buFont typeface="Arial"/>
              <a:buNone/>
            </a:pPr>
            <a:r>
              <a:rPr lang="en-US">
                <a:solidFill>
                  <a:schemeClr val="lt1"/>
                </a:solidFill>
              </a:rPr>
              <a:t>KNN</a:t>
            </a:r>
            <a:endParaRPr/>
          </a:p>
          <a:p>
            <a:pPr indent="0" lvl="0" marL="0" rtl="0" algn="ctr">
              <a:spcBef>
                <a:spcPts val="400"/>
              </a:spcBef>
              <a:spcAft>
                <a:spcPts val="0"/>
              </a:spcAft>
              <a:buNone/>
            </a:pPr>
            <a:r>
              <a:rPr lang="en-US"/>
              <a:t>Logistic Regression with SMOTE </a:t>
            </a:r>
            <a:endParaRPr/>
          </a:p>
          <a:p>
            <a:pPr indent="0" lvl="0" marL="0" rtl="0" algn="ctr">
              <a:spcBef>
                <a:spcPts val="400"/>
              </a:spcBef>
              <a:spcAft>
                <a:spcPts val="0"/>
              </a:spcAft>
              <a:buNone/>
            </a:pPr>
            <a:r>
              <a:rPr lang="en-US"/>
              <a:t>Decision Tree </a:t>
            </a:r>
            <a:endParaRPr/>
          </a:p>
          <a:p>
            <a:pPr indent="0" lvl="0" marL="0" rtl="0" algn="ctr">
              <a:spcBef>
                <a:spcPts val="4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graphicFrame>
        <p:nvGraphicFramePr>
          <p:cNvPr id="135" name="Google Shape;135;p22"/>
          <p:cNvGraphicFramePr/>
          <p:nvPr/>
        </p:nvGraphicFramePr>
        <p:xfrm>
          <a:off x="300938" y="1500600"/>
          <a:ext cx="3000000" cy="3000000"/>
        </p:xfrm>
        <a:graphic>
          <a:graphicData uri="http://schemas.openxmlformats.org/drawingml/2006/table">
            <a:tbl>
              <a:tblPr>
                <a:noFill/>
                <a:tableStyleId>{36D24225-DF6E-41CD-8067-3017A8E288D0}</a:tableStyleId>
              </a:tblPr>
              <a:tblGrid>
                <a:gridCol w="1039375"/>
                <a:gridCol w="867925"/>
                <a:gridCol w="825675"/>
              </a:tblGrid>
              <a:tr h="393500">
                <a:tc>
                  <a:txBody>
                    <a:bodyPr/>
                    <a:lstStyle/>
                    <a:p>
                      <a:pPr indent="0" lvl="0" marL="0" rtl="0" algn="ctr">
                        <a:spcBef>
                          <a:spcPts val="0"/>
                        </a:spcBef>
                        <a:spcAft>
                          <a:spcPts val="0"/>
                        </a:spcAft>
                        <a:buNone/>
                      </a:pPr>
                      <a:r>
                        <a:rPr lang="en-US" sz="1800"/>
                        <a:t>Stroke</a:t>
                      </a:r>
                      <a:endParaRPr sz="1800"/>
                    </a:p>
                  </a:txBody>
                  <a:tcPr marT="91425" marB="91425" marR="91425" marL="91425"/>
                </a:tc>
                <a:tc>
                  <a:txBody>
                    <a:bodyPr/>
                    <a:lstStyle/>
                    <a:p>
                      <a:pPr indent="0" lvl="0" marL="0" rtl="0" algn="ctr">
                        <a:spcBef>
                          <a:spcPts val="0"/>
                        </a:spcBef>
                        <a:spcAft>
                          <a:spcPts val="0"/>
                        </a:spcAft>
                        <a:buNone/>
                      </a:pPr>
                      <a:r>
                        <a:rPr lang="en-US" sz="1800"/>
                        <a:t>0</a:t>
                      </a:r>
                      <a:endParaRPr sz="1800"/>
                    </a:p>
                  </a:txBody>
                  <a:tcPr marT="91425" marB="91425" marR="91425" marL="91425"/>
                </a:tc>
                <a:tc>
                  <a:txBody>
                    <a:bodyPr/>
                    <a:lstStyle/>
                    <a:p>
                      <a:pPr indent="0" lvl="0" marL="0" rtl="0" algn="ctr">
                        <a:spcBef>
                          <a:spcPts val="0"/>
                        </a:spcBef>
                        <a:spcAft>
                          <a:spcPts val="0"/>
                        </a:spcAft>
                        <a:buNone/>
                      </a:pPr>
                      <a:r>
                        <a:rPr lang="en-US" sz="1800"/>
                        <a:t>1</a:t>
                      </a:r>
                      <a:endParaRPr sz="1800"/>
                    </a:p>
                  </a:txBody>
                  <a:tcPr marT="91425" marB="91425" marR="91425" marL="91425"/>
                </a:tc>
              </a:tr>
              <a:tr h="408350">
                <a:tc>
                  <a:txBody>
                    <a:bodyPr/>
                    <a:lstStyle/>
                    <a:p>
                      <a:pPr indent="0" lvl="0" marL="0" rtl="0" algn="ctr">
                        <a:spcBef>
                          <a:spcPts val="0"/>
                        </a:spcBef>
                        <a:spcAft>
                          <a:spcPts val="0"/>
                        </a:spcAft>
                        <a:buNone/>
                      </a:pPr>
                      <a:r>
                        <a:rPr lang="en-US" sz="1800"/>
                        <a:t>count</a:t>
                      </a:r>
                      <a:endParaRPr sz="1800"/>
                    </a:p>
                  </a:txBody>
                  <a:tcPr marT="91425" marB="91425" marR="91425" marL="91425"/>
                </a:tc>
                <a:tc>
                  <a:txBody>
                    <a:bodyPr/>
                    <a:lstStyle/>
                    <a:p>
                      <a:pPr indent="0" lvl="0" marL="0" rtl="0" algn="ctr">
                        <a:spcBef>
                          <a:spcPts val="0"/>
                        </a:spcBef>
                        <a:spcAft>
                          <a:spcPts val="0"/>
                        </a:spcAft>
                        <a:buNone/>
                      </a:pPr>
                      <a:r>
                        <a:rPr lang="en-US" sz="1800"/>
                        <a:t>4699</a:t>
                      </a:r>
                      <a:endParaRPr sz="1800"/>
                    </a:p>
                  </a:txBody>
                  <a:tcPr marT="91425" marB="91425" marR="91425" marL="91425"/>
                </a:tc>
                <a:tc>
                  <a:txBody>
                    <a:bodyPr/>
                    <a:lstStyle/>
                    <a:p>
                      <a:pPr indent="0" lvl="0" marL="0" rtl="0" algn="ctr">
                        <a:spcBef>
                          <a:spcPts val="0"/>
                        </a:spcBef>
                        <a:spcAft>
                          <a:spcPts val="0"/>
                        </a:spcAft>
                        <a:buNone/>
                      </a:pPr>
                      <a:r>
                        <a:rPr lang="en-US" sz="1800"/>
                        <a:t>209</a:t>
                      </a:r>
                      <a:endParaRPr sz="1800"/>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sz="1800">
                          <a:solidFill>
                            <a:schemeClr val="dk1"/>
                          </a:solidFill>
                        </a:rPr>
                        <a:t>ratio</a:t>
                      </a:r>
                      <a:endParaRPr sz="1800"/>
                    </a:p>
                  </a:txBody>
                  <a:tcPr marT="91425" marB="91425" marR="91425" marL="91425"/>
                </a:tc>
                <a:tc>
                  <a:txBody>
                    <a:bodyPr/>
                    <a:lstStyle/>
                    <a:p>
                      <a:pPr indent="0" lvl="0" marL="0" rtl="0" algn="ctr">
                        <a:spcBef>
                          <a:spcPts val="0"/>
                        </a:spcBef>
                        <a:spcAft>
                          <a:spcPts val="0"/>
                        </a:spcAft>
                        <a:buNone/>
                      </a:pPr>
                      <a:r>
                        <a:rPr lang="en-US" sz="1800"/>
                        <a:t>0.957</a:t>
                      </a:r>
                      <a:endParaRPr sz="1800"/>
                    </a:p>
                  </a:txBody>
                  <a:tcPr marT="91425" marB="91425" marR="91425" marL="91425"/>
                </a:tc>
                <a:tc>
                  <a:txBody>
                    <a:bodyPr/>
                    <a:lstStyle/>
                    <a:p>
                      <a:pPr indent="0" lvl="0" marL="0" rtl="0" algn="ctr">
                        <a:spcBef>
                          <a:spcPts val="0"/>
                        </a:spcBef>
                        <a:spcAft>
                          <a:spcPts val="0"/>
                        </a:spcAft>
                        <a:buNone/>
                      </a:pPr>
                      <a:r>
                        <a:rPr lang="en-US" sz="1800"/>
                        <a:t>0.043</a:t>
                      </a:r>
                      <a:endParaRPr sz="1800"/>
                    </a:p>
                  </a:txBody>
                  <a:tcPr marT="91425" marB="91425" marR="91425" marL="91425"/>
                </a:tc>
              </a:tr>
            </a:tbl>
          </a:graphicData>
        </a:graphic>
      </p:graphicFrame>
      <p:pic>
        <p:nvPicPr>
          <p:cNvPr id="136" name="Google Shape;136;p22"/>
          <p:cNvPicPr preferRelativeResize="0"/>
          <p:nvPr/>
        </p:nvPicPr>
        <p:blipFill>
          <a:blip r:embed="rId3">
            <a:alphaModFix/>
          </a:blip>
          <a:stretch>
            <a:fillRect/>
          </a:stretch>
        </p:blipFill>
        <p:spPr>
          <a:xfrm>
            <a:off x="3446700" y="800200"/>
            <a:ext cx="5483725" cy="4678986"/>
          </a:xfrm>
          <a:prstGeom prst="rect">
            <a:avLst/>
          </a:prstGeom>
          <a:noFill/>
          <a:ln>
            <a:noFill/>
          </a:ln>
        </p:spPr>
      </p:pic>
      <p:cxnSp>
        <p:nvCxnSpPr>
          <p:cNvPr id="137" name="Google Shape;137;p22"/>
          <p:cNvCxnSpPr>
            <a:stCxn id="138" idx="2"/>
            <a:endCxn id="139" idx="0"/>
          </p:cNvCxnSpPr>
          <p:nvPr/>
        </p:nvCxnSpPr>
        <p:spPr>
          <a:xfrm flipH="1" rot="-5400000">
            <a:off x="1736125" y="3836500"/>
            <a:ext cx="666900" cy="804300"/>
          </a:xfrm>
          <a:prstGeom prst="bentConnector3">
            <a:avLst>
              <a:gd fmla="val 49993" name="adj1"/>
            </a:avLst>
          </a:prstGeom>
          <a:noFill/>
          <a:ln cap="flat" cmpd="sng" w="19050">
            <a:solidFill>
              <a:schemeClr val="dk1"/>
            </a:solidFill>
            <a:prstDash val="solid"/>
            <a:miter lim="8000"/>
            <a:headEnd len="sm" w="sm" type="none"/>
            <a:tailEnd len="sm" w="sm" type="none"/>
          </a:ln>
        </p:spPr>
      </p:cxnSp>
      <p:cxnSp>
        <p:nvCxnSpPr>
          <p:cNvPr id="140" name="Google Shape;140;p22"/>
          <p:cNvCxnSpPr>
            <a:stCxn id="141" idx="0"/>
            <a:endCxn id="138" idx="2"/>
          </p:cNvCxnSpPr>
          <p:nvPr/>
        </p:nvCxnSpPr>
        <p:spPr>
          <a:xfrm rot="-5400000">
            <a:off x="917500" y="3822150"/>
            <a:ext cx="666900" cy="832800"/>
          </a:xfrm>
          <a:prstGeom prst="bentConnector3">
            <a:avLst>
              <a:gd fmla="val 49993" name="adj1"/>
            </a:avLst>
          </a:prstGeom>
          <a:noFill/>
          <a:ln cap="flat" cmpd="sng" w="19050">
            <a:solidFill>
              <a:schemeClr val="dk1"/>
            </a:solidFill>
            <a:prstDash val="solid"/>
            <a:miter lim="8000"/>
            <a:headEnd len="sm" w="sm" type="none"/>
            <a:tailEnd len="sm" w="sm" type="none"/>
          </a:ln>
        </p:spPr>
      </p:cxnSp>
      <p:sp>
        <p:nvSpPr>
          <p:cNvPr id="138" name="Google Shape;138;p22"/>
          <p:cNvSpPr txBox="1"/>
          <p:nvPr/>
        </p:nvSpPr>
        <p:spPr>
          <a:xfrm>
            <a:off x="1210225" y="3538900"/>
            <a:ext cx="914400" cy="366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data</a:t>
            </a:r>
            <a:endParaRPr sz="1800">
              <a:solidFill>
                <a:schemeClr val="dk1"/>
              </a:solidFill>
              <a:latin typeface="Roboto"/>
              <a:ea typeface="Roboto"/>
              <a:cs typeface="Roboto"/>
              <a:sym typeface="Roboto"/>
            </a:endParaRPr>
          </a:p>
        </p:txBody>
      </p:sp>
      <p:sp>
        <p:nvSpPr>
          <p:cNvPr id="141" name="Google Shape;141;p22"/>
          <p:cNvSpPr txBox="1"/>
          <p:nvPr/>
        </p:nvSpPr>
        <p:spPr>
          <a:xfrm>
            <a:off x="172450" y="4572000"/>
            <a:ext cx="1324200" cy="61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80% data_train </a:t>
            </a:r>
            <a:endParaRPr sz="1800">
              <a:solidFill>
                <a:schemeClr val="dk1"/>
              </a:solidFill>
              <a:latin typeface="Roboto"/>
              <a:ea typeface="Roboto"/>
              <a:cs typeface="Roboto"/>
              <a:sym typeface="Roboto"/>
            </a:endParaRPr>
          </a:p>
        </p:txBody>
      </p:sp>
      <p:sp>
        <p:nvSpPr>
          <p:cNvPr id="139" name="Google Shape;139;p22"/>
          <p:cNvSpPr txBox="1"/>
          <p:nvPr/>
        </p:nvSpPr>
        <p:spPr>
          <a:xfrm>
            <a:off x="1809575" y="4572000"/>
            <a:ext cx="1324200" cy="613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20% data_test</a:t>
            </a:r>
            <a:endParaRPr sz="1800">
              <a:solidFill>
                <a:schemeClr val="dk1"/>
              </a:solidFill>
              <a:latin typeface="Roboto"/>
              <a:ea typeface="Roboto"/>
              <a:cs typeface="Roboto"/>
              <a:sym typeface="Roboto"/>
            </a:endParaRPr>
          </a:p>
        </p:txBody>
      </p:sp>
      <p:sp>
        <p:nvSpPr>
          <p:cNvPr id="142" name="Google Shape;142;p22"/>
          <p:cNvSpPr txBox="1"/>
          <p:nvPr/>
        </p:nvSpPr>
        <p:spPr>
          <a:xfrm>
            <a:off x="-2368225" y="1019650"/>
            <a:ext cx="734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2964200" y="974544"/>
            <a:ext cx="5929652" cy="3923512"/>
          </a:xfrm>
          <a:prstGeom prst="rect">
            <a:avLst/>
          </a:prstGeom>
          <a:noFill/>
          <a:ln>
            <a:noFill/>
          </a:ln>
        </p:spPr>
      </p:pic>
      <p:graphicFrame>
        <p:nvGraphicFramePr>
          <p:cNvPr id="148" name="Google Shape;148;p23"/>
          <p:cNvGraphicFramePr/>
          <p:nvPr/>
        </p:nvGraphicFramePr>
        <p:xfrm>
          <a:off x="338450" y="1752825"/>
          <a:ext cx="3000000" cy="3000000"/>
        </p:xfrm>
        <a:graphic>
          <a:graphicData uri="http://schemas.openxmlformats.org/drawingml/2006/table">
            <a:tbl>
              <a:tblPr>
                <a:noFill/>
                <a:tableStyleId>{36D24225-DF6E-41CD-8067-3017A8E288D0}</a:tableStyleId>
              </a:tblPr>
              <a:tblGrid>
                <a:gridCol w="1678650"/>
                <a:gridCol w="618300"/>
              </a:tblGrid>
              <a:tr h="393500">
                <a:tc>
                  <a:txBody>
                    <a:bodyPr/>
                    <a:lstStyle/>
                    <a:p>
                      <a:pPr indent="0" lvl="0" marL="0" rtl="0" algn="ctr">
                        <a:spcBef>
                          <a:spcPts val="0"/>
                        </a:spcBef>
                        <a:spcAft>
                          <a:spcPts val="0"/>
                        </a:spcAft>
                        <a:buClr>
                          <a:schemeClr val="dk1"/>
                        </a:buClr>
                        <a:buSzPts val="1100"/>
                        <a:buFont typeface="Arial"/>
                        <a:buNone/>
                      </a:pPr>
                      <a:r>
                        <a:rPr lang="en-US">
                          <a:solidFill>
                            <a:schemeClr val="dk1"/>
                          </a:solidFill>
                        </a:rPr>
                        <a:t>variables</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VIF</a:t>
                      </a:r>
                      <a:endParaRPr/>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a:solidFill>
                            <a:schemeClr val="dk1"/>
                          </a:solidFill>
                        </a:rPr>
                        <a:t>hypertension</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1.10</a:t>
                      </a:r>
                      <a:endParaRPr/>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a:solidFill>
                            <a:schemeClr val="dk1"/>
                          </a:solidFill>
                        </a:rPr>
                        <a:t>heart_disease</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1.08</a:t>
                      </a:r>
                      <a:endParaRPr/>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a:solidFill>
                            <a:schemeClr val="dk1"/>
                          </a:solidFill>
                        </a:rPr>
                        <a:t>avg_glucose_level</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US">
                          <a:solidFill>
                            <a:schemeClr val="dk1"/>
                          </a:solidFill>
                        </a:rPr>
                        <a:t>1.10</a:t>
                      </a:r>
                      <a:endParaRPr>
                        <a:solidFill>
                          <a:schemeClr val="dk1"/>
                        </a:solidFill>
                      </a:endParaRPr>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a:solidFill>
                            <a:schemeClr val="dk1"/>
                          </a:solidFill>
                        </a:rPr>
                        <a:t>age</a:t>
                      </a:r>
                      <a:endParaRPr>
                        <a:solidFill>
                          <a:schemeClr val="dk1"/>
                        </a:solidFill>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1.18</a:t>
                      </a:r>
                      <a:endParaRPr>
                        <a:solidFill>
                          <a:schemeClr val="dk1"/>
                        </a:solidFill>
                      </a:endParaRPr>
                    </a:p>
                  </a:txBody>
                  <a:tcPr marT="91425" marB="91425" marR="91425" marL="91425"/>
                </a:tc>
              </a:tr>
              <a:tr h="408350">
                <a:tc>
                  <a:txBody>
                    <a:bodyPr/>
                    <a:lstStyle/>
                    <a:p>
                      <a:pPr indent="0" lvl="0" marL="0" rtl="0" algn="ctr">
                        <a:spcBef>
                          <a:spcPts val="0"/>
                        </a:spcBef>
                        <a:spcAft>
                          <a:spcPts val="0"/>
                        </a:spcAft>
                        <a:buClr>
                          <a:schemeClr val="dk1"/>
                        </a:buClr>
                        <a:buSzPts val="1100"/>
                        <a:buFont typeface="Arial"/>
                        <a:buNone/>
                      </a:pPr>
                      <a:r>
                        <a:rPr lang="en-US">
                          <a:solidFill>
                            <a:schemeClr val="dk1"/>
                          </a:solidFill>
                        </a:rPr>
                        <a:t>Intercept</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US">
                          <a:solidFill>
                            <a:schemeClr val="dk1"/>
                          </a:solidFill>
                        </a:rPr>
                        <a:t>8.80</a:t>
                      </a:r>
                      <a:endParaRPr>
                        <a:solidFill>
                          <a:schemeClr val="dk1"/>
                        </a:solidFill>
                      </a:endParaRPr>
                    </a:p>
                  </a:txBody>
                  <a:tcPr marT="91425" marB="91425" marR="91425" marL="91425"/>
                </a:tc>
              </a:tr>
            </a:tbl>
          </a:graphicData>
        </a:graphic>
      </p:graphicFrame>
      <p:sp>
        <p:nvSpPr>
          <p:cNvPr id="149" name="Google Shape;149;p23"/>
          <p:cNvSpPr txBox="1"/>
          <p:nvPr/>
        </p:nvSpPr>
        <p:spPr>
          <a:xfrm>
            <a:off x="426750" y="5030500"/>
            <a:ext cx="855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glm(formula='stroke ~ age + C(hypertension) + C(heart_disease) + avg_glucose_level', data=…)</a:t>
            </a:r>
            <a:endParaRPr b="1"/>
          </a:p>
        </p:txBody>
      </p:sp>
      <p:sp>
        <p:nvSpPr>
          <p:cNvPr id="150" name="Google Shape;150;p23"/>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rotWithShape="1">
          <a:blip r:embed="rId3">
            <a:alphaModFix/>
          </a:blip>
          <a:srcRect b="2095" l="0" r="0" t="0"/>
          <a:stretch/>
        </p:blipFill>
        <p:spPr>
          <a:xfrm>
            <a:off x="2839225" y="1056550"/>
            <a:ext cx="6254199" cy="4303076"/>
          </a:xfrm>
          <a:prstGeom prst="rect">
            <a:avLst/>
          </a:prstGeom>
          <a:noFill/>
          <a:ln>
            <a:noFill/>
          </a:ln>
        </p:spPr>
      </p:pic>
      <p:sp>
        <p:nvSpPr>
          <p:cNvPr id="156" name="Google Shape;156;p24"/>
          <p:cNvSpPr txBox="1"/>
          <p:nvPr/>
        </p:nvSpPr>
        <p:spPr>
          <a:xfrm>
            <a:off x="169025" y="2290900"/>
            <a:ext cx="2780700" cy="22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t>The prediction </a:t>
            </a:r>
            <a:r>
              <a:rPr lang="en-US" sz="2000"/>
              <a:t>gets pulled towards a lower number because the majority of the data are zero (healthy) instances.</a:t>
            </a:r>
            <a:endParaRPr sz="2000"/>
          </a:p>
        </p:txBody>
      </p:sp>
      <p:sp>
        <p:nvSpPr>
          <p:cNvPr id="157" name="Google Shape;157;p24"/>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5"/>
          <p:cNvPicPr preferRelativeResize="0"/>
          <p:nvPr/>
        </p:nvPicPr>
        <p:blipFill rotWithShape="1">
          <a:blip r:embed="rId3">
            <a:alphaModFix/>
          </a:blip>
          <a:srcRect b="0" l="0" r="1999" t="0"/>
          <a:stretch/>
        </p:blipFill>
        <p:spPr>
          <a:xfrm>
            <a:off x="3630700" y="1356425"/>
            <a:ext cx="5437100" cy="3938700"/>
          </a:xfrm>
          <a:prstGeom prst="rect">
            <a:avLst/>
          </a:prstGeom>
          <a:noFill/>
          <a:ln>
            <a:noFill/>
          </a:ln>
        </p:spPr>
      </p:pic>
      <p:pic>
        <p:nvPicPr>
          <p:cNvPr id="163" name="Google Shape;163;p25"/>
          <p:cNvPicPr preferRelativeResize="0"/>
          <p:nvPr/>
        </p:nvPicPr>
        <p:blipFill rotWithShape="1">
          <a:blip r:embed="rId4">
            <a:alphaModFix/>
          </a:blip>
          <a:srcRect b="2950" l="0" r="0" t="0"/>
          <a:stretch/>
        </p:blipFill>
        <p:spPr>
          <a:xfrm>
            <a:off x="1" y="1568900"/>
            <a:ext cx="3481250" cy="2782263"/>
          </a:xfrm>
          <a:prstGeom prst="rect">
            <a:avLst/>
          </a:prstGeom>
          <a:noFill/>
          <a:ln>
            <a:noFill/>
          </a:ln>
        </p:spPr>
      </p:pic>
      <p:sp>
        <p:nvSpPr>
          <p:cNvPr id="164" name="Google Shape;164;p25"/>
          <p:cNvSpPr txBox="1"/>
          <p:nvPr/>
        </p:nvSpPr>
        <p:spPr>
          <a:xfrm>
            <a:off x="382250" y="4351175"/>
            <a:ext cx="3099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solidFill>
                  <a:schemeClr val="dk1"/>
                </a:solidFill>
              </a:rPr>
              <a:t>Confusion Matrix when Cutoff Value</a:t>
            </a:r>
            <a:r>
              <a:rPr lang="en-US" sz="1800">
                <a:solidFill>
                  <a:schemeClr val="dk1"/>
                </a:solidFill>
              </a:rPr>
              <a:t> is 0.5</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precision = 1, recall = 0</a:t>
            </a:r>
            <a:endParaRPr sz="1800">
              <a:solidFill>
                <a:schemeClr val="dk1"/>
              </a:solidFill>
            </a:endParaRPr>
          </a:p>
        </p:txBody>
      </p:sp>
      <p:sp>
        <p:nvSpPr>
          <p:cNvPr id="165" name="Google Shape;165;p25"/>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3341925" y="977550"/>
            <a:ext cx="5673575" cy="3982976"/>
          </a:xfrm>
          <a:prstGeom prst="rect">
            <a:avLst/>
          </a:prstGeom>
          <a:noFill/>
          <a:ln>
            <a:noFill/>
          </a:ln>
        </p:spPr>
      </p:pic>
      <p:sp>
        <p:nvSpPr>
          <p:cNvPr id="171" name="Google Shape;171;p26"/>
          <p:cNvSpPr/>
          <p:nvPr/>
        </p:nvSpPr>
        <p:spPr>
          <a:xfrm>
            <a:off x="5140000" y="3924625"/>
            <a:ext cx="153600" cy="1536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sp>
        <p:nvSpPr>
          <p:cNvPr id="173" name="Google Shape;173;p26"/>
          <p:cNvSpPr txBox="1"/>
          <p:nvPr/>
        </p:nvSpPr>
        <p:spPr>
          <a:xfrm>
            <a:off x="312650" y="1718100"/>
            <a:ext cx="2837700" cy="29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chemeClr val="dk1"/>
                </a:solidFill>
              </a:rPr>
              <a:t>FN (a stroke instance but not find) and FP (a healthy people but predicted stroke) have different costs:</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cost_FN = 6</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cost_FP = 1</a:t>
            </a:r>
            <a:endParaRPr/>
          </a:p>
        </p:txBody>
      </p:sp>
      <p:sp>
        <p:nvSpPr>
          <p:cNvPr id="174" name="Google Shape;174;p26"/>
          <p:cNvSpPr txBox="1"/>
          <p:nvPr/>
        </p:nvSpPr>
        <p:spPr>
          <a:xfrm>
            <a:off x="4072550" y="4960525"/>
            <a:ext cx="376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rPr>
              <a:t>A suitable cutoff value = 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2333700" y="1134422"/>
            <a:ext cx="4246050" cy="3481251"/>
          </a:xfrm>
          <a:prstGeom prst="rect">
            <a:avLst/>
          </a:prstGeom>
          <a:noFill/>
          <a:ln>
            <a:noFill/>
          </a:ln>
        </p:spPr>
      </p:pic>
      <p:sp>
        <p:nvSpPr>
          <p:cNvPr id="180" name="Google Shape;180;p27"/>
          <p:cNvSpPr txBox="1"/>
          <p:nvPr>
            <p:ph type="title"/>
          </p:nvPr>
        </p:nvSpPr>
        <p:spPr>
          <a:xfrm>
            <a:off x="312640" y="1847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700">
                <a:latin typeface="Raleway"/>
                <a:ea typeface="Raleway"/>
                <a:cs typeface="Raleway"/>
                <a:sym typeface="Raleway"/>
              </a:rPr>
              <a:t>Logistic Regression </a:t>
            </a:r>
            <a:endParaRPr sz="3700">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Cut-off Value</a:t>
            </a:r>
            <a:endParaRPr sz="2300">
              <a:latin typeface="Raleway"/>
              <a:ea typeface="Raleway"/>
              <a:cs typeface="Raleway"/>
              <a:sym typeface="Raleway"/>
            </a:endParaRPr>
          </a:p>
        </p:txBody>
      </p:sp>
      <p:sp>
        <p:nvSpPr>
          <p:cNvPr id="181" name="Google Shape;181;p27"/>
          <p:cNvSpPr txBox="1"/>
          <p:nvPr/>
        </p:nvSpPr>
        <p:spPr>
          <a:xfrm>
            <a:off x="153600" y="4691875"/>
            <a:ext cx="883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404040"/>
                </a:solidFill>
                <a:highlight>
                  <a:srgbClr val="FCFCFC"/>
                </a:highlight>
              </a:rPr>
              <a:t>Our classification model is making less false negative (FN) error, since the cost associated with it is 6 times higher than a false positive (FP).</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612190" y="42843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KNN</a:t>
            </a:r>
            <a:endParaRPr>
              <a:latin typeface="Raleway"/>
              <a:ea typeface="Raleway"/>
              <a:cs typeface="Raleway"/>
              <a:sym typeface="Raleway"/>
            </a:endParaRPr>
          </a:p>
        </p:txBody>
      </p:sp>
      <p:pic>
        <p:nvPicPr>
          <p:cNvPr id="187" name="Google Shape;187;p28"/>
          <p:cNvPicPr preferRelativeResize="0"/>
          <p:nvPr/>
        </p:nvPicPr>
        <p:blipFill>
          <a:blip r:embed="rId3">
            <a:alphaModFix/>
          </a:blip>
          <a:stretch>
            <a:fillRect/>
          </a:stretch>
        </p:blipFill>
        <p:spPr>
          <a:xfrm>
            <a:off x="2900825" y="865350"/>
            <a:ext cx="6145376" cy="4351683"/>
          </a:xfrm>
          <a:prstGeom prst="rect">
            <a:avLst/>
          </a:prstGeom>
          <a:noFill/>
          <a:ln>
            <a:noFill/>
          </a:ln>
        </p:spPr>
      </p:pic>
      <p:sp>
        <p:nvSpPr>
          <p:cNvPr id="188" name="Google Shape;188;p28"/>
          <p:cNvSpPr txBox="1"/>
          <p:nvPr/>
        </p:nvSpPr>
        <p:spPr>
          <a:xfrm>
            <a:off x="323225" y="1482625"/>
            <a:ext cx="2501400" cy="29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04040"/>
                </a:solidFill>
                <a:highlight>
                  <a:srgbClr val="FCFCFC"/>
                </a:highlight>
              </a:rPr>
              <a:t>1. Using SMOTE to balance the dataset</a:t>
            </a:r>
            <a:endParaRPr sz="2000">
              <a:solidFill>
                <a:srgbClr val="404040"/>
              </a:solidFill>
              <a:highlight>
                <a:srgbClr val="FCFCFC"/>
              </a:highlight>
            </a:endParaRPr>
          </a:p>
          <a:p>
            <a:pPr indent="0" lvl="0" marL="0" rtl="0" algn="l">
              <a:lnSpc>
                <a:spcPct val="115000"/>
              </a:lnSpc>
              <a:spcBef>
                <a:spcPts val="0"/>
              </a:spcBef>
              <a:spcAft>
                <a:spcPts val="0"/>
              </a:spcAft>
              <a:buNone/>
            </a:pPr>
            <a:r>
              <a:t/>
            </a:r>
            <a:endParaRPr sz="2000">
              <a:solidFill>
                <a:srgbClr val="404040"/>
              </a:solidFill>
              <a:highlight>
                <a:srgbClr val="FCFCFC"/>
              </a:highlight>
            </a:endParaRPr>
          </a:p>
          <a:p>
            <a:pPr indent="0" lvl="0" marL="0" rtl="0" algn="l">
              <a:lnSpc>
                <a:spcPct val="115000"/>
              </a:lnSpc>
              <a:spcBef>
                <a:spcPts val="0"/>
              </a:spcBef>
              <a:spcAft>
                <a:spcPts val="0"/>
              </a:spcAft>
              <a:buNone/>
            </a:pPr>
            <a:r>
              <a:rPr lang="en-US" sz="2000">
                <a:solidFill>
                  <a:srgbClr val="404040"/>
                </a:solidFill>
                <a:highlight>
                  <a:srgbClr val="FCFCFC"/>
                </a:highlight>
              </a:rPr>
              <a:t>2. Split the dataset to train and test</a:t>
            </a:r>
            <a:endParaRPr sz="2000">
              <a:solidFill>
                <a:srgbClr val="404040"/>
              </a:solidFill>
              <a:highlight>
                <a:srgbClr val="FCFCFC"/>
              </a:highlight>
            </a:endParaRPr>
          </a:p>
          <a:p>
            <a:pPr indent="0" lvl="0" marL="0" rtl="0" algn="l">
              <a:lnSpc>
                <a:spcPct val="115000"/>
              </a:lnSpc>
              <a:spcBef>
                <a:spcPts val="0"/>
              </a:spcBef>
              <a:spcAft>
                <a:spcPts val="0"/>
              </a:spcAft>
              <a:buNone/>
            </a:pPr>
            <a:r>
              <a:t/>
            </a:r>
            <a:endParaRPr sz="2000">
              <a:solidFill>
                <a:srgbClr val="404040"/>
              </a:solidFill>
              <a:highlight>
                <a:srgbClr val="FCFCFC"/>
              </a:highlight>
            </a:endParaRPr>
          </a:p>
          <a:p>
            <a:pPr indent="0" lvl="0" marL="0" rtl="0" algn="l">
              <a:lnSpc>
                <a:spcPct val="115000"/>
              </a:lnSpc>
              <a:spcBef>
                <a:spcPts val="0"/>
              </a:spcBef>
              <a:spcAft>
                <a:spcPts val="0"/>
              </a:spcAft>
              <a:buNone/>
            </a:pPr>
            <a:r>
              <a:rPr lang="en-US" sz="2000">
                <a:solidFill>
                  <a:srgbClr val="404040"/>
                </a:solidFill>
                <a:highlight>
                  <a:srgbClr val="FCFCFC"/>
                </a:highlight>
              </a:rPr>
              <a:t>3. Decide the best K for KNN</a:t>
            </a:r>
            <a:endParaRPr sz="2000"/>
          </a:p>
        </p:txBody>
      </p:sp>
      <p:sp>
        <p:nvSpPr>
          <p:cNvPr id="189" name="Google Shape;189;p28"/>
          <p:cNvSpPr/>
          <p:nvPr/>
        </p:nvSpPr>
        <p:spPr>
          <a:xfrm>
            <a:off x="5052250" y="3034550"/>
            <a:ext cx="172800" cy="1054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623090" y="48190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KNN</a:t>
            </a:r>
            <a:endParaRPr>
              <a:latin typeface="Raleway"/>
              <a:ea typeface="Raleway"/>
              <a:cs typeface="Raleway"/>
              <a:sym typeface="Raleway"/>
            </a:endParaRPr>
          </a:p>
        </p:txBody>
      </p:sp>
      <p:sp>
        <p:nvSpPr>
          <p:cNvPr id="195" name="Google Shape;195;p29"/>
          <p:cNvSpPr txBox="1"/>
          <p:nvPr/>
        </p:nvSpPr>
        <p:spPr>
          <a:xfrm>
            <a:off x="345875" y="1919863"/>
            <a:ext cx="2151600" cy="22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000">
                <a:solidFill>
                  <a:srgbClr val="404040"/>
                </a:solidFill>
                <a:highlight>
                  <a:srgbClr val="FCFCFC"/>
                </a:highlight>
              </a:rPr>
              <a:t>Our models are good, but </a:t>
            </a:r>
            <a:r>
              <a:rPr lang="en-US" sz="2000">
                <a:solidFill>
                  <a:srgbClr val="404040"/>
                </a:solidFill>
                <a:highlight>
                  <a:srgbClr val="FCFCFC"/>
                </a:highlight>
              </a:rPr>
              <a:t>It’s weird that no scaled dataset has a higher recall. </a:t>
            </a:r>
            <a:endParaRPr/>
          </a:p>
        </p:txBody>
      </p:sp>
      <p:pic>
        <p:nvPicPr>
          <p:cNvPr id="196" name="Google Shape;196;p29"/>
          <p:cNvPicPr preferRelativeResize="0"/>
          <p:nvPr/>
        </p:nvPicPr>
        <p:blipFill rotWithShape="1">
          <a:blip r:embed="rId3">
            <a:alphaModFix/>
          </a:blip>
          <a:srcRect b="1739" l="0" r="0" t="0"/>
          <a:stretch/>
        </p:blipFill>
        <p:spPr>
          <a:xfrm>
            <a:off x="2497475" y="825000"/>
            <a:ext cx="5970749" cy="417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623090" y="48190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KNN</a:t>
            </a:r>
            <a:endParaRPr>
              <a:latin typeface="Raleway"/>
              <a:ea typeface="Raleway"/>
              <a:cs typeface="Raleway"/>
              <a:sym typeface="Raleway"/>
            </a:endParaRPr>
          </a:p>
        </p:txBody>
      </p:sp>
      <p:pic>
        <p:nvPicPr>
          <p:cNvPr id="202" name="Google Shape;202;p30"/>
          <p:cNvPicPr preferRelativeResize="0"/>
          <p:nvPr/>
        </p:nvPicPr>
        <p:blipFill>
          <a:blip r:embed="rId3">
            <a:alphaModFix/>
          </a:blip>
          <a:stretch>
            <a:fillRect/>
          </a:stretch>
        </p:blipFill>
        <p:spPr>
          <a:xfrm>
            <a:off x="2003325" y="545275"/>
            <a:ext cx="4696800" cy="3998233"/>
          </a:xfrm>
          <a:prstGeom prst="rect">
            <a:avLst/>
          </a:prstGeom>
          <a:noFill/>
          <a:ln>
            <a:noFill/>
          </a:ln>
        </p:spPr>
      </p:pic>
      <p:sp>
        <p:nvSpPr>
          <p:cNvPr id="203" name="Google Shape;203;p30"/>
          <p:cNvSpPr txBox="1"/>
          <p:nvPr/>
        </p:nvSpPr>
        <p:spPr>
          <a:xfrm>
            <a:off x="2066251" y="4502100"/>
            <a:ext cx="46968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800">
                <a:solidFill>
                  <a:schemeClr val="dk1"/>
                </a:solidFill>
              </a:rPr>
              <a:t>Confusion Matrix Using Scaled Test Dataset</a:t>
            </a:r>
            <a:endParaRPr sz="18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US" sz="1800">
                <a:solidFill>
                  <a:schemeClr val="dk1"/>
                </a:solidFill>
              </a:rPr>
              <a:t>       Precision = 0.82,     Recall = 0.96</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body"/>
          </p:nvPr>
        </p:nvSpPr>
        <p:spPr>
          <a:xfrm>
            <a:off x="5599250" y="1624400"/>
            <a:ext cx="3321300" cy="3125100"/>
          </a:xfrm>
          <a:prstGeom prst="rect">
            <a:avLst/>
          </a:prstGeom>
          <a:noFill/>
          <a:ln>
            <a:noFill/>
          </a:ln>
        </p:spPr>
        <p:txBody>
          <a:bodyPr anchorCtr="0" anchor="t" bIns="45700" lIns="91425" spcFirstLastPara="1" rIns="91425" wrap="square" tIns="45700">
            <a:noAutofit/>
          </a:bodyPr>
          <a:lstStyle/>
          <a:p>
            <a:pPr indent="0" lvl="0" marL="0" rtl="0" algn="l">
              <a:lnSpc>
                <a:spcPct val="160000"/>
              </a:lnSpc>
              <a:spcBef>
                <a:spcPts val="0"/>
              </a:spcBef>
              <a:spcAft>
                <a:spcPts val="0"/>
              </a:spcAft>
              <a:buSzPts val="1100"/>
              <a:buNone/>
            </a:pPr>
            <a:r>
              <a:rPr lang="en-US" sz="1300">
                <a:solidFill>
                  <a:srgbClr val="333333"/>
                </a:solidFill>
                <a:latin typeface="Raleway"/>
                <a:ea typeface="Raleway"/>
                <a:cs typeface="Raleway"/>
                <a:sym typeface="Raleway"/>
              </a:rPr>
              <a:t>A stroke occurs when blood flow to the brain is blocked, often leading to long term disability or death.</a:t>
            </a:r>
            <a:endParaRPr sz="1300">
              <a:solidFill>
                <a:srgbClr val="333333"/>
              </a:solidFill>
              <a:latin typeface="Raleway"/>
              <a:ea typeface="Raleway"/>
              <a:cs typeface="Raleway"/>
              <a:sym typeface="Raleway"/>
            </a:endParaRPr>
          </a:p>
          <a:p>
            <a:pPr indent="0" lvl="0" marL="0" rtl="0" algn="l">
              <a:lnSpc>
                <a:spcPct val="160000"/>
              </a:lnSpc>
              <a:spcBef>
                <a:spcPts val="1100"/>
              </a:spcBef>
              <a:spcAft>
                <a:spcPts val="0"/>
              </a:spcAft>
              <a:buSzPts val="1100"/>
              <a:buNone/>
            </a:pPr>
            <a:r>
              <a:rPr lang="en-US" sz="1300">
                <a:solidFill>
                  <a:srgbClr val="333333"/>
                </a:solidFill>
                <a:latin typeface="Raleway"/>
                <a:ea typeface="Raleway"/>
                <a:cs typeface="Raleway"/>
                <a:sym typeface="Raleway"/>
              </a:rPr>
              <a:t>The World Health Organization states that stroke is the second highest cause of death around the world, leading to 11% of total deaths. </a:t>
            </a:r>
            <a:endParaRPr sz="1300">
              <a:solidFill>
                <a:srgbClr val="333333"/>
              </a:solidFill>
              <a:latin typeface="Raleway"/>
              <a:ea typeface="Raleway"/>
              <a:cs typeface="Raleway"/>
              <a:sym typeface="Raleway"/>
            </a:endParaRPr>
          </a:p>
          <a:p>
            <a:pPr indent="0" lvl="0" marL="0" rtl="0" algn="l">
              <a:lnSpc>
                <a:spcPct val="160000"/>
              </a:lnSpc>
              <a:spcBef>
                <a:spcPts val="1100"/>
              </a:spcBef>
              <a:spcAft>
                <a:spcPts val="0"/>
              </a:spcAft>
              <a:buSzPts val="1100"/>
              <a:buNone/>
            </a:pPr>
            <a:r>
              <a:rPr lang="en-US" sz="1300">
                <a:solidFill>
                  <a:schemeClr val="dk1"/>
                </a:solidFill>
                <a:highlight>
                  <a:srgbClr val="FFFFFF"/>
                </a:highlight>
                <a:latin typeface="Raleway"/>
                <a:ea typeface="Raleway"/>
                <a:cs typeface="Raleway"/>
                <a:sym typeface="Raleway"/>
              </a:rPr>
              <a:t>Stroke-related costs in the United States came to nearly </a:t>
            </a:r>
            <a:r>
              <a:rPr lang="en-US" sz="1300">
                <a:solidFill>
                  <a:schemeClr val="dk1"/>
                </a:solidFill>
                <a:latin typeface="Raleway"/>
                <a:ea typeface="Raleway"/>
                <a:cs typeface="Raleway"/>
                <a:sym typeface="Raleway"/>
              </a:rPr>
              <a:t>$53 billion</a:t>
            </a:r>
            <a:r>
              <a:rPr lang="en-US" sz="1300">
                <a:solidFill>
                  <a:schemeClr val="dk1"/>
                </a:solidFill>
                <a:highlight>
                  <a:srgbClr val="FFFFFF"/>
                </a:highlight>
                <a:latin typeface="Raleway"/>
                <a:ea typeface="Raleway"/>
                <a:cs typeface="Raleway"/>
                <a:sym typeface="Raleway"/>
              </a:rPr>
              <a:t> between 2017 and 2018.</a:t>
            </a:r>
            <a:endParaRPr sz="1300">
              <a:solidFill>
                <a:schemeClr val="dk1"/>
              </a:solidFill>
              <a:highlight>
                <a:srgbClr val="FFFFFF"/>
              </a:highlight>
              <a:latin typeface="Raleway"/>
              <a:ea typeface="Raleway"/>
              <a:cs typeface="Raleway"/>
              <a:sym typeface="Raleway"/>
            </a:endParaRPr>
          </a:p>
          <a:p>
            <a:pPr indent="0" lvl="0" marL="0" rtl="0" algn="l">
              <a:lnSpc>
                <a:spcPct val="160000"/>
              </a:lnSpc>
              <a:spcBef>
                <a:spcPts val="1100"/>
              </a:spcBef>
              <a:spcAft>
                <a:spcPts val="0"/>
              </a:spcAft>
              <a:buSzPts val="1100"/>
              <a:buNone/>
            </a:pPr>
            <a:r>
              <a:t/>
            </a:r>
            <a:endParaRPr sz="1300">
              <a:solidFill>
                <a:schemeClr val="dk1"/>
              </a:solidFill>
              <a:highlight>
                <a:srgbClr val="FFFFFF"/>
              </a:highlight>
              <a:latin typeface="Raleway"/>
              <a:ea typeface="Raleway"/>
              <a:cs typeface="Raleway"/>
              <a:sym typeface="Raleway"/>
            </a:endParaRPr>
          </a:p>
          <a:p>
            <a:pPr indent="0" lvl="0" marL="0" rtl="0" algn="r">
              <a:lnSpc>
                <a:spcPct val="160000"/>
              </a:lnSpc>
              <a:spcBef>
                <a:spcPts val="1100"/>
              </a:spcBef>
              <a:spcAft>
                <a:spcPts val="0"/>
              </a:spcAft>
              <a:buSzPts val="1100"/>
              <a:buNone/>
            </a:pPr>
            <a:r>
              <a:t/>
            </a:r>
            <a:endParaRPr sz="1000">
              <a:solidFill>
                <a:schemeClr val="dk1"/>
              </a:solidFill>
              <a:highlight>
                <a:srgbClr val="FFFFFF"/>
              </a:highlight>
              <a:latin typeface="Raleway"/>
              <a:ea typeface="Raleway"/>
              <a:cs typeface="Raleway"/>
              <a:sym typeface="Raleway"/>
            </a:endParaRPr>
          </a:p>
          <a:p>
            <a:pPr indent="0" lvl="0" marL="0" rtl="0" algn="l">
              <a:lnSpc>
                <a:spcPct val="160000"/>
              </a:lnSpc>
              <a:spcBef>
                <a:spcPts val="1100"/>
              </a:spcBef>
              <a:spcAft>
                <a:spcPts val="0"/>
              </a:spcAft>
              <a:buSzPts val="1100"/>
              <a:buNone/>
            </a:pPr>
            <a:r>
              <a:t/>
            </a:r>
            <a:endParaRPr sz="1300">
              <a:solidFill>
                <a:srgbClr val="333333"/>
              </a:solidFill>
              <a:latin typeface="Raleway"/>
              <a:ea typeface="Raleway"/>
              <a:cs typeface="Raleway"/>
              <a:sym typeface="Raleway"/>
            </a:endParaRPr>
          </a:p>
          <a:p>
            <a:pPr indent="0" lvl="0" marL="0" rtl="0" algn="l">
              <a:spcBef>
                <a:spcPts val="1100"/>
              </a:spcBef>
              <a:spcAft>
                <a:spcPts val="0"/>
              </a:spcAft>
              <a:buSzPts val="2400"/>
              <a:buNone/>
            </a:pPr>
            <a:r>
              <a:t/>
            </a:r>
            <a:endParaRPr/>
          </a:p>
        </p:txBody>
      </p:sp>
      <p:sp>
        <p:nvSpPr>
          <p:cNvPr id="59" name="Google Shape;59;p13"/>
          <p:cNvSpPr txBox="1"/>
          <p:nvPr>
            <p:ph type="title"/>
          </p:nvPr>
        </p:nvSpPr>
        <p:spPr>
          <a:xfrm>
            <a:off x="688490" y="570156"/>
            <a:ext cx="7756263" cy="1054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sz="4100">
                <a:latin typeface="Raleway"/>
                <a:ea typeface="Raleway"/>
                <a:cs typeface="Raleway"/>
                <a:sym typeface="Raleway"/>
              </a:rPr>
              <a:t>Overview </a:t>
            </a:r>
            <a:endParaRPr sz="4100">
              <a:latin typeface="Raleway"/>
              <a:ea typeface="Raleway"/>
              <a:cs typeface="Raleway"/>
              <a:sym typeface="Raleway"/>
            </a:endParaRPr>
          </a:p>
        </p:txBody>
      </p:sp>
      <p:pic>
        <p:nvPicPr>
          <p:cNvPr id="60" name="Google Shape;60;p13"/>
          <p:cNvPicPr preferRelativeResize="0"/>
          <p:nvPr/>
        </p:nvPicPr>
        <p:blipFill rotWithShape="1">
          <a:blip r:embed="rId3">
            <a:alphaModFix/>
          </a:blip>
          <a:srcRect b="0" l="1248" r="1248" t="0"/>
          <a:stretch/>
        </p:blipFill>
        <p:spPr>
          <a:xfrm>
            <a:off x="272650" y="1624400"/>
            <a:ext cx="5151350" cy="3467100"/>
          </a:xfrm>
          <a:prstGeom prst="rect">
            <a:avLst/>
          </a:prstGeom>
          <a:noFill/>
          <a:ln>
            <a:noFill/>
          </a:ln>
        </p:spPr>
      </p:pic>
      <p:sp>
        <p:nvSpPr>
          <p:cNvPr id="61" name="Google Shape;61;p13"/>
          <p:cNvSpPr txBox="1"/>
          <p:nvPr/>
        </p:nvSpPr>
        <p:spPr>
          <a:xfrm>
            <a:off x="272650" y="5091500"/>
            <a:ext cx="2707500" cy="5049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1100"/>
              </a:spcAft>
              <a:buClr>
                <a:schemeClr val="dk1"/>
              </a:buClr>
              <a:buSzPts val="1100"/>
              <a:buFont typeface="Arial"/>
              <a:buNone/>
            </a:pPr>
            <a:r>
              <a:rPr lang="en-US" sz="800">
                <a:solidFill>
                  <a:schemeClr val="dk1"/>
                </a:solidFill>
                <a:highlight>
                  <a:srgbClr val="FFFFFF"/>
                </a:highlight>
                <a:latin typeface="Raleway"/>
                <a:ea typeface="Raleway"/>
                <a:cs typeface="Raleway"/>
                <a:sym typeface="Raleway"/>
              </a:rPr>
              <a:t>Google Images https://www.cdc.gov/stroke/facts.htm</a:t>
            </a:r>
            <a:endParaRPr sz="800">
              <a:solidFill>
                <a:schemeClr val="dk1"/>
              </a:solidFill>
              <a:highlight>
                <a:srgbClr val="FFFFFF"/>
              </a:highlight>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1"/>
          <p:cNvPicPr preferRelativeResize="0"/>
          <p:nvPr/>
        </p:nvPicPr>
        <p:blipFill>
          <a:blip r:embed="rId3">
            <a:alphaModFix/>
          </a:blip>
          <a:stretch>
            <a:fillRect/>
          </a:stretch>
        </p:blipFill>
        <p:spPr>
          <a:xfrm>
            <a:off x="545288" y="1471737"/>
            <a:ext cx="3783375" cy="2665547"/>
          </a:xfrm>
          <a:prstGeom prst="rect">
            <a:avLst/>
          </a:prstGeom>
          <a:noFill/>
          <a:ln>
            <a:noFill/>
          </a:ln>
        </p:spPr>
      </p:pic>
      <p:sp>
        <p:nvSpPr>
          <p:cNvPr id="209" name="Google Shape;209;p31"/>
          <p:cNvSpPr txBox="1"/>
          <p:nvPr>
            <p:ph type="title"/>
          </p:nvPr>
        </p:nvSpPr>
        <p:spPr>
          <a:xfrm>
            <a:off x="601265" y="41753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Logistic Regression </a:t>
            </a:r>
            <a:endParaRPr>
              <a:latin typeface="Raleway"/>
              <a:ea typeface="Raleway"/>
              <a:cs typeface="Raleway"/>
              <a:sym typeface="Raleway"/>
            </a:endParaRPr>
          </a:p>
          <a:p>
            <a:pPr indent="0" lvl="0" marL="0" rtl="0" algn="l">
              <a:spcBef>
                <a:spcPts val="0"/>
              </a:spcBef>
              <a:spcAft>
                <a:spcPts val="0"/>
              </a:spcAft>
              <a:buNone/>
            </a:pPr>
            <a:r>
              <a:rPr lang="en-US" sz="2300">
                <a:latin typeface="Raleway"/>
                <a:ea typeface="Raleway"/>
                <a:cs typeface="Raleway"/>
                <a:sym typeface="Raleway"/>
              </a:rPr>
              <a:t>Balanced using SMOTE</a:t>
            </a:r>
            <a:endParaRPr sz="2300">
              <a:latin typeface="Raleway"/>
              <a:ea typeface="Raleway"/>
              <a:cs typeface="Raleway"/>
              <a:sym typeface="Raleway"/>
            </a:endParaRPr>
          </a:p>
          <a:p>
            <a:pPr indent="0" lvl="0" marL="0" rtl="0" algn="l">
              <a:spcBef>
                <a:spcPts val="0"/>
              </a:spcBef>
              <a:spcAft>
                <a:spcPts val="0"/>
              </a:spcAft>
              <a:buNone/>
            </a:pPr>
            <a:r>
              <a:t/>
            </a:r>
            <a:endParaRPr/>
          </a:p>
        </p:txBody>
      </p:sp>
      <p:pic>
        <p:nvPicPr>
          <p:cNvPr id="210" name="Google Shape;210;p31"/>
          <p:cNvPicPr preferRelativeResize="0"/>
          <p:nvPr/>
        </p:nvPicPr>
        <p:blipFill>
          <a:blip r:embed="rId4">
            <a:alphaModFix/>
          </a:blip>
          <a:stretch>
            <a:fillRect/>
          </a:stretch>
        </p:blipFill>
        <p:spPr>
          <a:xfrm>
            <a:off x="4869225" y="1212550"/>
            <a:ext cx="3881499" cy="3887151"/>
          </a:xfrm>
          <a:prstGeom prst="rect">
            <a:avLst/>
          </a:prstGeom>
          <a:noFill/>
          <a:ln>
            <a:noFill/>
          </a:ln>
        </p:spPr>
      </p:pic>
      <p:cxnSp>
        <p:nvCxnSpPr>
          <p:cNvPr id="211" name="Google Shape;211;p31"/>
          <p:cNvCxnSpPr>
            <a:stCxn id="212" idx="2"/>
            <a:endCxn id="213" idx="0"/>
          </p:cNvCxnSpPr>
          <p:nvPr/>
        </p:nvCxnSpPr>
        <p:spPr>
          <a:xfrm flipH="1" rot="-5400000">
            <a:off x="2661986" y="4202722"/>
            <a:ext cx="394500" cy="844500"/>
          </a:xfrm>
          <a:prstGeom prst="bentConnector3">
            <a:avLst>
              <a:gd fmla="val 49988" name="adj1"/>
            </a:avLst>
          </a:prstGeom>
          <a:noFill/>
          <a:ln cap="flat" cmpd="sng" w="19050">
            <a:solidFill>
              <a:schemeClr val="dk1"/>
            </a:solidFill>
            <a:prstDash val="solid"/>
            <a:miter lim="8000"/>
            <a:headEnd len="sm" w="sm" type="none"/>
            <a:tailEnd len="sm" w="sm" type="none"/>
          </a:ln>
        </p:spPr>
      </p:cxnSp>
      <p:cxnSp>
        <p:nvCxnSpPr>
          <p:cNvPr id="214" name="Google Shape;214;p31"/>
          <p:cNvCxnSpPr>
            <a:stCxn id="215" idx="0"/>
            <a:endCxn id="212" idx="2"/>
          </p:cNvCxnSpPr>
          <p:nvPr/>
        </p:nvCxnSpPr>
        <p:spPr>
          <a:xfrm rot="-5400000">
            <a:off x="1807325" y="4192425"/>
            <a:ext cx="394500" cy="864900"/>
          </a:xfrm>
          <a:prstGeom prst="bentConnector3">
            <a:avLst>
              <a:gd fmla="val 49988" name="adj1"/>
            </a:avLst>
          </a:prstGeom>
          <a:noFill/>
          <a:ln cap="flat" cmpd="sng" w="19050">
            <a:solidFill>
              <a:schemeClr val="dk1"/>
            </a:solidFill>
            <a:prstDash val="solid"/>
            <a:miter lim="8000"/>
            <a:headEnd len="sm" w="sm" type="none"/>
            <a:tailEnd len="sm" w="sm" type="none"/>
          </a:ln>
        </p:spPr>
      </p:cxnSp>
      <p:sp>
        <p:nvSpPr>
          <p:cNvPr id="212" name="Google Shape;212;p31"/>
          <p:cNvSpPr txBox="1"/>
          <p:nvPr/>
        </p:nvSpPr>
        <p:spPr>
          <a:xfrm>
            <a:off x="2108186" y="4210522"/>
            <a:ext cx="657600" cy="217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data</a:t>
            </a:r>
            <a:endParaRPr sz="1800">
              <a:solidFill>
                <a:schemeClr val="dk1"/>
              </a:solidFill>
              <a:latin typeface="Roboto"/>
              <a:ea typeface="Roboto"/>
              <a:cs typeface="Roboto"/>
              <a:sym typeface="Roboto"/>
            </a:endParaRPr>
          </a:p>
        </p:txBody>
      </p:sp>
      <p:sp>
        <p:nvSpPr>
          <p:cNvPr id="215" name="Google Shape;215;p31"/>
          <p:cNvSpPr txBox="1"/>
          <p:nvPr/>
        </p:nvSpPr>
        <p:spPr>
          <a:xfrm>
            <a:off x="829775" y="4822125"/>
            <a:ext cx="1484700" cy="513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80% </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US" sz="1800">
                <a:solidFill>
                  <a:schemeClr val="dk1"/>
                </a:solidFill>
                <a:latin typeface="Roboto"/>
                <a:ea typeface="Roboto"/>
                <a:cs typeface="Roboto"/>
                <a:sym typeface="Roboto"/>
              </a:rPr>
              <a:t>Training Set </a:t>
            </a:r>
            <a:endParaRPr sz="1800">
              <a:solidFill>
                <a:schemeClr val="dk1"/>
              </a:solidFill>
              <a:latin typeface="Roboto"/>
              <a:ea typeface="Roboto"/>
              <a:cs typeface="Roboto"/>
              <a:sym typeface="Roboto"/>
            </a:endParaRPr>
          </a:p>
        </p:txBody>
      </p:sp>
      <p:sp>
        <p:nvSpPr>
          <p:cNvPr id="213" name="Google Shape;213;p31"/>
          <p:cNvSpPr txBox="1"/>
          <p:nvPr/>
        </p:nvSpPr>
        <p:spPr>
          <a:xfrm>
            <a:off x="2539099" y="4822125"/>
            <a:ext cx="1484700" cy="513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20%</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US" sz="1800">
                <a:solidFill>
                  <a:schemeClr val="dk1"/>
                </a:solidFill>
                <a:latin typeface="Roboto"/>
                <a:ea typeface="Roboto"/>
                <a:cs typeface="Roboto"/>
                <a:sym typeface="Roboto"/>
              </a:rPr>
              <a:t>Test Set</a:t>
            </a:r>
            <a:endParaRPr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32"/>
          <p:cNvGraphicFramePr/>
          <p:nvPr/>
        </p:nvGraphicFramePr>
        <p:xfrm>
          <a:off x="860850" y="1898488"/>
          <a:ext cx="3000000" cy="3000000"/>
        </p:xfrm>
        <a:graphic>
          <a:graphicData uri="http://schemas.openxmlformats.org/drawingml/2006/table">
            <a:tbl>
              <a:tblPr>
                <a:noFill/>
                <a:tableStyleId>{36D24225-DF6E-41CD-8067-3017A8E288D0}</a:tableStyleId>
              </a:tblPr>
              <a:tblGrid>
                <a:gridCol w="1667975"/>
                <a:gridCol w="1296625"/>
                <a:gridCol w="1482300"/>
                <a:gridCol w="1482300"/>
                <a:gridCol w="1482300"/>
              </a:tblGrid>
              <a:tr h="3962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SUPPORT</a:t>
                      </a:r>
                      <a:endParaRPr b="1"/>
                    </a:p>
                  </a:txBody>
                  <a:tcPr marT="91425" marB="91425" marR="91425" marL="91425"/>
                </a:tc>
              </a:tr>
              <a:tr h="396200">
                <a:tc>
                  <a:txBody>
                    <a:bodyPr/>
                    <a:lstStyle/>
                    <a:p>
                      <a:pPr indent="0" lvl="0" marL="0" rtl="0" algn="l">
                        <a:spcBef>
                          <a:spcPts val="0"/>
                        </a:spcBef>
                        <a:spcAft>
                          <a:spcPts val="0"/>
                        </a:spcAft>
                        <a:buNone/>
                      </a:pPr>
                      <a:r>
                        <a:rPr b="1" lang="en-US"/>
                        <a:t>0</a:t>
                      </a:r>
                      <a:endParaRPr b="1"/>
                    </a:p>
                  </a:txBody>
                  <a:tcPr marT="91425" marB="91425" marR="91425" marL="91425"/>
                </a:tc>
                <a:tc>
                  <a:txBody>
                    <a:bodyPr/>
                    <a:lstStyle/>
                    <a:p>
                      <a:pPr indent="0" lvl="0" marL="0" rtl="0" algn="l">
                        <a:spcBef>
                          <a:spcPts val="0"/>
                        </a:spcBef>
                        <a:spcAft>
                          <a:spcPts val="0"/>
                        </a:spcAft>
                        <a:buNone/>
                      </a:pPr>
                      <a:r>
                        <a:rPr b="1" lang="en-US"/>
                        <a:t>0.83</a:t>
                      </a:r>
                      <a:endParaRPr b="1"/>
                    </a:p>
                  </a:txBody>
                  <a:tcPr marT="91425" marB="91425" marR="91425" marL="91425"/>
                </a:tc>
                <a:tc>
                  <a:txBody>
                    <a:bodyPr/>
                    <a:lstStyle/>
                    <a:p>
                      <a:pPr indent="0" lvl="0" marL="0" rtl="0" algn="l">
                        <a:spcBef>
                          <a:spcPts val="0"/>
                        </a:spcBef>
                        <a:spcAft>
                          <a:spcPts val="0"/>
                        </a:spcAft>
                        <a:buNone/>
                      </a:pPr>
                      <a:r>
                        <a:rPr b="1" lang="en-US"/>
                        <a:t>0.80</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940</a:t>
                      </a:r>
                      <a:endParaRPr b="1"/>
                    </a:p>
                  </a:txBody>
                  <a:tcPr marT="91425" marB="91425" marR="91425" marL="91425"/>
                </a:tc>
              </a:tr>
              <a:tr h="39620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0" rtl="0" algn="l">
                        <a:spcBef>
                          <a:spcPts val="0"/>
                        </a:spcBef>
                        <a:spcAft>
                          <a:spcPts val="0"/>
                        </a:spcAft>
                        <a:buNone/>
                      </a:pPr>
                      <a:r>
                        <a:rPr b="1" lang="en-US"/>
                        <a:t>0.81</a:t>
                      </a:r>
                      <a:endParaRPr b="1"/>
                    </a:p>
                  </a:txBody>
                  <a:tcPr marT="91425" marB="91425" marR="91425" marL="91425"/>
                </a:tc>
                <a:tc>
                  <a:txBody>
                    <a:bodyPr/>
                    <a:lstStyle/>
                    <a:p>
                      <a:pPr indent="0" lvl="0" marL="0" rtl="0" algn="l">
                        <a:spcBef>
                          <a:spcPts val="0"/>
                        </a:spcBef>
                        <a:spcAft>
                          <a:spcPts val="0"/>
                        </a:spcAft>
                        <a:buNone/>
                      </a:pPr>
                      <a:r>
                        <a:rPr b="1" lang="en-US"/>
                        <a:t>0.84</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US"/>
                        <a:t>940</a:t>
                      </a:r>
                      <a:endParaRPr b="1"/>
                    </a:p>
                  </a:txBody>
                  <a:tcPr marT="91425" marB="91425" marR="91425" marL="91425"/>
                </a:tc>
              </a:tr>
              <a:tr h="396200">
                <a:tc>
                  <a:txBody>
                    <a:bodyPr/>
                    <a:lstStyle/>
                    <a:p>
                      <a:pPr indent="0" lvl="0" marL="0" rtl="0" algn="l">
                        <a:spcBef>
                          <a:spcPts val="0"/>
                        </a:spcBef>
                        <a:spcAft>
                          <a:spcPts val="0"/>
                        </a:spcAft>
                        <a:buNone/>
                      </a:pPr>
                      <a:r>
                        <a:rPr b="1" lang="en-US"/>
                        <a:t>ACCURACY</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b="1" lang="en-US" sz="1800"/>
                        <a:t>0.82</a:t>
                      </a:r>
                      <a:endParaRPr b="1" sz="1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US"/>
                        <a:t>1880</a:t>
                      </a:r>
                      <a:endParaRPr b="1"/>
                    </a:p>
                  </a:txBody>
                  <a:tcPr marT="91425" marB="91425" marR="91425" marL="91425">
                    <a:lnL cap="flat" cmpd="sng" w="9525">
                      <a:solidFill>
                        <a:srgbClr val="FF0000"/>
                      </a:solidFill>
                      <a:prstDash val="solid"/>
                      <a:round/>
                      <a:headEnd len="sm" w="sm" type="none"/>
                      <a:tailEnd len="sm" w="sm" type="none"/>
                    </a:lnL>
                  </a:tcPr>
                </a:tc>
              </a:tr>
              <a:tr h="396200">
                <a:tc>
                  <a:txBody>
                    <a:bodyPr/>
                    <a:lstStyle/>
                    <a:p>
                      <a:pPr indent="0" lvl="0" marL="0" rtl="0" algn="l">
                        <a:spcBef>
                          <a:spcPts val="0"/>
                        </a:spcBef>
                        <a:spcAft>
                          <a:spcPts val="0"/>
                        </a:spcAft>
                        <a:buNone/>
                      </a:pPr>
                      <a:r>
                        <a:rPr b="1" lang="en-US"/>
                        <a:t>MACRO AVG.</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b="1" lang="en-US"/>
                        <a:t>1880</a:t>
                      </a:r>
                      <a:endParaRPr b="1"/>
                    </a:p>
                  </a:txBody>
                  <a:tcPr marT="91425" marB="91425" marR="91425" marL="91425"/>
                </a:tc>
              </a:tr>
              <a:tr h="609575">
                <a:tc>
                  <a:txBody>
                    <a:bodyPr/>
                    <a:lstStyle/>
                    <a:p>
                      <a:pPr indent="0" lvl="0" marL="0" rtl="0" algn="l">
                        <a:spcBef>
                          <a:spcPts val="0"/>
                        </a:spcBef>
                        <a:spcAft>
                          <a:spcPts val="0"/>
                        </a:spcAft>
                        <a:buNone/>
                      </a:pPr>
                      <a:r>
                        <a:rPr b="1" lang="en-US"/>
                        <a:t>WEIGHTED AVG.</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1880</a:t>
                      </a:r>
                      <a:endParaRPr b="1"/>
                    </a:p>
                  </a:txBody>
                  <a:tcPr marT="91425" marB="91425" marR="91425" marL="91425"/>
                </a:tc>
              </a:tr>
            </a:tbl>
          </a:graphicData>
        </a:graphic>
      </p:graphicFrame>
      <p:sp>
        <p:nvSpPr>
          <p:cNvPr id="221" name="Google Shape;221;p32"/>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400">
                <a:latin typeface="Raleway"/>
                <a:ea typeface="Raleway"/>
                <a:cs typeface="Raleway"/>
                <a:sym typeface="Raleway"/>
              </a:rPr>
              <a:t>Model Classification Report</a:t>
            </a:r>
            <a:r>
              <a:rPr lang="en-US" sz="3400">
                <a:latin typeface="Raleway"/>
                <a:ea typeface="Raleway"/>
                <a:cs typeface="Raleway"/>
                <a:sym typeface="Raleway"/>
              </a:rPr>
              <a:t> </a:t>
            </a:r>
            <a:endParaRPr sz="3400">
              <a:latin typeface="Raleway"/>
              <a:ea typeface="Raleway"/>
              <a:cs typeface="Raleway"/>
              <a:sym typeface="Raleway"/>
            </a:endParaRPr>
          </a:p>
          <a:p>
            <a:pPr indent="0" lvl="0" marL="0" rtl="0" algn="l">
              <a:spcBef>
                <a:spcPts val="0"/>
              </a:spcBef>
              <a:spcAft>
                <a:spcPts val="0"/>
              </a:spcAft>
              <a:buNone/>
            </a:pPr>
            <a:r>
              <a:t/>
            </a:r>
            <a:endParaRPr sz="3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 type="body"/>
          </p:nvPr>
        </p:nvSpPr>
        <p:spPr>
          <a:xfrm>
            <a:off x="606647" y="3335191"/>
            <a:ext cx="7745400" cy="31704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Font typeface="Raleway"/>
              <a:buChar char="●"/>
            </a:pPr>
            <a:r>
              <a:rPr lang="en-US" sz="2000">
                <a:latin typeface="Raleway"/>
                <a:ea typeface="Raleway"/>
                <a:cs typeface="Raleway"/>
                <a:sym typeface="Raleway"/>
              </a:rPr>
              <a:t>[ True False  True  True  True  True  True False False False]</a:t>
            </a:r>
            <a:endParaRPr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lang="en-US" sz="2000">
                <a:latin typeface="Raleway"/>
                <a:ea typeface="Raleway"/>
                <a:cs typeface="Raleway"/>
                <a:sym typeface="Raleway"/>
              </a:rPr>
              <a:t>[1 2 1 1 1 1 1 5 4 3]</a:t>
            </a:r>
            <a:endParaRPr sz="2000">
              <a:latin typeface="Raleway"/>
              <a:ea typeface="Raleway"/>
              <a:cs typeface="Raleway"/>
              <a:sym typeface="Raleway"/>
            </a:endParaRPr>
          </a:p>
          <a:p>
            <a:pPr indent="-355600" lvl="0" marL="457200" rtl="0" algn="l">
              <a:spcBef>
                <a:spcPts val="0"/>
              </a:spcBef>
              <a:spcAft>
                <a:spcPts val="0"/>
              </a:spcAft>
              <a:buSzPts val="2000"/>
              <a:buFont typeface="Raleway"/>
              <a:buChar char="●"/>
            </a:pPr>
            <a:r>
              <a:rPr i="1" lang="en-US" sz="2000">
                <a:latin typeface="Raleway"/>
                <a:ea typeface="Raleway"/>
                <a:cs typeface="Raleway"/>
                <a:sym typeface="Raleway"/>
              </a:rPr>
              <a:t>Residence type, work type, married status, heart disease, hypertension</a:t>
            </a:r>
            <a:r>
              <a:rPr lang="en-US" sz="2000">
                <a:latin typeface="Raleway"/>
                <a:ea typeface="Raleway"/>
                <a:cs typeface="Raleway"/>
                <a:sym typeface="Raleway"/>
              </a:rPr>
              <a:t>, and </a:t>
            </a:r>
            <a:r>
              <a:rPr i="1" lang="en-US" sz="2000">
                <a:latin typeface="Raleway"/>
                <a:ea typeface="Raleway"/>
                <a:cs typeface="Raleway"/>
                <a:sym typeface="Raleway"/>
              </a:rPr>
              <a:t>gender </a:t>
            </a:r>
            <a:r>
              <a:rPr lang="en-US" sz="2000">
                <a:latin typeface="Raleway"/>
                <a:ea typeface="Raleway"/>
                <a:cs typeface="Raleway"/>
                <a:sym typeface="Raleway"/>
              </a:rPr>
              <a:t>have more variance on the target variable than other variables.</a:t>
            </a:r>
            <a:endParaRPr sz="2000">
              <a:latin typeface="Raleway"/>
              <a:ea typeface="Raleway"/>
              <a:cs typeface="Raleway"/>
              <a:sym typeface="Raleway"/>
            </a:endParaRPr>
          </a:p>
        </p:txBody>
      </p:sp>
      <p:sp>
        <p:nvSpPr>
          <p:cNvPr id="227" name="Google Shape;227;p33"/>
          <p:cNvSpPr txBox="1"/>
          <p:nvPr>
            <p:ph type="title"/>
          </p:nvPr>
        </p:nvSpPr>
        <p:spPr>
          <a:xfrm>
            <a:off x="612290" y="4177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Feature Selected Logit Model</a:t>
            </a:r>
            <a:endParaRPr>
              <a:latin typeface="Raleway"/>
              <a:ea typeface="Raleway"/>
              <a:cs typeface="Raleway"/>
              <a:sym typeface="Raleway"/>
            </a:endParaRPr>
          </a:p>
        </p:txBody>
      </p:sp>
      <p:pic>
        <p:nvPicPr>
          <p:cNvPr id="228" name="Google Shape;228;p33"/>
          <p:cNvPicPr preferRelativeResize="0"/>
          <p:nvPr/>
        </p:nvPicPr>
        <p:blipFill>
          <a:blip r:embed="rId3">
            <a:alphaModFix/>
          </a:blip>
          <a:stretch>
            <a:fillRect/>
          </a:stretch>
        </p:blipFill>
        <p:spPr>
          <a:xfrm>
            <a:off x="1803438" y="1440976"/>
            <a:ext cx="5526326" cy="1743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idx="1" type="body"/>
          </p:nvPr>
        </p:nvSpPr>
        <p:spPr>
          <a:xfrm>
            <a:off x="699247" y="1785241"/>
            <a:ext cx="7745400" cy="31704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2000">
                <a:latin typeface="Raleway"/>
                <a:ea typeface="Raleway"/>
                <a:cs typeface="Raleway"/>
                <a:sym typeface="Raleway"/>
              </a:rPr>
              <a:t>Since all the variables had a vif value in the range of 1 to 2, the model has no problem of multicollinearity.</a:t>
            </a:r>
            <a:endParaRPr sz="2000">
              <a:latin typeface="Raleway"/>
              <a:ea typeface="Raleway"/>
              <a:cs typeface="Raleway"/>
              <a:sym typeface="Raleway"/>
            </a:endParaRPr>
          </a:p>
        </p:txBody>
      </p:sp>
      <p:sp>
        <p:nvSpPr>
          <p:cNvPr id="234" name="Google Shape;234;p34"/>
          <p:cNvSpPr txBox="1"/>
          <p:nvPr>
            <p:ph type="title"/>
          </p:nvPr>
        </p:nvSpPr>
        <p:spPr>
          <a:xfrm>
            <a:off x="688500" y="417750"/>
            <a:ext cx="7859400" cy="1032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Multicollinearity Test and Model Performance 	</a:t>
            </a:r>
            <a:endParaRPr>
              <a:latin typeface="Raleway"/>
              <a:ea typeface="Raleway"/>
              <a:cs typeface="Raleway"/>
              <a:sym typeface="Raleway"/>
            </a:endParaRPr>
          </a:p>
        </p:txBody>
      </p:sp>
      <p:pic>
        <p:nvPicPr>
          <p:cNvPr id="235" name="Google Shape;235;p34"/>
          <p:cNvPicPr preferRelativeResize="0"/>
          <p:nvPr/>
        </p:nvPicPr>
        <p:blipFill>
          <a:blip r:embed="rId3">
            <a:alphaModFix/>
          </a:blip>
          <a:stretch>
            <a:fillRect/>
          </a:stretch>
        </p:blipFill>
        <p:spPr>
          <a:xfrm>
            <a:off x="402788" y="2947375"/>
            <a:ext cx="2428875" cy="2171700"/>
          </a:xfrm>
          <a:prstGeom prst="rect">
            <a:avLst/>
          </a:prstGeom>
          <a:noFill/>
          <a:ln>
            <a:noFill/>
          </a:ln>
        </p:spPr>
      </p:pic>
      <p:pic>
        <p:nvPicPr>
          <p:cNvPr id="236" name="Google Shape;236;p34"/>
          <p:cNvPicPr preferRelativeResize="0"/>
          <p:nvPr/>
        </p:nvPicPr>
        <p:blipFill>
          <a:blip r:embed="rId4">
            <a:alphaModFix/>
          </a:blip>
          <a:stretch>
            <a:fillRect/>
          </a:stretch>
        </p:blipFill>
        <p:spPr>
          <a:xfrm>
            <a:off x="3253900" y="2604475"/>
            <a:ext cx="4067175" cy="2857500"/>
          </a:xfrm>
          <a:prstGeom prst="rect">
            <a:avLst/>
          </a:prstGeom>
          <a:noFill/>
          <a:ln>
            <a:noFill/>
          </a:ln>
        </p:spPr>
      </p:pic>
      <p:sp>
        <p:nvSpPr>
          <p:cNvPr id="237" name="Google Shape;237;p34"/>
          <p:cNvSpPr txBox="1"/>
          <p:nvPr/>
        </p:nvSpPr>
        <p:spPr>
          <a:xfrm>
            <a:off x="7742950" y="4472575"/>
            <a:ext cx="85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t>AUC: 0.659</a:t>
            </a:r>
            <a:endParaRPr b="1"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Decision Tree - Classification</a:t>
            </a:r>
            <a:endParaRPr>
              <a:latin typeface="Raleway"/>
              <a:ea typeface="Raleway"/>
              <a:cs typeface="Raleway"/>
              <a:sym typeface="Raleway"/>
            </a:endParaRPr>
          </a:p>
        </p:txBody>
      </p:sp>
      <p:pic>
        <p:nvPicPr>
          <p:cNvPr id="243" name="Google Shape;243;p35"/>
          <p:cNvPicPr preferRelativeResize="0"/>
          <p:nvPr/>
        </p:nvPicPr>
        <p:blipFill>
          <a:blip r:embed="rId3">
            <a:alphaModFix/>
          </a:blip>
          <a:stretch>
            <a:fillRect/>
          </a:stretch>
        </p:blipFill>
        <p:spPr>
          <a:xfrm>
            <a:off x="372350" y="1387700"/>
            <a:ext cx="3903530" cy="2750225"/>
          </a:xfrm>
          <a:prstGeom prst="rect">
            <a:avLst/>
          </a:prstGeom>
          <a:noFill/>
          <a:ln>
            <a:noFill/>
          </a:ln>
        </p:spPr>
      </p:pic>
      <p:pic>
        <p:nvPicPr>
          <p:cNvPr id="244" name="Google Shape;244;p35"/>
          <p:cNvPicPr preferRelativeResize="0"/>
          <p:nvPr/>
        </p:nvPicPr>
        <p:blipFill>
          <a:blip r:embed="rId4">
            <a:alphaModFix/>
          </a:blip>
          <a:stretch>
            <a:fillRect/>
          </a:stretch>
        </p:blipFill>
        <p:spPr>
          <a:xfrm>
            <a:off x="4920875" y="1160163"/>
            <a:ext cx="3957020" cy="3962800"/>
          </a:xfrm>
          <a:prstGeom prst="rect">
            <a:avLst/>
          </a:prstGeom>
          <a:noFill/>
          <a:ln>
            <a:noFill/>
          </a:ln>
        </p:spPr>
      </p:pic>
      <p:cxnSp>
        <p:nvCxnSpPr>
          <p:cNvPr id="245" name="Google Shape;245;p35"/>
          <p:cNvCxnSpPr>
            <a:stCxn id="246" idx="2"/>
            <a:endCxn id="247" idx="0"/>
          </p:cNvCxnSpPr>
          <p:nvPr/>
        </p:nvCxnSpPr>
        <p:spPr>
          <a:xfrm flipH="1" rot="-5400000">
            <a:off x="2661986" y="4202722"/>
            <a:ext cx="394500" cy="844500"/>
          </a:xfrm>
          <a:prstGeom prst="bentConnector3">
            <a:avLst>
              <a:gd fmla="val 49988" name="adj1"/>
            </a:avLst>
          </a:prstGeom>
          <a:noFill/>
          <a:ln cap="flat" cmpd="sng" w="19050">
            <a:solidFill>
              <a:schemeClr val="dk1"/>
            </a:solidFill>
            <a:prstDash val="solid"/>
            <a:miter lim="8000"/>
            <a:headEnd len="sm" w="sm" type="none"/>
            <a:tailEnd len="sm" w="sm" type="none"/>
          </a:ln>
        </p:spPr>
      </p:cxnSp>
      <p:cxnSp>
        <p:nvCxnSpPr>
          <p:cNvPr id="248" name="Google Shape;248;p35"/>
          <p:cNvCxnSpPr>
            <a:stCxn id="249" idx="0"/>
            <a:endCxn id="246" idx="2"/>
          </p:cNvCxnSpPr>
          <p:nvPr/>
        </p:nvCxnSpPr>
        <p:spPr>
          <a:xfrm rot="-5400000">
            <a:off x="1807325" y="4192425"/>
            <a:ext cx="394500" cy="864900"/>
          </a:xfrm>
          <a:prstGeom prst="bentConnector3">
            <a:avLst>
              <a:gd fmla="val 49988" name="adj1"/>
            </a:avLst>
          </a:prstGeom>
          <a:noFill/>
          <a:ln cap="flat" cmpd="sng" w="19050">
            <a:solidFill>
              <a:schemeClr val="dk1"/>
            </a:solidFill>
            <a:prstDash val="solid"/>
            <a:miter lim="8000"/>
            <a:headEnd len="sm" w="sm" type="none"/>
            <a:tailEnd len="sm" w="sm" type="none"/>
          </a:ln>
        </p:spPr>
      </p:cxnSp>
      <p:sp>
        <p:nvSpPr>
          <p:cNvPr id="246" name="Google Shape;246;p35"/>
          <p:cNvSpPr txBox="1"/>
          <p:nvPr/>
        </p:nvSpPr>
        <p:spPr>
          <a:xfrm>
            <a:off x="2108186" y="4210522"/>
            <a:ext cx="657600" cy="217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data</a:t>
            </a:r>
            <a:endParaRPr sz="1800">
              <a:solidFill>
                <a:schemeClr val="dk1"/>
              </a:solidFill>
              <a:latin typeface="Roboto"/>
              <a:ea typeface="Roboto"/>
              <a:cs typeface="Roboto"/>
              <a:sym typeface="Roboto"/>
            </a:endParaRPr>
          </a:p>
        </p:txBody>
      </p:sp>
      <p:sp>
        <p:nvSpPr>
          <p:cNvPr id="249" name="Google Shape;249;p35"/>
          <p:cNvSpPr txBox="1"/>
          <p:nvPr/>
        </p:nvSpPr>
        <p:spPr>
          <a:xfrm>
            <a:off x="829775" y="4822125"/>
            <a:ext cx="1484700" cy="513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80% </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US" sz="1800">
                <a:solidFill>
                  <a:schemeClr val="dk1"/>
                </a:solidFill>
                <a:latin typeface="Roboto"/>
                <a:ea typeface="Roboto"/>
                <a:cs typeface="Roboto"/>
                <a:sym typeface="Roboto"/>
              </a:rPr>
              <a:t>Training Set </a:t>
            </a:r>
            <a:endParaRPr sz="1800">
              <a:solidFill>
                <a:schemeClr val="dk1"/>
              </a:solidFill>
              <a:latin typeface="Roboto"/>
              <a:ea typeface="Roboto"/>
              <a:cs typeface="Roboto"/>
              <a:sym typeface="Roboto"/>
            </a:endParaRPr>
          </a:p>
        </p:txBody>
      </p:sp>
      <p:sp>
        <p:nvSpPr>
          <p:cNvPr id="247" name="Google Shape;247;p35"/>
          <p:cNvSpPr txBox="1"/>
          <p:nvPr/>
        </p:nvSpPr>
        <p:spPr>
          <a:xfrm>
            <a:off x="2539099" y="4822125"/>
            <a:ext cx="1484700" cy="513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Roboto"/>
                <a:ea typeface="Roboto"/>
                <a:cs typeface="Roboto"/>
                <a:sym typeface="Roboto"/>
              </a:rPr>
              <a:t>20%</a:t>
            </a:r>
            <a:endParaRPr sz="1800">
              <a:solidFill>
                <a:schemeClr val="dk1"/>
              </a:solidFill>
              <a:latin typeface="Roboto"/>
              <a:ea typeface="Roboto"/>
              <a:cs typeface="Roboto"/>
              <a:sym typeface="Roboto"/>
            </a:endParaRPr>
          </a:p>
          <a:p>
            <a:pPr indent="0" lvl="0" marL="0" rtl="0" algn="ctr">
              <a:spcBef>
                <a:spcPts val="0"/>
              </a:spcBef>
              <a:spcAft>
                <a:spcPts val="0"/>
              </a:spcAft>
              <a:buNone/>
            </a:pPr>
            <a:r>
              <a:rPr lang="en-US" sz="1800">
                <a:solidFill>
                  <a:schemeClr val="dk1"/>
                </a:solidFill>
                <a:latin typeface="Roboto"/>
                <a:ea typeface="Roboto"/>
                <a:cs typeface="Roboto"/>
                <a:sym typeface="Roboto"/>
              </a:rPr>
              <a:t>Test Set</a:t>
            </a:r>
            <a:endParaRPr sz="18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aphicFrame>
        <p:nvGraphicFramePr>
          <p:cNvPr id="254" name="Google Shape;254;p36"/>
          <p:cNvGraphicFramePr/>
          <p:nvPr/>
        </p:nvGraphicFramePr>
        <p:xfrm>
          <a:off x="957000" y="1477225"/>
          <a:ext cx="3000000" cy="3000000"/>
        </p:xfrm>
        <a:graphic>
          <a:graphicData uri="http://schemas.openxmlformats.org/drawingml/2006/table">
            <a:tbl>
              <a:tblPr>
                <a:noFill/>
                <a:tableStyleId>{36D24225-DF6E-41CD-8067-3017A8E288D0}</a:tableStyleId>
              </a:tblPr>
              <a:tblGrid>
                <a:gridCol w="1667975"/>
                <a:gridCol w="1296625"/>
                <a:gridCol w="1482300"/>
                <a:gridCol w="1482300"/>
                <a:gridCol w="1482300"/>
              </a:tblGrid>
              <a:tr h="3962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US"/>
                        <a:t>PRECISION</a:t>
                      </a:r>
                      <a:endParaRPr b="1"/>
                    </a:p>
                  </a:txBody>
                  <a:tcPr marT="91425" marB="91425" marR="91425" marL="91425"/>
                </a:tc>
                <a:tc>
                  <a:txBody>
                    <a:bodyPr/>
                    <a:lstStyle/>
                    <a:p>
                      <a:pPr indent="0" lvl="0" marL="0" rtl="0" algn="l">
                        <a:spcBef>
                          <a:spcPts val="0"/>
                        </a:spcBef>
                        <a:spcAft>
                          <a:spcPts val="0"/>
                        </a:spcAft>
                        <a:buNone/>
                      </a:pPr>
                      <a:r>
                        <a:rPr b="1" lang="en-US"/>
                        <a:t>RECALL</a:t>
                      </a:r>
                      <a:endParaRPr b="1"/>
                    </a:p>
                  </a:txBody>
                  <a:tcPr marT="91425" marB="91425" marR="91425" marL="91425"/>
                </a:tc>
                <a:tc>
                  <a:txBody>
                    <a:bodyPr/>
                    <a:lstStyle/>
                    <a:p>
                      <a:pPr indent="0" lvl="0" marL="0" rtl="0" algn="l">
                        <a:spcBef>
                          <a:spcPts val="0"/>
                        </a:spcBef>
                        <a:spcAft>
                          <a:spcPts val="0"/>
                        </a:spcAft>
                        <a:buNone/>
                      </a:pPr>
                      <a:r>
                        <a:rPr b="1" lang="en-US"/>
                        <a:t>F1-SCORE</a:t>
                      </a:r>
                      <a:endParaRPr b="1"/>
                    </a:p>
                  </a:txBody>
                  <a:tcPr marT="91425" marB="91425" marR="91425" marL="91425"/>
                </a:tc>
                <a:tc>
                  <a:txBody>
                    <a:bodyPr/>
                    <a:lstStyle/>
                    <a:p>
                      <a:pPr indent="0" lvl="0" marL="0" rtl="0" algn="l">
                        <a:spcBef>
                          <a:spcPts val="0"/>
                        </a:spcBef>
                        <a:spcAft>
                          <a:spcPts val="0"/>
                        </a:spcAft>
                        <a:buNone/>
                      </a:pPr>
                      <a:r>
                        <a:rPr b="1" lang="en-US"/>
                        <a:t>SUPPORT</a:t>
                      </a:r>
                      <a:endParaRPr b="1"/>
                    </a:p>
                  </a:txBody>
                  <a:tcPr marT="91425" marB="91425" marR="91425" marL="91425"/>
                </a:tc>
              </a:tr>
              <a:tr h="396200">
                <a:tc>
                  <a:txBody>
                    <a:bodyPr/>
                    <a:lstStyle/>
                    <a:p>
                      <a:pPr indent="0" lvl="0" marL="0" rtl="0" algn="l">
                        <a:spcBef>
                          <a:spcPts val="0"/>
                        </a:spcBef>
                        <a:spcAft>
                          <a:spcPts val="0"/>
                        </a:spcAft>
                        <a:buNone/>
                      </a:pPr>
                      <a:r>
                        <a:rPr b="1" lang="en-US"/>
                        <a:t>0</a:t>
                      </a:r>
                      <a:endParaRPr b="1"/>
                    </a:p>
                  </a:txBody>
                  <a:tcPr marT="91425" marB="91425" marR="91425" marL="91425"/>
                </a:tc>
                <a:tc>
                  <a:txBody>
                    <a:bodyPr/>
                    <a:lstStyle/>
                    <a:p>
                      <a:pPr indent="0" lvl="0" marL="0" rtl="0" algn="l">
                        <a:spcBef>
                          <a:spcPts val="0"/>
                        </a:spcBef>
                        <a:spcAft>
                          <a:spcPts val="0"/>
                        </a:spcAft>
                        <a:buNone/>
                      </a:pPr>
                      <a:r>
                        <a:rPr b="1" lang="en-US"/>
                        <a:t>0.91</a:t>
                      </a:r>
                      <a:endParaRPr b="1"/>
                    </a:p>
                  </a:txBody>
                  <a:tcPr marT="91425" marB="91425" marR="91425" marL="91425"/>
                </a:tc>
                <a:tc>
                  <a:txBody>
                    <a:bodyPr/>
                    <a:lstStyle/>
                    <a:p>
                      <a:pPr indent="0" lvl="0" marL="0" rtl="0" algn="l">
                        <a:spcBef>
                          <a:spcPts val="0"/>
                        </a:spcBef>
                        <a:spcAft>
                          <a:spcPts val="0"/>
                        </a:spcAft>
                        <a:buNone/>
                      </a:pPr>
                      <a:r>
                        <a:rPr b="1" lang="en-US"/>
                        <a:t>0.65</a:t>
                      </a:r>
                      <a:endParaRPr b="1"/>
                    </a:p>
                  </a:txBody>
                  <a:tcPr marT="91425" marB="91425" marR="91425" marL="91425"/>
                </a:tc>
                <a:tc>
                  <a:txBody>
                    <a:bodyPr/>
                    <a:lstStyle/>
                    <a:p>
                      <a:pPr indent="0" lvl="0" marL="0" rtl="0" algn="l">
                        <a:spcBef>
                          <a:spcPts val="0"/>
                        </a:spcBef>
                        <a:spcAft>
                          <a:spcPts val="0"/>
                        </a:spcAft>
                        <a:buNone/>
                      </a:pPr>
                      <a:r>
                        <a:rPr b="1" lang="en-US"/>
                        <a:t>0.76</a:t>
                      </a:r>
                      <a:endParaRPr b="1"/>
                    </a:p>
                  </a:txBody>
                  <a:tcPr marT="91425" marB="91425" marR="91425" marL="91425"/>
                </a:tc>
                <a:tc>
                  <a:txBody>
                    <a:bodyPr/>
                    <a:lstStyle/>
                    <a:p>
                      <a:pPr indent="0" lvl="0" marL="0" rtl="0" algn="l">
                        <a:spcBef>
                          <a:spcPts val="0"/>
                        </a:spcBef>
                        <a:spcAft>
                          <a:spcPts val="0"/>
                        </a:spcAft>
                        <a:buNone/>
                      </a:pPr>
                      <a:r>
                        <a:rPr b="1" lang="en-US"/>
                        <a:t>940</a:t>
                      </a:r>
                      <a:endParaRPr b="1"/>
                    </a:p>
                  </a:txBody>
                  <a:tcPr marT="91425" marB="91425" marR="91425" marL="91425"/>
                </a:tc>
              </a:tr>
              <a:tr h="396200">
                <a:tc>
                  <a:txBody>
                    <a:bodyPr/>
                    <a:lstStyle/>
                    <a:p>
                      <a:pPr indent="0" lvl="0" marL="0" rtl="0" algn="l">
                        <a:spcBef>
                          <a:spcPts val="0"/>
                        </a:spcBef>
                        <a:spcAft>
                          <a:spcPts val="0"/>
                        </a:spcAft>
                        <a:buNone/>
                      </a:pPr>
                      <a:r>
                        <a:rPr b="1" lang="en-US"/>
                        <a:t>1</a:t>
                      </a:r>
                      <a:endParaRPr b="1"/>
                    </a:p>
                  </a:txBody>
                  <a:tcPr marT="91425" marB="91425" marR="91425" marL="91425"/>
                </a:tc>
                <a:tc>
                  <a:txBody>
                    <a:bodyPr/>
                    <a:lstStyle/>
                    <a:p>
                      <a:pPr indent="0" lvl="0" marL="0" rtl="0" algn="l">
                        <a:spcBef>
                          <a:spcPts val="0"/>
                        </a:spcBef>
                        <a:spcAft>
                          <a:spcPts val="0"/>
                        </a:spcAft>
                        <a:buNone/>
                      </a:pPr>
                      <a:r>
                        <a:rPr b="1" lang="en-US"/>
                        <a:t>0.73</a:t>
                      </a:r>
                      <a:endParaRPr b="1"/>
                    </a:p>
                  </a:txBody>
                  <a:tcPr marT="91425" marB="91425" marR="91425" marL="91425"/>
                </a:tc>
                <a:tc>
                  <a:txBody>
                    <a:bodyPr/>
                    <a:lstStyle/>
                    <a:p>
                      <a:pPr indent="0" lvl="0" marL="0" rtl="0" algn="l">
                        <a:spcBef>
                          <a:spcPts val="0"/>
                        </a:spcBef>
                        <a:spcAft>
                          <a:spcPts val="0"/>
                        </a:spcAft>
                        <a:buNone/>
                      </a:pPr>
                      <a:r>
                        <a:rPr b="1" lang="en-US"/>
                        <a:t>0.93</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US"/>
                        <a:t>940</a:t>
                      </a:r>
                      <a:endParaRPr b="1"/>
                    </a:p>
                  </a:txBody>
                  <a:tcPr marT="91425" marB="91425" marR="91425" marL="91425"/>
                </a:tc>
              </a:tr>
              <a:tr h="396200">
                <a:tc>
                  <a:txBody>
                    <a:bodyPr/>
                    <a:lstStyle/>
                    <a:p>
                      <a:pPr indent="0" lvl="0" marL="0" rtl="0" algn="l">
                        <a:spcBef>
                          <a:spcPts val="0"/>
                        </a:spcBef>
                        <a:spcAft>
                          <a:spcPts val="0"/>
                        </a:spcAft>
                        <a:buNone/>
                      </a:pPr>
                      <a:r>
                        <a:rPr b="1" lang="en-US"/>
                        <a:t>ACCURACY</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lnR cap="flat" cmpd="sng" w="9525">
                      <a:solidFill>
                        <a:srgbClr val="FF0000"/>
                      </a:solidFill>
                      <a:prstDash val="solid"/>
                      <a:round/>
                      <a:headEnd len="sm" w="sm" type="none"/>
                      <a:tailEnd len="sm" w="sm" type="none"/>
                    </a:lnR>
                  </a:tcPr>
                </a:tc>
                <a:tc>
                  <a:txBody>
                    <a:bodyPr/>
                    <a:lstStyle/>
                    <a:p>
                      <a:pPr indent="0" lvl="0" marL="0" rtl="0" algn="l">
                        <a:spcBef>
                          <a:spcPts val="0"/>
                        </a:spcBef>
                        <a:spcAft>
                          <a:spcPts val="0"/>
                        </a:spcAft>
                        <a:buNone/>
                      </a:pPr>
                      <a:r>
                        <a:rPr b="1" lang="en-US" sz="1800"/>
                        <a:t>0.79</a:t>
                      </a:r>
                      <a:endParaRPr b="1" sz="1800"/>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US"/>
                        <a:t>1880</a:t>
                      </a:r>
                      <a:endParaRPr b="1"/>
                    </a:p>
                  </a:txBody>
                  <a:tcPr marT="91425" marB="91425" marR="91425" marL="91425">
                    <a:lnL cap="flat" cmpd="sng" w="9525">
                      <a:solidFill>
                        <a:srgbClr val="FF0000"/>
                      </a:solidFill>
                      <a:prstDash val="solid"/>
                      <a:round/>
                      <a:headEnd len="sm" w="sm" type="none"/>
                      <a:tailEnd len="sm" w="sm" type="none"/>
                    </a:lnL>
                  </a:tcPr>
                </a:tc>
              </a:tr>
              <a:tr h="396200">
                <a:tc>
                  <a:txBody>
                    <a:bodyPr/>
                    <a:lstStyle/>
                    <a:p>
                      <a:pPr indent="0" lvl="0" marL="0" rtl="0" algn="l">
                        <a:spcBef>
                          <a:spcPts val="0"/>
                        </a:spcBef>
                        <a:spcAft>
                          <a:spcPts val="0"/>
                        </a:spcAft>
                        <a:buNone/>
                      </a:pPr>
                      <a:r>
                        <a:rPr b="1" lang="en-US"/>
                        <a:t>MACRO AVG.</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0.79</a:t>
                      </a:r>
                      <a:endParaRPr b="1"/>
                    </a:p>
                  </a:txBody>
                  <a:tcPr marT="91425" marB="91425" marR="91425" marL="91425"/>
                </a:tc>
                <a:tc>
                  <a:txBody>
                    <a:bodyPr/>
                    <a:lstStyle/>
                    <a:p>
                      <a:pPr indent="0" lvl="0" marL="0" rtl="0" algn="l">
                        <a:spcBef>
                          <a:spcPts val="0"/>
                        </a:spcBef>
                        <a:spcAft>
                          <a:spcPts val="0"/>
                        </a:spcAft>
                        <a:buNone/>
                      </a:pPr>
                      <a:r>
                        <a:rPr b="1" lang="en-US"/>
                        <a:t>0.79</a:t>
                      </a:r>
                      <a:endParaRPr b="1"/>
                    </a:p>
                  </a:txBody>
                  <a:tcPr marT="91425" marB="91425" marR="91425" marL="91425">
                    <a:lnT cap="flat" cmpd="sng" w="9525">
                      <a:solidFill>
                        <a:srgbClr val="FF0000"/>
                      </a:solidFill>
                      <a:prstDash val="solid"/>
                      <a:round/>
                      <a:headEnd len="sm" w="sm" type="none"/>
                      <a:tailEnd len="sm" w="sm" type="none"/>
                    </a:lnT>
                  </a:tcPr>
                </a:tc>
                <a:tc>
                  <a:txBody>
                    <a:bodyPr/>
                    <a:lstStyle/>
                    <a:p>
                      <a:pPr indent="0" lvl="0" marL="0" rtl="0" algn="l">
                        <a:spcBef>
                          <a:spcPts val="0"/>
                        </a:spcBef>
                        <a:spcAft>
                          <a:spcPts val="0"/>
                        </a:spcAft>
                        <a:buNone/>
                      </a:pPr>
                      <a:r>
                        <a:rPr b="1" lang="en-US"/>
                        <a:t>1880</a:t>
                      </a:r>
                      <a:endParaRPr b="1"/>
                    </a:p>
                  </a:txBody>
                  <a:tcPr marT="91425" marB="91425" marR="91425" marL="91425"/>
                </a:tc>
              </a:tr>
              <a:tr h="609575">
                <a:tc>
                  <a:txBody>
                    <a:bodyPr/>
                    <a:lstStyle/>
                    <a:p>
                      <a:pPr indent="0" lvl="0" marL="0" rtl="0" algn="l">
                        <a:spcBef>
                          <a:spcPts val="0"/>
                        </a:spcBef>
                        <a:spcAft>
                          <a:spcPts val="0"/>
                        </a:spcAft>
                        <a:buNone/>
                      </a:pPr>
                      <a:r>
                        <a:rPr b="1" lang="en-US"/>
                        <a:t>WEIGHTED AVG.</a:t>
                      </a:r>
                      <a:endParaRPr b="1"/>
                    </a:p>
                  </a:txBody>
                  <a:tcPr marT="91425" marB="91425" marR="91425" marL="91425"/>
                </a:tc>
                <a:tc>
                  <a:txBody>
                    <a:bodyPr/>
                    <a:lstStyle/>
                    <a:p>
                      <a:pPr indent="0" lvl="0" marL="0" rtl="0" algn="l">
                        <a:spcBef>
                          <a:spcPts val="0"/>
                        </a:spcBef>
                        <a:spcAft>
                          <a:spcPts val="0"/>
                        </a:spcAft>
                        <a:buNone/>
                      </a:pPr>
                      <a:r>
                        <a:rPr b="1" lang="en-US"/>
                        <a:t>0.82</a:t>
                      </a:r>
                      <a:endParaRPr b="1"/>
                    </a:p>
                  </a:txBody>
                  <a:tcPr marT="91425" marB="91425" marR="91425" marL="91425"/>
                </a:tc>
                <a:tc>
                  <a:txBody>
                    <a:bodyPr/>
                    <a:lstStyle/>
                    <a:p>
                      <a:pPr indent="0" lvl="0" marL="0" rtl="0" algn="l">
                        <a:spcBef>
                          <a:spcPts val="0"/>
                        </a:spcBef>
                        <a:spcAft>
                          <a:spcPts val="0"/>
                        </a:spcAft>
                        <a:buNone/>
                      </a:pPr>
                      <a:r>
                        <a:rPr b="1" lang="en-US"/>
                        <a:t>0.79</a:t>
                      </a:r>
                      <a:endParaRPr b="1"/>
                    </a:p>
                  </a:txBody>
                  <a:tcPr marT="91425" marB="91425" marR="91425" marL="91425"/>
                </a:tc>
                <a:tc>
                  <a:txBody>
                    <a:bodyPr/>
                    <a:lstStyle/>
                    <a:p>
                      <a:pPr indent="0" lvl="0" marL="0" rtl="0" algn="l">
                        <a:spcBef>
                          <a:spcPts val="0"/>
                        </a:spcBef>
                        <a:spcAft>
                          <a:spcPts val="0"/>
                        </a:spcAft>
                        <a:buNone/>
                      </a:pPr>
                      <a:r>
                        <a:rPr b="1" lang="en-US"/>
                        <a:t>0.79</a:t>
                      </a:r>
                      <a:endParaRPr b="1"/>
                    </a:p>
                  </a:txBody>
                  <a:tcPr marT="91425" marB="91425" marR="91425" marL="91425"/>
                </a:tc>
                <a:tc>
                  <a:txBody>
                    <a:bodyPr/>
                    <a:lstStyle/>
                    <a:p>
                      <a:pPr indent="0" lvl="0" marL="0" rtl="0" algn="l">
                        <a:spcBef>
                          <a:spcPts val="0"/>
                        </a:spcBef>
                        <a:spcAft>
                          <a:spcPts val="0"/>
                        </a:spcAft>
                        <a:buNone/>
                      </a:pPr>
                      <a:r>
                        <a:rPr b="1" lang="en-US"/>
                        <a:t>1880</a:t>
                      </a:r>
                      <a:endParaRPr b="1"/>
                    </a:p>
                  </a:txBody>
                  <a:tcPr marT="91425" marB="91425" marR="91425" marL="91425"/>
                </a:tc>
              </a:tr>
            </a:tbl>
          </a:graphicData>
        </a:graphic>
      </p:graphicFrame>
      <p:sp>
        <p:nvSpPr>
          <p:cNvPr id="255" name="Google Shape;255;p36"/>
          <p:cNvSpPr txBox="1"/>
          <p:nvPr>
            <p:ph type="title"/>
          </p:nvPr>
        </p:nvSpPr>
        <p:spPr>
          <a:xfrm>
            <a:off x="525065" y="49383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400">
                <a:latin typeface="Raleway"/>
                <a:ea typeface="Raleway"/>
                <a:cs typeface="Raleway"/>
                <a:sym typeface="Raleway"/>
              </a:rPr>
              <a:t>Tree </a:t>
            </a:r>
            <a:r>
              <a:rPr lang="en-US" sz="3400">
                <a:latin typeface="Raleway"/>
                <a:ea typeface="Raleway"/>
                <a:cs typeface="Raleway"/>
                <a:sym typeface="Raleway"/>
              </a:rPr>
              <a:t>Model Classification Report </a:t>
            </a:r>
            <a:endParaRPr sz="3400">
              <a:latin typeface="Raleway"/>
              <a:ea typeface="Raleway"/>
              <a:cs typeface="Raleway"/>
              <a:sym typeface="Raleway"/>
            </a:endParaRPr>
          </a:p>
          <a:p>
            <a:pPr indent="0" lvl="0" marL="0" rtl="0" algn="l">
              <a:spcBef>
                <a:spcPts val="0"/>
              </a:spcBef>
              <a:spcAft>
                <a:spcPts val="0"/>
              </a:spcAft>
              <a:buNone/>
            </a:pPr>
            <a:r>
              <a:t/>
            </a:r>
            <a:endParaRPr sz="3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7"/>
          <p:cNvPicPr preferRelativeResize="0"/>
          <p:nvPr/>
        </p:nvPicPr>
        <p:blipFill>
          <a:blip r:embed="rId3">
            <a:alphaModFix/>
          </a:blip>
          <a:stretch>
            <a:fillRect/>
          </a:stretch>
        </p:blipFill>
        <p:spPr>
          <a:xfrm>
            <a:off x="152400" y="1093200"/>
            <a:ext cx="8839200" cy="3438038"/>
          </a:xfrm>
          <a:prstGeom prst="rect">
            <a:avLst/>
          </a:prstGeom>
          <a:noFill/>
          <a:ln>
            <a:noFill/>
          </a:ln>
        </p:spPr>
      </p:pic>
      <p:sp>
        <p:nvSpPr>
          <p:cNvPr id="261" name="Google Shape;261;p37"/>
          <p:cNvSpPr txBox="1"/>
          <p:nvPr/>
        </p:nvSpPr>
        <p:spPr>
          <a:xfrm>
            <a:off x="152400" y="174450"/>
            <a:ext cx="787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rgbClr val="3F3F3F"/>
                </a:solidFill>
                <a:latin typeface="Raleway"/>
                <a:ea typeface="Raleway"/>
                <a:cs typeface="Raleway"/>
                <a:sym typeface="Raleway"/>
              </a:rPr>
              <a:t>Tree Structure using Graphviz</a:t>
            </a:r>
            <a:endParaRPr b="1" sz="4000">
              <a:solidFill>
                <a:srgbClr val="3F3F3F"/>
              </a:solidFill>
              <a:latin typeface="Raleway"/>
              <a:ea typeface="Raleway"/>
              <a:cs typeface="Raleway"/>
              <a:sym typeface="Raleway"/>
            </a:endParaRPr>
          </a:p>
        </p:txBody>
      </p:sp>
      <p:sp>
        <p:nvSpPr>
          <p:cNvPr id="262" name="Google Shape;262;p37"/>
          <p:cNvSpPr txBox="1"/>
          <p:nvPr/>
        </p:nvSpPr>
        <p:spPr>
          <a:xfrm>
            <a:off x="5868050" y="1127150"/>
            <a:ext cx="306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GINI </a:t>
            </a:r>
            <a:r>
              <a:rPr lang="en-US"/>
              <a:t> - Randomness in Selection</a:t>
            </a:r>
            <a:endParaRPr/>
          </a:p>
          <a:p>
            <a:pPr indent="0" lvl="0" marL="0" rtl="0" algn="l">
              <a:spcBef>
                <a:spcPts val="0"/>
              </a:spcBef>
              <a:spcAft>
                <a:spcPts val="0"/>
              </a:spcAft>
              <a:buNone/>
            </a:pPr>
            <a:r>
              <a:rPr b="1" lang="en-US"/>
              <a:t>ENTROPY </a:t>
            </a:r>
            <a:r>
              <a:rPr lang="en-US"/>
              <a:t>- Information Gain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graphicFrame>
        <p:nvGraphicFramePr>
          <p:cNvPr id="267" name="Google Shape;267;p38"/>
          <p:cNvGraphicFramePr/>
          <p:nvPr/>
        </p:nvGraphicFramePr>
        <p:xfrm>
          <a:off x="568400" y="1186340"/>
          <a:ext cx="3000000" cy="3000000"/>
        </p:xfrm>
        <a:graphic>
          <a:graphicData uri="http://schemas.openxmlformats.org/drawingml/2006/table">
            <a:tbl>
              <a:tblPr>
                <a:noFill/>
                <a:tableStyleId>{36D24225-DF6E-41CD-8067-3017A8E288D0}</a:tableStyleId>
              </a:tblPr>
              <a:tblGrid>
                <a:gridCol w="3098700"/>
                <a:gridCol w="1446925"/>
                <a:gridCol w="1156850"/>
                <a:gridCol w="1156850"/>
              </a:tblGrid>
              <a:tr h="729200">
                <a:tc>
                  <a:txBody>
                    <a:bodyPr/>
                    <a:lstStyle/>
                    <a:p>
                      <a:pPr indent="0" lvl="0" marL="0" rtl="0" algn="ctr">
                        <a:spcBef>
                          <a:spcPts val="0"/>
                        </a:spcBef>
                        <a:spcAft>
                          <a:spcPts val="0"/>
                        </a:spcAft>
                        <a:buNone/>
                      </a:pPr>
                      <a:r>
                        <a:rPr b="1" lang="en-US" sz="1700">
                          <a:solidFill>
                            <a:srgbClr val="3C78D8"/>
                          </a:solidFill>
                        </a:rPr>
                        <a:t>MODEL</a:t>
                      </a:r>
                      <a:endParaRPr b="1" sz="1700">
                        <a:solidFill>
                          <a:srgbClr val="3C78D8"/>
                        </a:solidFill>
                      </a:endParaRPr>
                    </a:p>
                  </a:txBody>
                  <a:tcPr marT="91425" marB="91425" marR="91425" marL="91425"/>
                </a:tc>
                <a:tc>
                  <a:txBody>
                    <a:bodyPr/>
                    <a:lstStyle/>
                    <a:p>
                      <a:pPr indent="0" lvl="0" marL="0" rtl="0" algn="ctr">
                        <a:spcBef>
                          <a:spcPts val="0"/>
                        </a:spcBef>
                        <a:spcAft>
                          <a:spcPts val="0"/>
                        </a:spcAft>
                        <a:buNone/>
                      </a:pPr>
                      <a:r>
                        <a:rPr b="1" lang="en-US" sz="1700">
                          <a:solidFill>
                            <a:srgbClr val="3C78D8"/>
                          </a:solidFill>
                        </a:rPr>
                        <a:t>ACCURACY</a:t>
                      </a:r>
                      <a:endParaRPr b="1" sz="1700">
                        <a:solidFill>
                          <a:srgbClr val="3C78D8"/>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sz="1700">
                          <a:solidFill>
                            <a:srgbClr val="3C78D8"/>
                          </a:solidFill>
                        </a:rPr>
                        <a:t>RECALL</a:t>
                      </a:r>
                      <a:endParaRPr b="1" sz="1700">
                        <a:solidFill>
                          <a:srgbClr val="3C78D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700">
                          <a:solidFill>
                            <a:srgbClr val="3C78D8"/>
                          </a:solidFill>
                        </a:rPr>
                        <a:t>AUC</a:t>
                      </a:r>
                      <a:endParaRPr b="1" sz="1700">
                        <a:solidFill>
                          <a:srgbClr val="3C78D8"/>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4075">
                <a:tc>
                  <a:txBody>
                    <a:bodyPr/>
                    <a:lstStyle/>
                    <a:p>
                      <a:pPr indent="0" lvl="0" marL="0" rtl="0" algn="l">
                        <a:spcBef>
                          <a:spcPts val="0"/>
                        </a:spcBef>
                        <a:spcAft>
                          <a:spcPts val="0"/>
                        </a:spcAft>
                        <a:buNone/>
                      </a:pPr>
                      <a:r>
                        <a:rPr b="1" lang="en-US"/>
                        <a:t>STAT MODEL LOGIT (Imbalanced)</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0.18</a:t>
                      </a:r>
                      <a:endParaRPr b="1"/>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0.57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0.73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09575">
                <a:tc>
                  <a:txBody>
                    <a:bodyPr/>
                    <a:lstStyle/>
                    <a:p>
                      <a:pPr indent="0" lvl="0" marL="0" rtl="0" algn="l">
                        <a:spcBef>
                          <a:spcPts val="0"/>
                        </a:spcBef>
                        <a:spcAft>
                          <a:spcPts val="0"/>
                        </a:spcAft>
                        <a:buNone/>
                      </a:pPr>
                      <a:r>
                        <a:rPr b="1" lang="en-US"/>
                        <a:t>KNN (Balanced, Scaled, n = 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0.82</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0.96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4075">
                <a:tc>
                  <a:txBody>
                    <a:bodyPr/>
                    <a:lstStyle/>
                    <a:p>
                      <a:pPr indent="0" lvl="0" marL="0" rtl="0" algn="l">
                        <a:spcBef>
                          <a:spcPts val="0"/>
                        </a:spcBef>
                        <a:spcAft>
                          <a:spcPts val="0"/>
                        </a:spcAft>
                        <a:buNone/>
                      </a:pPr>
                      <a:r>
                        <a:rPr b="1" lang="en-US"/>
                        <a:t>KNN (Balanced, Not-Scaled, n = 7</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0.99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12150">
                <a:tc>
                  <a:txBody>
                    <a:bodyPr/>
                    <a:lstStyle/>
                    <a:p>
                      <a:pPr indent="0" lvl="0" marL="0" rtl="0" algn="l">
                        <a:spcBef>
                          <a:spcPts val="0"/>
                        </a:spcBef>
                        <a:spcAft>
                          <a:spcPts val="0"/>
                        </a:spcAft>
                        <a:buNone/>
                      </a:pPr>
                      <a:r>
                        <a:rPr b="1" lang="en-US"/>
                        <a:t>LOGIT - 1 (Balanced)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0.83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4075">
                <a:tc>
                  <a:txBody>
                    <a:bodyPr/>
                    <a:lstStyle/>
                    <a:p>
                      <a:pPr indent="0" lvl="0" marL="0" rtl="0" algn="l">
                        <a:spcBef>
                          <a:spcPts val="0"/>
                        </a:spcBef>
                        <a:spcAft>
                          <a:spcPts val="0"/>
                        </a:spcAft>
                        <a:buNone/>
                      </a:pPr>
                      <a:r>
                        <a:rPr b="1" lang="en-US"/>
                        <a:t>LOGIT - 2 (Balanced + Feature Selected)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0.66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0.72</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0.66</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34100">
                <a:tc>
                  <a:txBody>
                    <a:bodyPr/>
                    <a:lstStyle/>
                    <a:p>
                      <a:pPr indent="0" lvl="0" marL="0" rtl="0" algn="l">
                        <a:spcBef>
                          <a:spcPts val="0"/>
                        </a:spcBef>
                        <a:spcAft>
                          <a:spcPts val="0"/>
                        </a:spcAft>
                        <a:buNone/>
                      </a:pPr>
                      <a:r>
                        <a:rPr b="1" lang="en-US"/>
                        <a:t>CLASSIFICATION TREE</a:t>
                      </a:r>
                      <a:endParaRPr b="1"/>
                    </a:p>
                    <a:p>
                      <a:pPr indent="0" lvl="0" marL="0" rtl="0" algn="l">
                        <a:spcBef>
                          <a:spcPts val="0"/>
                        </a:spcBef>
                        <a:spcAft>
                          <a:spcPts val="0"/>
                        </a:spcAft>
                        <a:buNone/>
                      </a:pPr>
                      <a:r>
                        <a:rPr b="1" lang="en-US"/>
                        <a:t>(Balanced)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0.79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US"/>
                        <a:t>0.93</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0.79</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68" name="Google Shape;268;p38"/>
          <p:cNvSpPr txBox="1"/>
          <p:nvPr>
            <p:ph type="title"/>
          </p:nvPr>
        </p:nvSpPr>
        <p:spPr>
          <a:xfrm>
            <a:off x="373526" y="431600"/>
            <a:ext cx="88686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Model Comparison and Summary</a:t>
            </a:r>
            <a:endParaRPr>
              <a:latin typeface="Raleway"/>
              <a:ea typeface="Raleway"/>
              <a:cs typeface="Raleway"/>
              <a:sym typeface="Raleway"/>
            </a:endParaRPr>
          </a:p>
        </p:txBody>
      </p:sp>
      <p:sp>
        <p:nvSpPr>
          <p:cNvPr id="269" name="Google Shape;269;p38"/>
          <p:cNvSpPr txBox="1"/>
          <p:nvPr/>
        </p:nvSpPr>
        <p:spPr>
          <a:xfrm>
            <a:off x="7620925" y="1804000"/>
            <a:ext cx="162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AUC - Area Under ROC Curve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ACCURACY -</a:t>
            </a:r>
            <a:endParaRPr/>
          </a:p>
          <a:p>
            <a:pPr indent="0" lvl="0" marL="0" rtl="0" algn="l">
              <a:spcBef>
                <a:spcPts val="0"/>
              </a:spcBef>
              <a:spcAft>
                <a:spcPts val="0"/>
              </a:spcAft>
              <a:buNone/>
            </a:pPr>
            <a:r>
              <a:rPr lang="en-US"/>
              <a:t>(TP + TN) / Total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RECALL - </a:t>
            </a:r>
            <a:endParaRPr/>
          </a:p>
          <a:p>
            <a:pPr indent="0" lvl="0" marL="0" rtl="0" algn="l">
              <a:spcBef>
                <a:spcPts val="0"/>
              </a:spcBef>
              <a:spcAft>
                <a:spcPts val="0"/>
              </a:spcAft>
              <a:buNone/>
            </a:pPr>
            <a:r>
              <a:rPr lang="en-US"/>
              <a:t>TP / (TP + FN)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idx="1" type="body"/>
          </p:nvPr>
        </p:nvSpPr>
        <p:spPr>
          <a:xfrm>
            <a:off x="385950" y="1046725"/>
            <a:ext cx="8372100" cy="2998200"/>
          </a:xfrm>
          <a:prstGeom prst="rect">
            <a:avLst/>
          </a:prstGeom>
        </p:spPr>
        <p:txBody>
          <a:bodyPr anchorCtr="0" anchor="t" bIns="45700" lIns="91425" spcFirstLastPara="1" rIns="91425" wrap="square" tIns="45700">
            <a:noAutofit/>
          </a:bodyPr>
          <a:lstStyle/>
          <a:p>
            <a:pPr indent="-336550" lvl="0" marL="457200" rtl="0" algn="l">
              <a:lnSpc>
                <a:spcPct val="115000"/>
              </a:lnSpc>
              <a:spcBef>
                <a:spcPts val="480"/>
              </a:spcBef>
              <a:spcAft>
                <a:spcPts val="0"/>
              </a:spcAft>
              <a:buSzPts val="1700"/>
              <a:buFont typeface="Raleway"/>
              <a:buChar char="●"/>
            </a:pPr>
            <a:r>
              <a:rPr lang="en-US" sz="1700">
                <a:latin typeface="Raleway"/>
                <a:ea typeface="Raleway"/>
                <a:cs typeface="Raleway"/>
                <a:sym typeface="Raleway"/>
              </a:rPr>
              <a:t>Balancing a data set like this is required to build a decent model. </a:t>
            </a:r>
            <a:endParaRPr sz="1700">
              <a:latin typeface="Raleway"/>
              <a:ea typeface="Raleway"/>
              <a:cs typeface="Raleway"/>
              <a:sym typeface="Raleway"/>
            </a:endParaRPr>
          </a:p>
          <a:p>
            <a:pPr indent="0" lvl="0" marL="457200" rtl="0" algn="l">
              <a:lnSpc>
                <a:spcPct val="115000"/>
              </a:lnSpc>
              <a:spcBef>
                <a:spcPts val="480"/>
              </a:spcBef>
              <a:spcAft>
                <a:spcPts val="0"/>
              </a:spcAft>
              <a:buNone/>
            </a:pPr>
            <a:r>
              <a:t/>
            </a:r>
            <a:endParaRPr sz="1700">
              <a:latin typeface="Raleway"/>
              <a:ea typeface="Raleway"/>
              <a:cs typeface="Raleway"/>
              <a:sym typeface="Raleway"/>
            </a:endParaRPr>
          </a:p>
          <a:p>
            <a:pPr indent="-336550" lvl="0" marL="457200" rtl="0" algn="l">
              <a:lnSpc>
                <a:spcPct val="115000"/>
              </a:lnSpc>
              <a:spcBef>
                <a:spcPts val="480"/>
              </a:spcBef>
              <a:spcAft>
                <a:spcPts val="0"/>
              </a:spcAft>
              <a:buSzPts val="1700"/>
              <a:buFont typeface="Raleway"/>
              <a:buChar char="●"/>
            </a:pPr>
            <a:r>
              <a:rPr lang="en-US" sz="1700">
                <a:latin typeface="Raleway"/>
                <a:ea typeface="Raleway"/>
                <a:cs typeface="Raleway"/>
                <a:sym typeface="Raleway"/>
              </a:rPr>
              <a:t>EDA revealed significant difference between quantitative variables (BMI, age, glucose) in stroke vs. non-stroke participants, but modeling/feature selection process suggested they were less important while categorical variables were more important. </a:t>
            </a:r>
            <a:endParaRPr sz="1700">
              <a:latin typeface="Raleway"/>
              <a:ea typeface="Raleway"/>
              <a:cs typeface="Raleway"/>
              <a:sym typeface="Raleway"/>
            </a:endParaRPr>
          </a:p>
          <a:p>
            <a:pPr indent="-336550" lvl="1" marL="914400" rtl="0" algn="l">
              <a:lnSpc>
                <a:spcPct val="115000"/>
              </a:lnSpc>
              <a:spcBef>
                <a:spcPts val="0"/>
              </a:spcBef>
              <a:spcAft>
                <a:spcPts val="0"/>
              </a:spcAft>
              <a:buSzPts val="1700"/>
              <a:buFont typeface="Raleway"/>
              <a:buChar char="○"/>
            </a:pPr>
            <a:r>
              <a:rPr lang="en-US" sz="1700">
                <a:solidFill>
                  <a:srgbClr val="595959"/>
                </a:solidFill>
                <a:latin typeface="Raleway"/>
                <a:ea typeface="Raleway"/>
                <a:cs typeface="Raleway"/>
                <a:sym typeface="Raleway"/>
              </a:rPr>
              <a:t>Feature selection suggests that Residence_type- Urban or Rural and marital status of a person has more variance on stroke than age or smoking! </a:t>
            </a:r>
            <a:endParaRPr sz="1700">
              <a:latin typeface="Raleway"/>
              <a:ea typeface="Raleway"/>
              <a:cs typeface="Raleway"/>
              <a:sym typeface="Raleway"/>
            </a:endParaRPr>
          </a:p>
          <a:p>
            <a:pPr indent="0" lvl="0" marL="457200" rtl="0" algn="l">
              <a:lnSpc>
                <a:spcPct val="115000"/>
              </a:lnSpc>
              <a:spcBef>
                <a:spcPts val="480"/>
              </a:spcBef>
              <a:spcAft>
                <a:spcPts val="0"/>
              </a:spcAft>
              <a:buNone/>
            </a:pPr>
            <a:r>
              <a:t/>
            </a:r>
            <a:endParaRPr sz="1700">
              <a:latin typeface="Raleway"/>
              <a:ea typeface="Raleway"/>
              <a:cs typeface="Raleway"/>
              <a:sym typeface="Raleway"/>
            </a:endParaRPr>
          </a:p>
          <a:p>
            <a:pPr indent="-336550" lvl="0" marL="457200" rtl="0" algn="l">
              <a:lnSpc>
                <a:spcPct val="115000"/>
              </a:lnSpc>
              <a:spcBef>
                <a:spcPts val="480"/>
              </a:spcBef>
              <a:spcAft>
                <a:spcPts val="0"/>
              </a:spcAft>
              <a:buSzPts val="1700"/>
              <a:buFont typeface="Raleway"/>
              <a:buChar char="●"/>
            </a:pPr>
            <a:r>
              <a:rPr lang="en-US" sz="1700">
                <a:latin typeface="Raleway"/>
                <a:ea typeface="Raleway"/>
                <a:cs typeface="Raleway"/>
                <a:sym typeface="Raleway"/>
              </a:rPr>
              <a:t>KNN or K-Nearest Neighbors Model performs best for this set of categorical data points with N set to 7. </a:t>
            </a:r>
            <a:endParaRPr sz="1700">
              <a:latin typeface="Raleway"/>
              <a:ea typeface="Raleway"/>
              <a:cs typeface="Raleway"/>
              <a:sym typeface="Raleway"/>
            </a:endParaRPr>
          </a:p>
          <a:p>
            <a:pPr indent="0" lvl="0" marL="0" rtl="0" algn="l">
              <a:lnSpc>
                <a:spcPct val="115000"/>
              </a:lnSpc>
              <a:spcBef>
                <a:spcPts val="480"/>
              </a:spcBef>
              <a:spcAft>
                <a:spcPts val="0"/>
              </a:spcAft>
              <a:buNone/>
            </a:pPr>
            <a:r>
              <a:t/>
            </a:r>
            <a:endParaRPr sz="1700">
              <a:latin typeface="Raleway"/>
              <a:ea typeface="Raleway"/>
              <a:cs typeface="Raleway"/>
              <a:sym typeface="Raleway"/>
            </a:endParaRPr>
          </a:p>
          <a:p>
            <a:pPr indent="0" lvl="0" marL="457200" rtl="0" algn="l">
              <a:lnSpc>
                <a:spcPct val="115000"/>
              </a:lnSpc>
              <a:spcBef>
                <a:spcPts val="480"/>
              </a:spcBef>
              <a:spcAft>
                <a:spcPts val="0"/>
              </a:spcAft>
              <a:buNone/>
            </a:pPr>
            <a:r>
              <a:t/>
            </a:r>
            <a:endParaRPr sz="1700">
              <a:latin typeface="Raleway"/>
              <a:ea typeface="Raleway"/>
              <a:cs typeface="Raleway"/>
              <a:sym typeface="Raleway"/>
            </a:endParaRPr>
          </a:p>
        </p:txBody>
      </p:sp>
      <p:sp>
        <p:nvSpPr>
          <p:cNvPr id="275" name="Google Shape;275;p39"/>
          <p:cNvSpPr txBox="1"/>
          <p:nvPr>
            <p:ph type="title"/>
          </p:nvPr>
        </p:nvSpPr>
        <p:spPr>
          <a:xfrm>
            <a:off x="459615" y="19968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Conclusions </a:t>
            </a:r>
            <a:endParaRPr>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nvSpPr>
        <p:spPr>
          <a:xfrm>
            <a:off x="2222400" y="541775"/>
            <a:ext cx="4699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lt1"/>
                </a:solidFill>
                <a:latin typeface="Raleway"/>
                <a:ea typeface="Raleway"/>
                <a:cs typeface="Raleway"/>
                <a:sym typeface="Raleway"/>
              </a:rPr>
              <a:t>Questions?</a:t>
            </a:r>
            <a:endParaRPr b="1" sz="3000">
              <a:solidFill>
                <a:schemeClr val="lt1"/>
              </a:solidFill>
              <a:latin typeface="Raleway"/>
              <a:ea typeface="Raleway"/>
              <a:cs typeface="Raleway"/>
              <a:sym typeface="Raleway"/>
            </a:endParaRPr>
          </a:p>
        </p:txBody>
      </p:sp>
      <p:sp>
        <p:nvSpPr>
          <p:cNvPr id="281" name="Google Shape;281;p40"/>
          <p:cNvSpPr txBox="1"/>
          <p:nvPr/>
        </p:nvSpPr>
        <p:spPr>
          <a:xfrm>
            <a:off x="2279550" y="4608950"/>
            <a:ext cx="4699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chemeClr val="lt1"/>
                </a:solidFill>
                <a:latin typeface="Raleway"/>
                <a:ea typeface="Raleway"/>
                <a:cs typeface="Raleway"/>
                <a:sym typeface="Raleway"/>
              </a:rPr>
              <a:t>Thanks for Listening!</a:t>
            </a:r>
            <a:endParaRPr sz="2400">
              <a:solidFill>
                <a:schemeClr val="lt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245700" y="1467200"/>
            <a:ext cx="8652600" cy="4528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u="sng">
                <a:solidFill>
                  <a:schemeClr val="dk1"/>
                </a:solidFill>
                <a:latin typeface="Raleway"/>
                <a:ea typeface="Raleway"/>
                <a:cs typeface="Raleway"/>
                <a:sym typeface="Raleway"/>
              </a:rPr>
              <a:t>Overall</a:t>
            </a:r>
            <a:endParaRPr sz="1800" u="sng">
              <a:solidFill>
                <a:schemeClr val="dk1"/>
              </a:solidFill>
              <a:latin typeface="Raleway"/>
              <a:ea typeface="Raleway"/>
              <a:cs typeface="Raleway"/>
              <a:sym typeface="Raleway"/>
            </a:endParaRPr>
          </a:p>
          <a:p>
            <a:pPr indent="-336550" lvl="0" marL="457200" rtl="0" algn="l">
              <a:lnSpc>
                <a:spcPct val="150000"/>
              </a:lnSpc>
              <a:spcBef>
                <a:spcPts val="0"/>
              </a:spcBef>
              <a:spcAft>
                <a:spcPts val="0"/>
              </a:spcAft>
              <a:buClr>
                <a:schemeClr val="dk1"/>
              </a:buClr>
              <a:buSzPts val="1700"/>
              <a:buFont typeface="Raleway"/>
              <a:buChar char="●"/>
            </a:pPr>
            <a:r>
              <a:rPr lang="en-US" sz="1700">
                <a:solidFill>
                  <a:schemeClr val="dk1"/>
                </a:solidFill>
                <a:latin typeface="Raleway"/>
                <a:ea typeface="Raleway"/>
                <a:cs typeface="Raleway"/>
                <a:sym typeface="Raleway"/>
              </a:rPr>
              <a:t>What factors or variables affect the likelihood of a person having a stroke?</a:t>
            </a:r>
            <a:endParaRPr sz="1700">
              <a:solidFill>
                <a:schemeClr val="dk1"/>
              </a:solidFill>
              <a:latin typeface="Raleway"/>
              <a:ea typeface="Raleway"/>
              <a:cs typeface="Raleway"/>
              <a:sym typeface="Raleway"/>
            </a:endParaRPr>
          </a:p>
          <a:p>
            <a:pPr indent="-336550" lvl="0" marL="457200" rtl="0" algn="l">
              <a:lnSpc>
                <a:spcPct val="150000"/>
              </a:lnSpc>
              <a:spcBef>
                <a:spcPts val="0"/>
              </a:spcBef>
              <a:spcAft>
                <a:spcPts val="0"/>
              </a:spcAft>
              <a:buClr>
                <a:schemeClr val="dk1"/>
              </a:buClr>
              <a:buSzPts val="1700"/>
              <a:buFont typeface="Raleway"/>
              <a:buChar char="●"/>
            </a:pPr>
            <a:r>
              <a:rPr lang="en-US" sz="1700">
                <a:solidFill>
                  <a:schemeClr val="dk1"/>
                </a:solidFill>
                <a:latin typeface="Raleway"/>
                <a:ea typeface="Raleway"/>
                <a:cs typeface="Raleway"/>
                <a:sym typeface="Raleway"/>
              </a:rPr>
              <a:t>Can we predict if someone will have a stroke based on their health and lifestyle?</a:t>
            </a:r>
            <a:endParaRPr sz="1700">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US" sz="1700" u="sng">
                <a:solidFill>
                  <a:schemeClr val="dk1"/>
                </a:solidFill>
                <a:latin typeface="Raleway"/>
                <a:ea typeface="Raleway"/>
                <a:cs typeface="Raleway"/>
                <a:sym typeface="Raleway"/>
              </a:rPr>
              <a:t>EDA</a:t>
            </a:r>
            <a:endParaRPr sz="1700" u="sng">
              <a:solidFill>
                <a:schemeClr val="dk1"/>
              </a:solidFill>
              <a:latin typeface="Raleway"/>
              <a:ea typeface="Raleway"/>
              <a:cs typeface="Raleway"/>
              <a:sym typeface="Raleway"/>
            </a:endParaRPr>
          </a:p>
          <a:p>
            <a:pPr indent="-336550" lvl="0" marL="457200" rtl="0" algn="l">
              <a:lnSpc>
                <a:spcPct val="150000"/>
              </a:lnSpc>
              <a:spcBef>
                <a:spcPts val="0"/>
              </a:spcBef>
              <a:spcAft>
                <a:spcPts val="0"/>
              </a:spcAft>
              <a:buClr>
                <a:schemeClr val="dk1"/>
              </a:buClr>
              <a:buSzPts val="1700"/>
              <a:buFont typeface="Raleway"/>
              <a:buChar char="●"/>
            </a:pPr>
            <a:r>
              <a:rPr lang="en-US" sz="1700">
                <a:solidFill>
                  <a:schemeClr val="dk1"/>
                </a:solidFill>
                <a:latin typeface="Raleway"/>
                <a:ea typeface="Raleway"/>
                <a:cs typeface="Raleway"/>
                <a:sym typeface="Raleway"/>
              </a:rPr>
              <a:t>What are the relationships between stroke and quantitative variables in the dataset (BMI, age, glucose level, etc.)?</a:t>
            </a:r>
            <a:endParaRPr sz="1700">
              <a:solidFill>
                <a:schemeClr val="dk1"/>
              </a:solidFill>
              <a:latin typeface="Raleway"/>
              <a:ea typeface="Raleway"/>
              <a:cs typeface="Raleway"/>
              <a:sym typeface="Raleway"/>
            </a:endParaRPr>
          </a:p>
          <a:p>
            <a:pPr indent="-336550" lvl="0" marL="457200" rtl="0" algn="l">
              <a:lnSpc>
                <a:spcPct val="150000"/>
              </a:lnSpc>
              <a:spcBef>
                <a:spcPts val="0"/>
              </a:spcBef>
              <a:spcAft>
                <a:spcPts val="0"/>
              </a:spcAft>
              <a:buClr>
                <a:schemeClr val="dk1"/>
              </a:buClr>
              <a:buSzPts val="1700"/>
              <a:buFont typeface="Raleway"/>
              <a:buChar char="●"/>
            </a:pPr>
            <a:r>
              <a:rPr lang="en-US" sz="1700">
                <a:solidFill>
                  <a:schemeClr val="dk1"/>
                </a:solidFill>
                <a:latin typeface="Raleway"/>
                <a:ea typeface="Raleway"/>
                <a:cs typeface="Raleway"/>
                <a:sym typeface="Raleway"/>
              </a:rPr>
              <a:t>Is a particular gender affected more from heart disease or hypertension?</a:t>
            </a:r>
            <a:endParaRPr sz="1700">
              <a:solidFill>
                <a:schemeClr val="dk1"/>
              </a:solidFill>
              <a:latin typeface="Raleway"/>
              <a:ea typeface="Raleway"/>
              <a:cs typeface="Raleway"/>
              <a:sym typeface="Raleway"/>
            </a:endParaRPr>
          </a:p>
          <a:p>
            <a:pPr indent="-336550" lvl="0" marL="457200" rtl="0" algn="l">
              <a:lnSpc>
                <a:spcPct val="150000"/>
              </a:lnSpc>
              <a:spcBef>
                <a:spcPts val="0"/>
              </a:spcBef>
              <a:spcAft>
                <a:spcPts val="0"/>
              </a:spcAft>
              <a:buClr>
                <a:schemeClr val="dk1"/>
              </a:buClr>
              <a:buSzPts val="1700"/>
              <a:buFont typeface="Raleway"/>
              <a:buChar char="●"/>
            </a:pPr>
            <a:r>
              <a:rPr lang="en-US" sz="1700">
                <a:solidFill>
                  <a:schemeClr val="dk1"/>
                </a:solidFill>
                <a:latin typeface="Raleway"/>
                <a:ea typeface="Raleway"/>
                <a:cs typeface="Raleway"/>
                <a:sym typeface="Raleway"/>
              </a:rPr>
              <a:t>Do marriage status and residence type contribute to having a stroke?</a:t>
            </a:r>
            <a:endParaRPr sz="17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7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1700">
              <a:solidFill>
                <a:schemeClr val="dk1"/>
              </a:solidFill>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2300">
              <a:latin typeface="Raleway"/>
              <a:ea typeface="Raleway"/>
              <a:cs typeface="Raleway"/>
              <a:sym typeface="Raleway"/>
            </a:endParaRPr>
          </a:p>
          <a:p>
            <a:pPr indent="0" lvl="0" marL="0" rtl="0" algn="l">
              <a:spcBef>
                <a:spcPts val="0"/>
              </a:spcBef>
              <a:spcAft>
                <a:spcPts val="0"/>
              </a:spcAft>
              <a:buClr>
                <a:schemeClr val="dk1"/>
              </a:buClr>
              <a:buSzPts val="1100"/>
              <a:buFont typeface="Arial"/>
              <a:buNone/>
            </a:pPr>
            <a:r>
              <a:t/>
            </a:r>
            <a:endParaRPr sz="2300">
              <a:latin typeface="Raleway"/>
              <a:ea typeface="Raleway"/>
              <a:cs typeface="Raleway"/>
              <a:sym typeface="Raleway"/>
            </a:endParaRPr>
          </a:p>
          <a:p>
            <a:pPr indent="0" lvl="0" marL="0" rtl="0" algn="l">
              <a:spcBef>
                <a:spcPts val="0"/>
              </a:spcBef>
              <a:spcAft>
                <a:spcPts val="0"/>
              </a:spcAft>
              <a:buNone/>
            </a:pPr>
            <a:r>
              <a:t/>
            </a:r>
            <a:endParaRPr sz="1000" u="sng">
              <a:solidFill>
                <a:schemeClr val="dk1"/>
              </a:solidFill>
              <a:latin typeface="Raleway"/>
              <a:ea typeface="Raleway"/>
              <a:cs typeface="Raleway"/>
              <a:sym typeface="Raleway"/>
            </a:endParaRPr>
          </a:p>
        </p:txBody>
      </p:sp>
      <p:sp>
        <p:nvSpPr>
          <p:cNvPr id="67" name="Google Shape;67;p14"/>
          <p:cNvSpPr txBox="1"/>
          <p:nvPr>
            <p:ph type="title"/>
          </p:nvPr>
        </p:nvSpPr>
        <p:spPr>
          <a:xfrm>
            <a:off x="437840" y="317756"/>
            <a:ext cx="7756200" cy="105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F3F3F"/>
              </a:buClr>
              <a:buSzPts val="4000"/>
              <a:buFont typeface="Arial"/>
              <a:buNone/>
            </a:pPr>
            <a:r>
              <a:rPr lang="en-US">
                <a:latin typeface="Raleway"/>
                <a:ea typeface="Raleway"/>
                <a:cs typeface="Raleway"/>
                <a:sym typeface="Raleway"/>
              </a:rPr>
              <a:t>SMART Questions </a:t>
            </a:r>
            <a:endParaRPr>
              <a:latin typeface="Raleway"/>
              <a:ea typeface="Raleway"/>
              <a:cs typeface="Raleway"/>
              <a:sym typeface="Raleway"/>
            </a:endParaRPr>
          </a:p>
        </p:txBody>
      </p:sp>
      <p:pic>
        <p:nvPicPr>
          <p:cNvPr id="68" name="Google Shape;68;p14"/>
          <p:cNvPicPr preferRelativeResize="0"/>
          <p:nvPr/>
        </p:nvPicPr>
        <p:blipFill>
          <a:blip r:embed="rId3">
            <a:alphaModFix/>
          </a:blip>
          <a:stretch>
            <a:fillRect/>
          </a:stretch>
        </p:blipFill>
        <p:spPr>
          <a:xfrm>
            <a:off x="6077875" y="47625"/>
            <a:ext cx="2344177" cy="1594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590340" y="458331"/>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Unbalanced</a:t>
            </a:r>
            <a:r>
              <a:rPr lang="en-US">
                <a:latin typeface="Raleway"/>
                <a:ea typeface="Raleway"/>
                <a:cs typeface="Raleway"/>
                <a:sym typeface="Raleway"/>
              </a:rPr>
              <a:t> Data</a:t>
            </a:r>
            <a:endParaRPr>
              <a:latin typeface="Raleway"/>
              <a:ea typeface="Raleway"/>
              <a:cs typeface="Raleway"/>
              <a:sym typeface="Raleway"/>
            </a:endParaRPr>
          </a:p>
        </p:txBody>
      </p:sp>
      <p:pic>
        <p:nvPicPr>
          <p:cNvPr id="74" name="Google Shape;74;p15"/>
          <p:cNvPicPr preferRelativeResize="0"/>
          <p:nvPr/>
        </p:nvPicPr>
        <p:blipFill>
          <a:blip r:embed="rId3">
            <a:alphaModFix/>
          </a:blip>
          <a:stretch>
            <a:fillRect/>
          </a:stretch>
        </p:blipFill>
        <p:spPr>
          <a:xfrm>
            <a:off x="460725" y="1569850"/>
            <a:ext cx="4306925" cy="2998500"/>
          </a:xfrm>
          <a:prstGeom prst="rect">
            <a:avLst/>
          </a:prstGeom>
          <a:noFill/>
          <a:ln>
            <a:noFill/>
          </a:ln>
        </p:spPr>
      </p:pic>
      <p:pic>
        <p:nvPicPr>
          <p:cNvPr id="75" name="Google Shape;75;p15"/>
          <p:cNvPicPr preferRelativeResize="0"/>
          <p:nvPr/>
        </p:nvPicPr>
        <p:blipFill>
          <a:blip r:embed="rId4">
            <a:alphaModFix/>
          </a:blip>
          <a:stretch>
            <a:fillRect/>
          </a:stretch>
        </p:blipFill>
        <p:spPr>
          <a:xfrm>
            <a:off x="5367725" y="493825"/>
            <a:ext cx="3354750" cy="2335575"/>
          </a:xfrm>
          <a:prstGeom prst="rect">
            <a:avLst/>
          </a:prstGeom>
          <a:noFill/>
          <a:ln>
            <a:noFill/>
          </a:ln>
        </p:spPr>
      </p:pic>
      <p:pic>
        <p:nvPicPr>
          <p:cNvPr id="76" name="Google Shape;76;p15"/>
          <p:cNvPicPr preferRelativeResize="0"/>
          <p:nvPr/>
        </p:nvPicPr>
        <p:blipFill>
          <a:blip r:embed="rId5">
            <a:alphaModFix/>
          </a:blip>
          <a:stretch>
            <a:fillRect/>
          </a:stretch>
        </p:blipFill>
        <p:spPr>
          <a:xfrm>
            <a:off x="5367750" y="2981907"/>
            <a:ext cx="3354725" cy="2335568"/>
          </a:xfrm>
          <a:prstGeom prst="rect">
            <a:avLst/>
          </a:prstGeom>
          <a:noFill/>
          <a:ln>
            <a:noFill/>
          </a:ln>
        </p:spPr>
      </p:pic>
      <p:sp>
        <p:nvSpPr>
          <p:cNvPr id="77" name="Google Shape;77;p15"/>
          <p:cNvSpPr txBox="1"/>
          <p:nvPr/>
        </p:nvSpPr>
        <p:spPr>
          <a:xfrm>
            <a:off x="984350" y="4625675"/>
            <a:ext cx="378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aleway"/>
                <a:ea typeface="Raleway"/>
                <a:cs typeface="Raleway"/>
                <a:sym typeface="Raleway"/>
              </a:rPr>
              <a:t>0 = No stroke</a:t>
            </a:r>
            <a:endParaRPr>
              <a:latin typeface="Raleway"/>
              <a:ea typeface="Raleway"/>
              <a:cs typeface="Raleway"/>
              <a:sym typeface="Raleway"/>
            </a:endParaRPr>
          </a:p>
          <a:p>
            <a:pPr indent="0" lvl="0" marL="0" rtl="0" algn="l">
              <a:spcBef>
                <a:spcPts val="0"/>
              </a:spcBef>
              <a:spcAft>
                <a:spcPts val="0"/>
              </a:spcAft>
              <a:buNone/>
            </a:pPr>
            <a:r>
              <a:rPr lang="en-US">
                <a:latin typeface="Raleway"/>
                <a:ea typeface="Raleway"/>
                <a:cs typeface="Raleway"/>
                <a:sym typeface="Raleway"/>
              </a:rPr>
              <a:t>1 = Stroke</a:t>
            </a:r>
            <a:endParaRPr>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350347" y="1691166"/>
            <a:ext cx="7745400" cy="3170400"/>
          </a:xfrm>
          <a:prstGeom prst="rect">
            <a:avLst/>
          </a:prstGeom>
        </p:spPr>
        <p:txBody>
          <a:bodyPr anchorCtr="0" anchor="t" bIns="45700" lIns="91425" spcFirstLastPara="1" rIns="91425" wrap="square" tIns="45700">
            <a:noAutofit/>
          </a:bodyPr>
          <a:lstStyle/>
          <a:p>
            <a:pPr indent="-323850" lvl="0" marL="457200" rtl="0" algn="l">
              <a:lnSpc>
                <a:spcPct val="200000"/>
              </a:lnSpc>
              <a:spcBef>
                <a:spcPts val="0"/>
              </a:spcBef>
              <a:spcAft>
                <a:spcPts val="0"/>
              </a:spcAft>
              <a:buClr>
                <a:schemeClr val="dk1"/>
              </a:buClr>
              <a:buSzPts val="1500"/>
              <a:buFont typeface="Raleway"/>
              <a:buChar char="●"/>
            </a:pPr>
            <a:r>
              <a:rPr lang="en-US" sz="1500">
                <a:solidFill>
                  <a:schemeClr val="dk1"/>
                </a:solidFill>
                <a:latin typeface="Raleway"/>
                <a:ea typeface="Raleway"/>
                <a:cs typeface="Raleway"/>
                <a:sym typeface="Raleway"/>
              </a:rPr>
              <a:t>Balanced the data set using SMOTE: Synthetic Minority Oversampling Technique. </a:t>
            </a:r>
            <a:endParaRPr sz="1500">
              <a:solidFill>
                <a:schemeClr val="dk1"/>
              </a:solidFill>
              <a:latin typeface="Raleway"/>
              <a:ea typeface="Raleway"/>
              <a:cs typeface="Raleway"/>
              <a:sym typeface="Raleway"/>
            </a:endParaRPr>
          </a:p>
          <a:p>
            <a:pPr indent="-323850" lvl="0" marL="457200" rtl="0" algn="l">
              <a:lnSpc>
                <a:spcPct val="200000"/>
              </a:lnSpc>
              <a:spcBef>
                <a:spcPts val="0"/>
              </a:spcBef>
              <a:spcAft>
                <a:spcPts val="0"/>
              </a:spcAft>
              <a:buClr>
                <a:schemeClr val="dk1"/>
              </a:buClr>
              <a:buSzPts val="1500"/>
              <a:buFont typeface="Raleway"/>
              <a:buChar char="●"/>
            </a:pPr>
            <a:r>
              <a:rPr lang="en-US" sz="1500">
                <a:solidFill>
                  <a:schemeClr val="dk1"/>
                </a:solidFill>
                <a:latin typeface="Raleway"/>
                <a:ea typeface="Raleway"/>
                <a:cs typeface="Raleway"/>
                <a:sym typeface="Raleway"/>
              </a:rPr>
              <a:t>Using this method, as the name suggests, the minority target variable is oversampled using artificial or synthetic values. </a:t>
            </a:r>
            <a:endParaRPr sz="1500">
              <a:solidFill>
                <a:schemeClr val="dk1"/>
              </a:solidFill>
              <a:latin typeface="Raleway"/>
              <a:ea typeface="Raleway"/>
              <a:cs typeface="Raleway"/>
              <a:sym typeface="Raleway"/>
            </a:endParaRPr>
          </a:p>
          <a:p>
            <a:pPr indent="-323850" lvl="0" marL="457200" rtl="0" algn="l">
              <a:lnSpc>
                <a:spcPct val="200000"/>
              </a:lnSpc>
              <a:spcBef>
                <a:spcPts val="0"/>
              </a:spcBef>
              <a:spcAft>
                <a:spcPts val="0"/>
              </a:spcAft>
              <a:buClr>
                <a:schemeClr val="dk1"/>
              </a:buClr>
              <a:buSzPts val="1500"/>
              <a:buFont typeface="Raleway"/>
              <a:buChar char="●"/>
            </a:pPr>
            <a:r>
              <a:rPr lang="en-US" sz="1500">
                <a:solidFill>
                  <a:schemeClr val="dk1"/>
                </a:solidFill>
                <a:latin typeface="Raleway"/>
                <a:ea typeface="Raleway"/>
                <a:cs typeface="Raleway"/>
                <a:sym typeface="Raleway"/>
              </a:rPr>
              <a:t>The technique uses the concept of K-NN or K nearest neighbors to intelligently generate synthetic data which resembles the values or shape of the outnumbered data instead of directly copying or reusing pre-existing values.</a:t>
            </a:r>
            <a:endParaRPr sz="1500">
              <a:solidFill>
                <a:schemeClr val="dk1"/>
              </a:solidFill>
              <a:latin typeface="Raleway"/>
              <a:ea typeface="Raleway"/>
              <a:cs typeface="Raleway"/>
              <a:sym typeface="Raleway"/>
            </a:endParaRPr>
          </a:p>
          <a:p>
            <a:pPr indent="-323850" lvl="0" marL="457200" rtl="0" algn="l">
              <a:lnSpc>
                <a:spcPct val="200000"/>
              </a:lnSpc>
              <a:spcBef>
                <a:spcPts val="0"/>
              </a:spcBef>
              <a:spcAft>
                <a:spcPts val="0"/>
              </a:spcAft>
              <a:buClr>
                <a:schemeClr val="dk1"/>
              </a:buClr>
              <a:buSzPts val="1500"/>
              <a:buFont typeface="Raleway"/>
              <a:buChar char="●"/>
            </a:pPr>
            <a:r>
              <a:rPr lang="en-US" sz="1500">
                <a:solidFill>
                  <a:schemeClr val="dk1"/>
                </a:solidFill>
                <a:latin typeface="Raleway"/>
                <a:ea typeface="Raleway"/>
                <a:cs typeface="Raleway"/>
                <a:sym typeface="Raleway"/>
              </a:rPr>
              <a:t>For more info: https://github.com/scikit-learn-contrib/imbalanced-learn</a:t>
            </a:r>
            <a:endParaRPr sz="1500">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480"/>
              </a:spcBef>
              <a:spcAft>
                <a:spcPts val="0"/>
              </a:spcAft>
              <a:buNone/>
            </a:pPr>
            <a:r>
              <a:t/>
            </a:r>
            <a:endParaRPr/>
          </a:p>
        </p:txBody>
      </p:sp>
      <p:sp>
        <p:nvSpPr>
          <p:cNvPr id="83" name="Google Shape;83;p16"/>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400">
                <a:latin typeface="Raleway"/>
                <a:ea typeface="Raleway"/>
                <a:cs typeface="Raleway"/>
                <a:sym typeface="Raleway"/>
              </a:rPr>
              <a:t>SMOTE</a:t>
            </a:r>
            <a:endParaRPr sz="5800">
              <a:latin typeface="Raleway"/>
              <a:ea typeface="Raleway"/>
              <a:cs typeface="Raleway"/>
              <a:sym typeface="Raleway"/>
            </a:endParaRPr>
          </a:p>
        </p:txBody>
      </p:sp>
      <p:pic>
        <p:nvPicPr>
          <p:cNvPr id="84" name="Google Shape;84;p16"/>
          <p:cNvPicPr preferRelativeResize="0"/>
          <p:nvPr/>
        </p:nvPicPr>
        <p:blipFill>
          <a:blip r:embed="rId3">
            <a:alphaModFix/>
          </a:blip>
          <a:stretch>
            <a:fillRect/>
          </a:stretch>
        </p:blipFill>
        <p:spPr>
          <a:xfrm>
            <a:off x="7157151" y="5"/>
            <a:ext cx="1986850" cy="18302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688490" y="5701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EDA</a:t>
            </a:r>
            <a:endParaRPr>
              <a:latin typeface="Raleway"/>
              <a:ea typeface="Raleway"/>
              <a:cs typeface="Raleway"/>
              <a:sym typeface="Raleway"/>
            </a:endParaRPr>
          </a:p>
        </p:txBody>
      </p:sp>
      <p:pic>
        <p:nvPicPr>
          <p:cNvPr id="90" name="Google Shape;90;p17"/>
          <p:cNvPicPr preferRelativeResize="0"/>
          <p:nvPr/>
        </p:nvPicPr>
        <p:blipFill>
          <a:blip r:embed="rId3">
            <a:alphaModFix/>
          </a:blip>
          <a:stretch>
            <a:fillRect/>
          </a:stretch>
        </p:blipFill>
        <p:spPr>
          <a:xfrm>
            <a:off x="3260700" y="0"/>
            <a:ext cx="5854099" cy="5511225"/>
          </a:xfrm>
          <a:prstGeom prst="rect">
            <a:avLst/>
          </a:prstGeom>
          <a:noFill/>
          <a:ln>
            <a:noFill/>
          </a:ln>
        </p:spPr>
      </p:pic>
      <p:sp>
        <p:nvSpPr>
          <p:cNvPr id="91" name="Google Shape;91;p17"/>
          <p:cNvSpPr/>
          <p:nvPr/>
        </p:nvSpPr>
        <p:spPr>
          <a:xfrm>
            <a:off x="4099500" y="3194700"/>
            <a:ext cx="359700" cy="234300"/>
          </a:xfrm>
          <a:prstGeom prst="flowChartConnector">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7909500" y="3194700"/>
            <a:ext cx="359700" cy="234300"/>
          </a:xfrm>
          <a:prstGeom prst="flowChartConnector">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8061900" y="-5700"/>
            <a:ext cx="359700" cy="234300"/>
          </a:xfrm>
          <a:prstGeom prst="flowChartConnector">
            <a:avLst/>
          </a:prstGeom>
          <a:noFill/>
          <a:ln cap="flat" cmpd="sng" w="19050">
            <a:solidFill>
              <a:srgbClr val="FF0000"/>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nvSpPr>
        <p:spPr>
          <a:xfrm>
            <a:off x="165450" y="1584200"/>
            <a:ext cx="2715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Raleway"/>
              <a:buChar char="●"/>
            </a:pPr>
            <a:r>
              <a:rPr lang="en-US" sz="1600">
                <a:latin typeface="Raleway"/>
                <a:ea typeface="Raleway"/>
                <a:cs typeface="Raleway"/>
                <a:sym typeface="Raleway"/>
              </a:rPr>
              <a:t>Pairs plot confirms unbalanced </a:t>
            </a:r>
            <a:r>
              <a:rPr lang="en-US" sz="1600">
                <a:latin typeface="Raleway"/>
                <a:ea typeface="Raleway"/>
                <a:cs typeface="Raleway"/>
                <a:sym typeface="Raleway"/>
              </a:rPr>
              <a:t>dataset issue</a:t>
            </a:r>
            <a:endParaRPr sz="1600">
              <a:latin typeface="Raleway"/>
              <a:ea typeface="Raleway"/>
              <a:cs typeface="Raleway"/>
              <a:sym typeface="Raleway"/>
            </a:endParaRPr>
          </a:p>
          <a:p>
            <a:pPr indent="0" lvl="0" marL="457200" rtl="0" algn="l">
              <a:lnSpc>
                <a:spcPct val="115000"/>
              </a:lnSpc>
              <a:spcBef>
                <a:spcPts val="0"/>
              </a:spcBef>
              <a:spcAft>
                <a:spcPts val="0"/>
              </a:spcAft>
              <a:buNone/>
            </a:pPr>
            <a:r>
              <a:t/>
            </a:r>
            <a:endParaRPr sz="1600">
              <a:latin typeface="Raleway"/>
              <a:ea typeface="Raleway"/>
              <a:cs typeface="Raleway"/>
              <a:sym typeface="Raleway"/>
            </a:endParaRPr>
          </a:p>
          <a:p>
            <a:pPr indent="-330200" lvl="0" marL="457200" rtl="0" algn="l">
              <a:lnSpc>
                <a:spcPct val="115000"/>
              </a:lnSpc>
              <a:spcBef>
                <a:spcPts val="0"/>
              </a:spcBef>
              <a:spcAft>
                <a:spcPts val="0"/>
              </a:spcAft>
              <a:buSzPts val="1600"/>
              <a:buFont typeface="Raleway"/>
              <a:buChar char="●"/>
            </a:pPr>
            <a:r>
              <a:rPr lang="en-US" sz="1600">
                <a:latin typeface="Raleway"/>
                <a:ea typeface="Raleway"/>
                <a:cs typeface="Raleway"/>
                <a:sym typeface="Raleway"/>
              </a:rPr>
              <a:t>Can still observe some relationships between stroke and quantitative variables related to health</a:t>
            </a:r>
            <a:endParaRPr sz="16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97990" y="45585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Statistical Testing</a:t>
            </a:r>
            <a:endParaRPr>
              <a:latin typeface="Raleway"/>
              <a:ea typeface="Raleway"/>
              <a:cs typeface="Raleway"/>
              <a:sym typeface="Raleway"/>
            </a:endParaRPr>
          </a:p>
          <a:p>
            <a:pPr indent="0" lvl="0" marL="0" rtl="0" algn="l">
              <a:spcBef>
                <a:spcPts val="0"/>
              </a:spcBef>
              <a:spcAft>
                <a:spcPts val="0"/>
              </a:spcAft>
              <a:buNone/>
            </a:pPr>
            <a:r>
              <a:rPr lang="en-US" sz="2100">
                <a:latin typeface="Raleway"/>
                <a:ea typeface="Raleway"/>
                <a:cs typeface="Raleway"/>
                <a:sym typeface="Raleway"/>
              </a:rPr>
              <a:t>Welch’s T-test for Unbalanced Sample Sizes</a:t>
            </a:r>
            <a:endParaRPr sz="2100">
              <a:latin typeface="Raleway"/>
              <a:ea typeface="Raleway"/>
              <a:cs typeface="Raleway"/>
              <a:sym typeface="Raleway"/>
            </a:endParaRPr>
          </a:p>
        </p:txBody>
      </p:sp>
      <p:pic>
        <p:nvPicPr>
          <p:cNvPr id="100" name="Google Shape;100;p18"/>
          <p:cNvPicPr preferRelativeResize="0"/>
          <p:nvPr/>
        </p:nvPicPr>
        <p:blipFill>
          <a:blip r:embed="rId3">
            <a:alphaModFix/>
          </a:blip>
          <a:stretch>
            <a:fillRect/>
          </a:stretch>
        </p:blipFill>
        <p:spPr>
          <a:xfrm>
            <a:off x="185225" y="2092488"/>
            <a:ext cx="4697425" cy="2292100"/>
          </a:xfrm>
          <a:prstGeom prst="rect">
            <a:avLst/>
          </a:prstGeom>
          <a:noFill/>
          <a:ln>
            <a:noFill/>
          </a:ln>
        </p:spPr>
      </p:pic>
      <p:pic>
        <p:nvPicPr>
          <p:cNvPr id="101" name="Google Shape;101;p18"/>
          <p:cNvPicPr preferRelativeResize="0"/>
          <p:nvPr/>
        </p:nvPicPr>
        <p:blipFill rotWithShape="1">
          <a:blip r:embed="rId4">
            <a:alphaModFix/>
          </a:blip>
          <a:srcRect b="6483" l="0" r="0" t="8655"/>
          <a:stretch/>
        </p:blipFill>
        <p:spPr>
          <a:xfrm>
            <a:off x="5172850" y="1736275"/>
            <a:ext cx="3828575" cy="740347"/>
          </a:xfrm>
          <a:prstGeom prst="rect">
            <a:avLst/>
          </a:prstGeom>
          <a:noFill/>
          <a:ln>
            <a:noFill/>
          </a:ln>
        </p:spPr>
      </p:pic>
      <p:sp>
        <p:nvSpPr>
          <p:cNvPr id="102" name="Google Shape;102;p18"/>
          <p:cNvSpPr txBox="1"/>
          <p:nvPr/>
        </p:nvSpPr>
        <p:spPr>
          <a:xfrm>
            <a:off x="6312825" y="1354875"/>
            <a:ext cx="14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aleway"/>
                <a:ea typeface="Raleway"/>
                <a:cs typeface="Raleway"/>
                <a:sym typeface="Raleway"/>
              </a:rPr>
              <a:t>BMI</a:t>
            </a:r>
            <a:endParaRPr>
              <a:latin typeface="Raleway"/>
              <a:ea typeface="Raleway"/>
              <a:cs typeface="Raleway"/>
              <a:sym typeface="Raleway"/>
            </a:endParaRPr>
          </a:p>
        </p:txBody>
      </p:sp>
      <p:sp>
        <p:nvSpPr>
          <p:cNvPr id="103" name="Google Shape;103;p18"/>
          <p:cNvSpPr txBox="1"/>
          <p:nvPr/>
        </p:nvSpPr>
        <p:spPr>
          <a:xfrm>
            <a:off x="6312825" y="2515363"/>
            <a:ext cx="14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aleway"/>
                <a:ea typeface="Raleway"/>
                <a:cs typeface="Raleway"/>
                <a:sym typeface="Raleway"/>
              </a:rPr>
              <a:t>Age</a:t>
            </a:r>
            <a:endParaRPr>
              <a:latin typeface="Raleway"/>
              <a:ea typeface="Raleway"/>
              <a:cs typeface="Raleway"/>
              <a:sym typeface="Raleway"/>
            </a:endParaRPr>
          </a:p>
        </p:txBody>
      </p:sp>
      <p:pic>
        <p:nvPicPr>
          <p:cNvPr id="104" name="Google Shape;104;p18"/>
          <p:cNvPicPr preferRelativeResize="0"/>
          <p:nvPr/>
        </p:nvPicPr>
        <p:blipFill>
          <a:blip r:embed="rId5">
            <a:alphaModFix/>
          </a:blip>
          <a:stretch>
            <a:fillRect/>
          </a:stretch>
        </p:blipFill>
        <p:spPr>
          <a:xfrm>
            <a:off x="5156500" y="4134175"/>
            <a:ext cx="3828575" cy="723175"/>
          </a:xfrm>
          <a:prstGeom prst="rect">
            <a:avLst/>
          </a:prstGeom>
          <a:noFill/>
          <a:ln>
            <a:noFill/>
          </a:ln>
        </p:spPr>
      </p:pic>
      <p:pic>
        <p:nvPicPr>
          <p:cNvPr id="105" name="Google Shape;105;p18"/>
          <p:cNvPicPr preferRelativeResize="0"/>
          <p:nvPr/>
        </p:nvPicPr>
        <p:blipFill>
          <a:blip r:embed="rId6">
            <a:alphaModFix/>
          </a:blip>
          <a:stretch>
            <a:fillRect/>
          </a:stretch>
        </p:blipFill>
        <p:spPr>
          <a:xfrm>
            <a:off x="5172850" y="2954300"/>
            <a:ext cx="3828575" cy="740347"/>
          </a:xfrm>
          <a:prstGeom prst="rect">
            <a:avLst/>
          </a:prstGeom>
          <a:noFill/>
          <a:ln>
            <a:noFill/>
          </a:ln>
        </p:spPr>
      </p:pic>
      <p:sp>
        <p:nvSpPr>
          <p:cNvPr id="106" name="Google Shape;106;p18"/>
          <p:cNvSpPr txBox="1"/>
          <p:nvPr/>
        </p:nvSpPr>
        <p:spPr>
          <a:xfrm>
            <a:off x="6356450" y="3733375"/>
            <a:ext cx="143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Raleway"/>
                <a:ea typeface="Raleway"/>
                <a:cs typeface="Raleway"/>
                <a:sym typeface="Raleway"/>
              </a:rPr>
              <a:t>Glucose</a:t>
            </a:r>
            <a:endParaRPr>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95975" y="166750"/>
            <a:ext cx="6267600" cy="99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Raleway"/>
                <a:ea typeface="Raleway"/>
                <a:cs typeface="Raleway"/>
                <a:sym typeface="Raleway"/>
              </a:rPr>
              <a:t>Heart Disease and Hypertension by Gender</a:t>
            </a:r>
            <a:endParaRPr>
              <a:latin typeface="Raleway"/>
              <a:ea typeface="Raleway"/>
              <a:cs typeface="Raleway"/>
              <a:sym typeface="Raleway"/>
            </a:endParaRPr>
          </a:p>
        </p:txBody>
      </p:sp>
      <p:sp>
        <p:nvSpPr>
          <p:cNvPr id="112" name="Google Shape;112;p19"/>
          <p:cNvSpPr txBox="1"/>
          <p:nvPr/>
        </p:nvSpPr>
        <p:spPr>
          <a:xfrm>
            <a:off x="404975" y="4538450"/>
            <a:ext cx="357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aleway"/>
                <a:ea typeface="Raleway"/>
                <a:cs typeface="Raleway"/>
                <a:sym typeface="Raleway"/>
              </a:rPr>
              <a:t>Gender</a:t>
            </a:r>
            <a:endParaRPr>
              <a:latin typeface="Raleway"/>
              <a:ea typeface="Raleway"/>
              <a:cs typeface="Raleway"/>
              <a:sym typeface="Raleway"/>
            </a:endParaRPr>
          </a:p>
          <a:p>
            <a:pPr indent="0" lvl="0" marL="0" rtl="0" algn="l">
              <a:spcBef>
                <a:spcPts val="0"/>
              </a:spcBef>
              <a:spcAft>
                <a:spcPts val="0"/>
              </a:spcAft>
              <a:buNone/>
            </a:pPr>
            <a:r>
              <a:rPr lang="en-US">
                <a:latin typeface="Raleway"/>
                <a:ea typeface="Raleway"/>
                <a:cs typeface="Raleway"/>
                <a:sym typeface="Raleway"/>
              </a:rPr>
              <a:t>1</a:t>
            </a:r>
            <a:r>
              <a:rPr lang="en-US">
                <a:latin typeface="Raleway"/>
                <a:ea typeface="Raleway"/>
                <a:cs typeface="Raleway"/>
                <a:sym typeface="Raleway"/>
              </a:rPr>
              <a:t> = Male</a:t>
            </a:r>
            <a:endParaRPr>
              <a:latin typeface="Raleway"/>
              <a:ea typeface="Raleway"/>
              <a:cs typeface="Raleway"/>
              <a:sym typeface="Raleway"/>
            </a:endParaRPr>
          </a:p>
          <a:p>
            <a:pPr indent="0" lvl="0" marL="0" rtl="0" algn="l">
              <a:spcBef>
                <a:spcPts val="0"/>
              </a:spcBef>
              <a:spcAft>
                <a:spcPts val="0"/>
              </a:spcAft>
              <a:buNone/>
            </a:pPr>
            <a:r>
              <a:rPr lang="en-US">
                <a:latin typeface="Raleway"/>
                <a:ea typeface="Raleway"/>
                <a:cs typeface="Raleway"/>
                <a:sym typeface="Raleway"/>
              </a:rPr>
              <a:t>0 = Female</a:t>
            </a:r>
            <a:endParaRPr>
              <a:latin typeface="Raleway"/>
              <a:ea typeface="Raleway"/>
              <a:cs typeface="Raleway"/>
              <a:sym typeface="Raleway"/>
            </a:endParaRPr>
          </a:p>
        </p:txBody>
      </p:sp>
      <p:pic>
        <p:nvPicPr>
          <p:cNvPr id="113" name="Google Shape;113;p19"/>
          <p:cNvPicPr preferRelativeResize="0"/>
          <p:nvPr/>
        </p:nvPicPr>
        <p:blipFill>
          <a:blip r:embed="rId3">
            <a:alphaModFix/>
          </a:blip>
          <a:stretch>
            <a:fillRect/>
          </a:stretch>
        </p:blipFill>
        <p:spPr>
          <a:xfrm>
            <a:off x="6954625" y="266250"/>
            <a:ext cx="1951875" cy="1783450"/>
          </a:xfrm>
          <a:prstGeom prst="rect">
            <a:avLst/>
          </a:prstGeom>
          <a:noFill/>
          <a:ln cap="flat" cmpd="sng" w="19050">
            <a:solidFill>
              <a:srgbClr val="999999"/>
            </a:solidFill>
            <a:prstDash val="solid"/>
            <a:round/>
            <a:headEnd len="sm" w="sm" type="none"/>
            <a:tailEnd len="sm" w="sm" type="none"/>
          </a:ln>
        </p:spPr>
      </p:pic>
      <p:pic>
        <p:nvPicPr>
          <p:cNvPr id="114" name="Google Shape;114;p19"/>
          <p:cNvPicPr preferRelativeResize="0"/>
          <p:nvPr/>
        </p:nvPicPr>
        <p:blipFill>
          <a:blip r:embed="rId4">
            <a:alphaModFix/>
          </a:blip>
          <a:stretch>
            <a:fillRect/>
          </a:stretch>
        </p:blipFill>
        <p:spPr>
          <a:xfrm>
            <a:off x="4867425" y="2451475"/>
            <a:ext cx="4105750" cy="3021850"/>
          </a:xfrm>
          <a:prstGeom prst="rect">
            <a:avLst/>
          </a:prstGeom>
          <a:noFill/>
          <a:ln>
            <a:noFill/>
          </a:ln>
        </p:spPr>
      </p:pic>
      <p:pic>
        <p:nvPicPr>
          <p:cNvPr id="115" name="Google Shape;115;p19"/>
          <p:cNvPicPr preferRelativeResize="0"/>
          <p:nvPr/>
        </p:nvPicPr>
        <p:blipFill>
          <a:blip r:embed="rId5">
            <a:alphaModFix/>
          </a:blip>
          <a:stretch>
            <a:fillRect/>
          </a:stretch>
        </p:blipFill>
        <p:spPr>
          <a:xfrm>
            <a:off x="295975" y="1528025"/>
            <a:ext cx="4032525" cy="295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165190" y="5680806"/>
            <a:ext cx="7756200" cy="1054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000">
                <a:solidFill>
                  <a:srgbClr val="FFFFFF"/>
                </a:solidFill>
                <a:latin typeface="Raleway"/>
                <a:ea typeface="Raleway"/>
                <a:cs typeface="Raleway"/>
                <a:sym typeface="Raleway"/>
              </a:rPr>
              <a:t>Closer Look at Lifestyle Factors</a:t>
            </a:r>
            <a:endParaRPr sz="3000">
              <a:solidFill>
                <a:srgbClr val="FFFFFF"/>
              </a:solidFill>
              <a:latin typeface="Raleway"/>
              <a:ea typeface="Raleway"/>
              <a:cs typeface="Raleway"/>
              <a:sym typeface="Raleway"/>
            </a:endParaRPr>
          </a:p>
        </p:txBody>
      </p:sp>
      <p:pic>
        <p:nvPicPr>
          <p:cNvPr id="121" name="Google Shape;121;p20"/>
          <p:cNvPicPr preferRelativeResize="0"/>
          <p:nvPr/>
        </p:nvPicPr>
        <p:blipFill>
          <a:blip r:embed="rId3">
            <a:alphaModFix/>
          </a:blip>
          <a:stretch>
            <a:fillRect/>
          </a:stretch>
        </p:blipFill>
        <p:spPr>
          <a:xfrm>
            <a:off x="2725963" y="2838688"/>
            <a:ext cx="3619725" cy="2582887"/>
          </a:xfrm>
          <a:prstGeom prst="rect">
            <a:avLst/>
          </a:prstGeom>
          <a:noFill/>
          <a:ln>
            <a:noFill/>
          </a:ln>
        </p:spPr>
      </p:pic>
      <p:pic>
        <p:nvPicPr>
          <p:cNvPr id="122" name="Google Shape;122;p20"/>
          <p:cNvPicPr preferRelativeResize="0"/>
          <p:nvPr/>
        </p:nvPicPr>
        <p:blipFill>
          <a:blip r:embed="rId4">
            <a:alphaModFix/>
          </a:blip>
          <a:stretch>
            <a:fillRect/>
          </a:stretch>
        </p:blipFill>
        <p:spPr>
          <a:xfrm>
            <a:off x="208201" y="131075"/>
            <a:ext cx="3706200" cy="2644650"/>
          </a:xfrm>
          <a:prstGeom prst="rect">
            <a:avLst/>
          </a:prstGeom>
          <a:noFill/>
          <a:ln>
            <a:noFill/>
          </a:ln>
        </p:spPr>
      </p:pic>
      <p:pic>
        <p:nvPicPr>
          <p:cNvPr id="123" name="Google Shape;123;p20"/>
          <p:cNvPicPr preferRelativeResize="0"/>
          <p:nvPr/>
        </p:nvPicPr>
        <p:blipFill>
          <a:blip r:embed="rId5">
            <a:alphaModFix/>
          </a:blip>
          <a:stretch>
            <a:fillRect/>
          </a:stretch>
        </p:blipFill>
        <p:spPr>
          <a:xfrm>
            <a:off x="5093600" y="131113"/>
            <a:ext cx="3706200" cy="2644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W General">
  <a:themeElements>
    <a:clrScheme name="Hardcover">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