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9"/>
  </p:notesMasterIdLst>
  <p:sldIdLst>
    <p:sldId id="256" r:id="rId2"/>
    <p:sldId id="265" r:id="rId3"/>
    <p:sldId id="293" r:id="rId4"/>
    <p:sldId id="268" r:id="rId5"/>
    <p:sldId id="294" r:id="rId6"/>
    <p:sldId id="296" r:id="rId7"/>
    <p:sldId id="297" r:id="rId8"/>
    <p:sldId id="298" r:id="rId9"/>
    <p:sldId id="299" r:id="rId10"/>
    <p:sldId id="300" r:id="rId11"/>
    <p:sldId id="301" r:id="rId12"/>
    <p:sldId id="302" r:id="rId13"/>
    <p:sldId id="303" r:id="rId14"/>
    <p:sldId id="312" r:id="rId15"/>
    <p:sldId id="306" r:id="rId16"/>
    <p:sldId id="308" r:id="rId17"/>
    <p:sldId id="309" r:id="rId18"/>
    <p:sldId id="295" r:id="rId19"/>
    <p:sldId id="310" r:id="rId20"/>
    <p:sldId id="311" r:id="rId21"/>
    <p:sldId id="313" r:id="rId22"/>
    <p:sldId id="322" r:id="rId23"/>
    <p:sldId id="324" r:id="rId24"/>
    <p:sldId id="325" r:id="rId25"/>
    <p:sldId id="328" r:id="rId26"/>
    <p:sldId id="326" r:id="rId27"/>
    <p:sldId id="315" r:id="rId28"/>
    <p:sldId id="330" r:id="rId29"/>
    <p:sldId id="316" r:id="rId30"/>
    <p:sldId id="288" r:id="rId31"/>
    <p:sldId id="314" r:id="rId32"/>
    <p:sldId id="264" r:id="rId33"/>
    <p:sldId id="271" r:id="rId34"/>
    <p:sldId id="320" r:id="rId35"/>
    <p:sldId id="321" r:id="rId36"/>
    <p:sldId id="318" r:id="rId37"/>
    <p:sldId id="30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58499" autoAdjust="0"/>
  </p:normalViewPr>
  <p:slideViewPr>
    <p:cSldViewPr snapToGrid="0">
      <p:cViewPr varScale="1">
        <p:scale>
          <a:sx n="58" d="100"/>
          <a:sy n="58" d="100"/>
        </p:scale>
        <p:origin x="1180" y="28"/>
      </p:cViewPr>
      <p:guideLst/>
    </p:cSldViewPr>
  </p:slideViewPr>
  <p:notesTextViewPr>
    <p:cViewPr>
      <p:scale>
        <a:sx n="125" d="100"/>
        <a:sy n="125" d="100"/>
      </p:scale>
      <p:origin x="0" y="0"/>
    </p:cViewPr>
  </p:notesTextViewPr>
  <p:notesViewPr>
    <p:cSldViewPr snapToGrid="0">
      <p:cViewPr varScale="1">
        <p:scale>
          <a:sx n="75" d="100"/>
          <a:sy n="75" d="100"/>
        </p:scale>
        <p:origin x="264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9E892-9577-49BF-BD61-E6F1958634EC}" type="datetimeFigureOut">
              <a:rPr lang="zh-CN" altLang="en-US" smtClean="0"/>
              <a:t>2022/1/23</a:t>
            </a:fld>
            <a:endParaRPr lang="zh-CN"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zh-CN"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73135-18CB-422A-9CC9-2AE39E1BC6D2}" type="slidenum">
              <a:rPr lang="zh-CN" altLang="en-US" smtClean="0"/>
              <a:t>‹#›</a:t>
            </a:fld>
            <a:endParaRPr lang="zh-CN" altLang="en-US"/>
          </a:p>
        </p:txBody>
      </p:sp>
    </p:spTree>
    <p:extLst>
      <p:ext uri="{BB962C8B-B14F-4D97-AF65-F5344CB8AC3E}">
        <p14:creationId xmlns:p14="http://schemas.microsoft.com/office/powerpoint/2010/main" val="98987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権藤研究室のセンタクチョウです。研究テーマは</a:t>
            </a:r>
            <a:r>
              <a:rPr lang="en-US" altLang="zh-CN" sz="1200" i="0" dirty="0">
                <a:solidFill>
                  <a:srgbClr val="1D1C1D"/>
                </a:solidFill>
                <a:effectLst/>
                <a:latin typeface="Century" panose="02040604050505020304" pitchFamily="18" charset="0"/>
              </a:rPr>
              <a:t>Automated Memory Error Repair </a:t>
            </a:r>
            <a:br>
              <a:rPr lang="en-US" altLang="zh-CN" sz="1200" i="0" dirty="0">
                <a:solidFill>
                  <a:srgbClr val="1D1C1D"/>
                </a:solidFill>
                <a:effectLst/>
                <a:latin typeface="Century" panose="02040604050505020304" pitchFamily="18" charset="0"/>
              </a:rPr>
            </a:br>
            <a:r>
              <a:rPr lang="en-US" altLang="zh-CN" sz="1200" i="0" dirty="0">
                <a:solidFill>
                  <a:srgbClr val="1D1C1D"/>
                </a:solidFill>
                <a:effectLst/>
                <a:latin typeface="Century" panose="02040604050505020304" pitchFamily="18" charset="0"/>
              </a:rPr>
              <a:t>based on Hybrid Program Analysis</a:t>
            </a:r>
          </a:p>
          <a:p>
            <a:r>
              <a:rPr lang="en-US" altLang="ja-JP" sz="1200" i="0" dirty="0">
                <a:solidFill>
                  <a:srgbClr val="1D1C1D"/>
                </a:solidFill>
                <a:effectLst/>
                <a:latin typeface="Century" panose="02040604050505020304" pitchFamily="18" charset="0"/>
              </a:rPr>
              <a:t>HAMER</a:t>
            </a:r>
            <a:r>
              <a:rPr lang="ja-JP" altLang="en-US" sz="1200" i="0" dirty="0">
                <a:solidFill>
                  <a:srgbClr val="1D1C1D"/>
                </a:solidFill>
                <a:effectLst/>
                <a:latin typeface="Century" panose="02040604050505020304" pitchFamily="18" charset="0"/>
              </a:rPr>
              <a:t>という名前を付けます。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a:t>
            </a:fld>
            <a:endParaRPr lang="zh-CN" altLang="en-US"/>
          </a:p>
        </p:txBody>
      </p:sp>
    </p:spTree>
    <p:extLst>
      <p:ext uri="{BB962C8B-B14F-4D97-AF65-F5344CB8AC3E}">
        <p14:creationId xmlns:p14="http://schemas.microsoft.com/office/powerpoint/2010/main" val="1786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次に、各エラーパス上の各関数の依存変数を収集します。</a:t>
            </a:r>
            <a:endParaRPr lang="en-US" altLang="ja-JP" dirty="0"/>
          </a:p>
          <a:p>
            <a:r>
              <a:rPr lang="ja-JP" altLang="en-US" dirty="0"/>
              <a:t>例えば、</a:t>
            </a:r>
            <a:r>
              <a:rPr lang="en-US" altLang="ja-JP" dirty="0"/>
              <a:t>o1</a:t>
            </a:r>
            <a:r>
              <a:rPr lang="ja-JP" altLang="en-US" dirty="0"/>
              <a:t>に対して</a:t>
            </a:r>
            <a:r>
              <a:rPr lang="en-US" altLang="ja-JP" dirty="0" err="1"/>
              <a:t>func</a:t>
            </a:r>
            <a:r>
              <a:rPr lang="ja-JP" altLang="en-US" dirty="0"/>
              <a:t>の</a:t>
            </a:r>
            <a:r>
              <a:rPr lang="en-US" altLang="ja-JP" dirty="0"/>
              <a:t>a</a:t>
            </a:r>
            <a:r>
              <a:rPr lang="ja-JP" altLang="en-US" dirty="0"/>
              <a:t>と</a:t>
            </a:r>
            <a:r>
              <a:rPr lang="en-US" altLang="ja-JP" dirty="0"/>
              <a:t>newnode2</a:t>
            </a:r>
            <a:r>
              <a:rPr lang="ja-JP" altLang="en-US" dirty="0"/>
              <a:t>の</a:t>
            </a:r>
            <a:r>
              <a:rPr lang="en-US" altLang="ja-JP" dirty="0"/>
              <a:t>a</a:t>
            </a:r>
            <a:r>
              <a:rPr lang="ja-JP" altLang="en-US" dirty="0"/>
              <a:t>と</a:t>
            </a:r>
            <a:r>
              <a:rPr lang="en-US" altLang="ja-JP" dirty="0"/>
              <a:t>n-&gt;v</a:t>
            </a:r>
            <a:r>
              <a:rPr lang="ja-JP" altLang="en-US" dirty="0"/>
              <a:t>が収集できます。</a:t>
            </a:r>
            <a:endParaRPr lang="en-US" altLang="ja-JP" dirty="0"/>
          </a:p>
          <a:p>
            <a:r>
              <a:rPr lang="ja-JP" altLang="en-US" dirty="0"/>
              <a:t>そして、同時に各関数の</a:t>
            </a:r>
            <a:r>
              <a:rPr lang="en-US" altLang="ja-JP" dirty="0"/>
              <a:t>return</a:t>
            </a:r>
            <a:r>
              <a:rPr lang="ja-JP" altLang="en-US" dirty="0"/>
              <a:t>の位置と</a:t>
            </a:r>
            <a:r>
              <a:rPr lang="en-US" altLang="ja-JP" dirty="0"/>
              <a:t>error heap object</a:t>
            </a:r>
            <a:r>
              <a:rPr lang="ja-JP" altLang="en-US" dirty="0"/>
              <a:t>のタイプと名を収集します。</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10</a:t>
            </a:fld>
            <a:endParaRPr lang="zh-CN" altLang="en-US"/>
          </a:p>
        </p:txBody>
      </p:sp>
    </p:spTree>
    <p:extLst>
      <p:ext uri="{BB962C8B-B14F-4D97-AF65-F5344CB8AC3E}">
        <p14:creationId xmlns:p14="http://schemas.microsoft.com/office/powerpoint/2010/main" val="47286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次に、全部の依存変数をソース計装し、動的な値を観測します。</a:t>
            </a:r>
            <a:endParaRPr lang="en-US" altLang="ja-JP" dirty="0"/>
          </a:p>
          <a:p>
            <a:r>
              <a:rPr lang="ja-JP" altLang="en-US" dirty="0"/>
              <a:t>例えば、</a:t>
            </a:r>
            <a:r>
              <a:rPr lang="en-US" altLang="ja-JP" dirty="0"/>
              <a:t>o1</a:t>
            </a:r>
            <a:r>
              <a:rPr lang="ja-JP" altLang="en-US" dirty="0"/>
              <a:t>に対してこの表の感じなデータが収集できます。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11</a:t>
            </a:fld>
            <a:endParaRPr lang="zh-CN" altLang="en-US"/>
          </a:p>
        </p:txBody>
      </p:sp>
    </p:spTree>
    <p:extLst>
      <p:ext uri="{BB962C8B-B14F-4D97-AF65-F5344CB8AC3E}">
        <p14:creationId xmlns:p14="http://schemas.microsoft.com/office/powerpoint/2010/main" val="3113803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その後で、</a:t>
            </a:r>
            <a:r>
              <a:rPr lang="en-US" altLang="ja-JP" dirty="0"/>
              <a:t>CBPS</a:t>
            </a:r>
            <a:r>
              <a:rPr lang="ja-JP" altLang="en-US" dirty="0"/>
              <a:t>を用いて条件式を合成し、</a:t>
            </a:r>
            <a:r>
              <a:rPr lang="en-US" altLang="ja-JP" dirty="0"/>
              <a:t>patch</a:t>
            </a:r>
            <a:r>
              <a:rPr lang="ja-JP" altLang="en-US" dirty="0"/>
              <a:t>を生成します。</a:t>
            </a:r>
            <a:endParaRPr lang="en-US" altLang="ja-JP" dirty="0"/>
          </a:p>
          <a:p>
            <a:r>
              <a:rPr lang="en-US" altLang="ja-JP" dirty="0"/>
              <a:t>HAMER</a:t>
            </a:r>
            <a:r>
              <a:rPr lang="ja-JP" altLang="en-US" dirty="0"/>
              <a:t>は一時変数を利用して必要な変数の値を保存します。</a:t>
            </a:r>
            <a:endParaRPr lang="en-US" altLang="ja-JP" dirty="0"/>
          </a:p>
          <a:p>
            <a:r>
              <a:rPr lang="ja-JP" altLang="en-US" dirty="0"/>
              <a:t>なぜなら、エラーソースと</a:t>
            </a:r>
            <a:r>
              <a:rPr lang="en-US" altLang="ja-JP" dirty="0"/>
              <a:t>patch</a:t>
            </a:r>
            <a:r>
              <a:rPr lang="ja-JP" altLang="en-US" dirty="0"/>
              <a:t>挿入箇所の間に変数の値が変わる可能性があります。</a:t>
            </a:r>
            <a:endParaRPr lang="en-US" altLang="ja-JP" dirty="0"/>
          </a:p>
          <a:p>
            <a:r>
              <a:rPr lang="ja-JP" altLang="en-US" dirty="0"/>
              <a:t>最後に</a:t>
            </a:r>
            <a:r>
              <a:rPr lang="en-US" altLang="ja-JP" dirty="0"/>
              <a:t>patch</a:t>
            </a:r>
            <a:r>
              <a:rPr lang="ja-JP" altLang="en-US" dirty="0"/>
              <a:t>を挿入します。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12</a:t>
            </a:fld>
            <a:endParaRPr lang="zh-CN" altLang="en-US"/>
          </a:p>
        </p:txBody>
      </p:sp>
    </p:spTree>
    <p:extLst>
      <p:ext uri="{BB962C8B-B14F-4D97-AF65-F5344CB8AC3E}">
        <p14:creationId xmlns:p14="http://schemas.microsoft.com/office/powerpoint/2010/main" val="4056091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HAMER</a:t>
            </a:r>
            <a:r>
              <a:rPr lang="ja-JP" altLang="en-US" dirty="0"/>
              <a:t>は修復途中で正しくない</a:t>
            </a:r>
            <a:r>
              <a:rPr lang="en-US" altLang="ja-JP" dirty="0"/>
              <a:t>patch</a:t>
            </a:r>
            <a:r>
              <a:rPr lang="ja-JP" altLang="en-US" dirty="0"/>
              <a:t>を生成する可能性があります。</a:t>
            </a:r>
            <a:endParaRPr lang="en-US" altLang="ja-JP" dirty="0"/>
          </a:p>
          <a:p>
            <a:r>
              <a:rPr lang="en-US" altLang="ja-JP" dirty="0" err="1"/>
              <a:t>Fuzzer</a:t>
            </a:r>
            <a:r>
              <a:rPr lang="ja-JP" altLang="en-US" dirty="0"/>
              <a:t>を用いて</a:t>
            </a:r>
            <a:r>
              <a:rPr lang="en-US" altLang="ja-JP" dirty="0"/>
              <a:t>patch</a:t>
            </a:r>
            <a:r>
              <a:rPr lang="ja-JP" altLang="en-US" dirty="0"/>
              <a:t>を検証します。</a:t>
            </a:r>
            <a:endParaRPr lang="en-US" altLang="ja-JP" dirty="0"/>
          </a:p>
          <a:p>
            <a:r>
              <a:rPr lang="ja-JP" altLang="en-US" dirty="0"/>
              <a:t>例えば、先の</a:t>
            </a:r>
            <a:r>
              <a:rPr lang="en-US" altLang="ja-JP" dirty="0"/>
              <a:t>test</a:t>
            </a:r>
            <a:r>
              <a:rPr lang="ja-JP" altLang="en-US" dirty="0"/>
              <a:t> </a:t>
            </a:r>
            <a:r>
              <a:rPr lang="en-US" altLang="ja-JP" dirty="0"/>
              <a:t>suite</a:t>
            </a:r>
            <a:r>
              <a:rPr lang="ja-JP" altLang="en-US" dirty="0"/>
              <a:t>を用いて</a:t>
            </a:r>
            <a:r>
              <a:rPr lang="en-US" altLang="ja-JP" dirty="0"/>
              <a:t>a&lt;=3</a:t>
            </a:r>
            <a:r>
              <a:rPr lang="ja-JP" altLang="en-US" dirty="0"/>
              <a:t>を合成する可能性があります。</a:t>
            </a:r>
            <a:endParaRPr lang="en-US" altLang="ja-JP" dirty="0"/>
          </a:p>
          <a:p>
            <a:r>
              <a:rPr lang="en-US" altLang="ja-JP" dirty="0"/>
              <a:t>HAMER</a:t>
            </a:r>
            <a:r>
              <a:rPr lang="ja-JP" altLang="en-US" dirty="0"/>
              <a:t>はまず別の候補修復箇所に</a:t>
            </a:r>
            <a:r>
              <a:rPr lang="en-US" altLang="ja-JP" dirty="0"/>
              <a:t>patch</a:t>
            </a:r>
            <a:r>
              <a:rPr lang="ja-JP" altLang="en-US" dirty="0"/>
              <a:t>を挿入してみます。</a:t>
            </a:r>
            <a:endParaRPr lang="en-US" altLang="ja-JP" dirty="0"/>
          </a:p>
          <a:p>
            <a:r>
              <a:rPr lang="ja-JP" altLang="en-US" dirty="0"/>
              <a:t>もし現時点の</a:t>
            </a:r>
            <a:r>
              <a:rPr lang="en-US" altLang="ja-JP" dirty="0"/>
              <a:t>patch</a:t>
            </a:r>
            <a:r>
              <a:rPr lang="ja-JP" altLang="en-US" dirty="0"/>
              <a:t>がどちらに挿入しても修復できないと、</a:t>
            </a:r>
            <a:r>
              <a:rPr lang="en-US" altLang="ja-JP" dirty="0"/>
              <a:t>HAMER</a:t>
            </a:r>
            <a:r>
              <a:rPr lang="ja-JP" altLang="en-US" dirty="0"/>
              <a:t>は</a:t>
            </a:r>
            <a:r>
              <a:rPr lang="en-US" altLang="ja-JP" dirty="0"/>
              <a:t>error</a:t>
            </a:r>
            <a:r>
              <a:rPr lang="ja-JP" altLang="en-US" dirty="0"/>
              <a:t>を</a:t>
            </a:r>
            <a:r>
              <a:rPr lang="en-US" altLang="ja-JP" dirty="0"/>
              <a:t>trigger</a:t>
            </a:r>
            <a:r>
              <a:rPr lang="ja-JP" altLang="en-US" dirty="0"/>
              <a:t>する</a:t>
            </a:r>
            <a:r>
              <a:rPr lang="en-US" altLang="ja-JP" dirty="0"/>
              <a:t>test</a:t>
            </a:r>
            <a:r>
              <a:rPr lang="ja-JP" altLang="en-US" dirty="0"/>
              <a:t>を収集して</a:t>
            </a:r>
            <a:r>
              <a:rPr lang="en-US" altLang="ja-JP" dirty="0" err="1"/>
              <a:t>testsuite</a:t>
            </a:r>
            <a:r>
              <a:rPr lang="ja-JP" altLang="en-US" dirty="0"/>
              <a:t>に追加します。</a:t>
            </a:r>
            <a:endParaRPr lang="en-US" altLang="ja-JP" dirty="0"/>
          </a:p>
          <a:p>
            <a:r>
              <a:rPr lang="ja-JP" altLang="en-US" dirty="0"/>
              <a:t>例えば、</a:t>
            </a:r>
            <a:r>
              <a:rPr lang="en-US" altLang="ja-JP" dirty="0"/>
              <a:t>a&lt;=3</a:t>
            </a:r>
            <a:r>
              <a:rPr lang="ja-JP" altLang="en-US" dirty="0"/>
              <a:t>に対して、</a:t>
            </a:r>
            <a:r>
              <a:rPr lang="en-US" altLang="ja-JP" dirty="0" err="1"/>
              <a:t>LibFuzzer</a:t>
            </a:r>
            <a:r>
              <a:rPr lang="ja-JP" altLang="en-US" dirty="0"/>
              <a:t>は４を入力すると</a:t>
            </a:r>
            <a:r>
              <a:rPr lang="en-US" altLang="ja-JP" dirty="0"/>
              <a:t>error</a:t>
            </a:r>
            <a:r>
              <a:rPr lang="ja-JP" altLang="en-US" dirty="0"/>
              <a:t>を</a:t>
            </a:r>
            <a:r>
              <a:rPr lang="en-US" altLang="ja-JP" dirty="0"/>
              <a:t>trigger</a:t>
            </a:r>
            <a:r>
              <a:rPr lang="ja-JP" altLang="en-US" dirty="0"/>
              <a:t>します。</a:t>
            </a:r>
            <a:endParaRPr lang="en-US" altLang="ja-JP" dirty="0"/>
          </a:p>
          <a:p>
            <a:r>
              <a:rPr lang="ja-JP" altLang="en-US" dirty="0"/>
              <a:t>この</a:t>
            </a:r>
            <a:r>
              <a:rPr lang="en-US" altLang="ja-JP" dirty="0"/>
              <a:t>test</a:t>
            </a:r>
            <a:r>
              <a:rPr lang="ja-JP" altLang="en-US" dirty="0"/>
              <a:t>を追加し、</a:t>
            </a:r>
            <a:r>
              <a:rPr lang="en-US" altLang="ja-JP" dirty="0"/>
              <a:t>CBPS</a:t>
            </a:r>
            <a:r>
              <a:rPr lang="ja-JP" altLang="en-US" dirty="0"/>
              <a:t>は正しい条件式を合成することができます。</a:t>
            </a:r>
            <a:endParaRPr lang="en-US" altLang="ja-JP" dirty="0"/>
          </a:p>
          <a:p>
            <a:r>
              <a:rPr lang="ja-JP" altLang="en-US" dirty="0"/>
              <a:t>関数</a:t>
            </a:r>
            <a:r>
              <a:rPr lang="en-US" altLang="ja-JP" dirty="0"/>
              <a:t>newnode2</a:t>
            </a:r>
            <a:r>
              <a:rPr lang="ja-JP" altLang="en-US" dirty="0"/>
              <a:t>で</a:t>
            </a:r>
            <a:r>
              <a:rPr lang="en-US" altLang="ja-JP" dirty="0"/>
              <a:t>o1</a:t>
            </a:r>
            <a:r>
              <a:rPr lang="ja-JP" altLang="en-US" dirty="0"/>
              <a:t>を修復する可能性がありますが、関数</a:t>
            </a:r>
            <a:r>
              <a:rPr lang="en-US" altLang="ja-JP" dirty="0" err="1"/>
              <a:t>func</a:t>
            </a:r>
            <a:r>
              <a:rPr lang="ja-JP" altLang="en-US" dirty="0"/>
              <a:t>の２５行目ｘを</a:t>
            </a:r>
            <a:r>
              <a:rPr lang="en-US" altLang="ja-JP" dirty="0"/>
              <a:t>use</a:t>
            </a:r>
            <a:r>
              <a:rPr lang="ja-JP" altLang="en-US" dirty="0"/>
              <a:t>するため、先に</a:t>
            </a:r>
            <a:r>
              <a:rPr lang="en-US" altLang="ja-JP" dirty="0"/>
              <a:t>free</a:t>
            </a:r>
            <a:r>
              <a:rPr lang="ja-JP" altLang="en-US" dirty="0"/>
              <a:t>すると</a:t>
            </a:r>
            <a:r>
              <a:rPr lang="en-US" altLang="ja-JP" dirty="0" err="1"/>
              <a:t>useafterfree</a:t>
            </a:r>
            <a:r>
              <a:rPr lang="ja-JP" altLang="en-US" dirty="0"/>
              <a:t>エラーが発生します。</a:t>
            </a:r>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13</a:t>
            </a:fld>
            <a:endParaRPr lang="zh-CN" altLang="en-US"/>
          </a:p>
        </p:txBody>
      </p:sp>
    </p:spTree>
    <p:extLst>
      <p:ext uri="{BB962C8B-B14F-4D97-AF65-F5344CB8AC3E}">
        <p14:creationId xmlns:p14="http://schemas.microsoft.com/office/powerpoint/2010/main" val="421860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lang="en-US" altLang="ja-JP" dirty="0"/>
              <a:t>HAMER</a:t>
            </a:r>
            <a:r>
              <a:rPr lang="ja-JP" altLang="en-US" dirty="0"/>
              <a:t>の提案手法を詳しく説明します。</a:t>
            </a:r>
            <a:endParaRPr lang="en-US" altLang="ja-JP" dirty="0"/>
          </a:p>
          <a:p>
            <a:r>
              <a:rPr lang="ja-JP" altLang="en-US" dirty="0"/>
              <a:t>提案手法を実現するときに、主に下の三つの重要な問題点があります。</a:t>
            </a:r>
            <a:endParaRPr lang="en-US" altLang="ja-JP" dirty="0"/>
          </a:p>
          <a:p>
            <a:r>
              <a:rPr lang="ja-JP" altLang="en-US" dirty="0"/>
              <a:t>先に問題点とその解決方法を説明します。</a:t>
            </a:r>
            <a:endParaRPr lang="en-US" altLang="ja-JP" dirty="0"/>
          </a:p>
          <a:p>
            <a:r>
              <a:rPr lang="ja-JP" altLang="en-US" dirty="0"/>
              <a:t>まずは、</a:t>
            </a:r>
            <a:r>
              <a:rPr lang="en-US" altLang="ja-JP" dirty="0"/>
              <a:t>CBPS</a:t>
            </a:r>
            <a:r>
              <a:rPr lang="ja-JP" altLang="en-US" dirty="0"/>
              <a:t>の合成式は</a:t>
            </a:r>
            <a:r>
              <a:rPr lang="en-US" altLang="ja-JP" dirty="0" err="1"/>
              <a:t>testsuite</a:t>
            </a:r>
            <a:r>
              <a:rPr lang="ja-JP" altLang="en-US" dirty="0"/>
              <a:t>の品質に依存します。正しい</a:t>
            </a:r>
            <a:r>
              <a:rPr lang="en-US" altLang="ja-JP" dirty="0"/>
              <a:t>Patch</a:t>
            </a:r>
            <a:r>
              <a:rPr lang="ja-JP" altLang="en-US" dirty="0"/>
              <a:t>の条件式を合成するために、</a:t>
            </a:r>
            <a:r>
              <a:rPr lang="en-US" altLang="ja-JP" dirty="0"/>
              <a:t>HAMER</a:t>
            </a:r>
            <a:r>
              <a:rPr lang="ja-JP" altLang="en-US" dirty="0"/>
              <a:t>は重要な</a:t>
            </a:r>
            <a:r>
              <a:rPr lang="en-US" altLang="ja-JP" dirty="0"/>
              <a:t>test</a:t>
            </a:r>
            <a:r>
              <a:rPr lang="ja-JP" altLang="en-US" dirty="0"/>
              <a:t>をどう収集しますか？</a:t>
            </a:r>
            <a:endParaRPr lang="en-US" altLang="ja-JP" dirty="0"/>
          </a:p>
          <a:p>
            <a:r>
              <a:rPr lang="ja-JP" altLang="en-US" dirty="0"/>
              <a:t>解決方法は</a:t>
            </a:r>
            <a:r>
              <a:rPr lang="en-US" altLang="ja-JP" dirty="0" err="1"/>
              <a:t>Fuzzer</a:t>
            </a:r>
            <a:r>
              <a:rPr lang="ja-JP" altLang="en-US" dirty="0"/>
              <a:t>を用いて現時点の</a:t>
            </a:r>
            <a:r>
              <a:rPr lang="en-US" altLang="ja-JP" dirty="0"/>
              <a:t>patch</a:t>
            </a:r>
            <a:r>
              <a:rPr lang="ja-JP" altLang="en-US" dirty="0"/>
              <a:t>を検証し、</a:t>
            </a:r>
            <a:r>
              <a:rPr lang="en-US" altLang="ja-JP" dirty="0"/>
              <a:t>error</a:t>
            </a:r>
            <a:r>
              <a:rPr lang="ja-JP" altLang="en-US" dirty="0"/>
              <a:t>を</a:t>
            </a:r>
            <a:r>
              <a:rPr lang="en-US" altLang="ja-JP" dirty="0"/>
              <a:t>trigger</a:t>
            </a:r>
            <a:r>
              <a:rPr lang="ja-JP" altLang="en-US" dirty="0"/>
              <a:t>する</a:t>
            </a:r>
            <a:r>
              <a:rPr lang="en-US" altLang="ja-JP" dirty="0"/>
              <a:t>test</a:t>
            </a:r>
            <a:r>
              <a:rPr lang="ja-JP" altLang="en-US" dirty="0"/>
              <a:t>を追加します。実は、追加した</a:t>
            </a:r>
            <a:r>
              <a:rPr lang="en-US" altLang="ja-JP" dirty="0"/>
              <a:t>test</a:t>
            </a:r>
            <a:r>
              <a:rPr lang="ja-JP" altLang="en-US" dirty="0"/>
              <a:t>は非常に重要な</a:t>
            </a:r>
            <a:r>
              <a:rPr lang="en-US" altLang="ja-JP" dirty="0"/>
              <a:t>test</a:t>
            </a:r>
            <a:r>
              <a:rPr lang="ja-JP" altLang="en-US" dirty="0"/>
              <a:t>です。</a:t>
            </a:r>
            <a:endParaRPr lang="en-US" altLang="ja-JP" dirty="0"/>
          </a:p>
          <a:p>
            <a:r>
              <a:rPr lang="ja-JP" altLang="en-US" dirty="0"/>
              <a:t>問題２は、複数</a:t>
            </a:r>
            <a:r>
              <a:rPr lang="en-US" altLang="ja-JP" dirty="0"/>
              <a:t>return</a:t>
            </a:r>
            <a:r>
              <a:rPr lang="ja-JP" altLang="en-US" dirty="0"/>
              <a:t>がある関数に対して、</a:t>
            </a:r>
            <a:r>
              <a:rPr lang="en-US" altLang="ja-JP" dirty="0"/>
              <a:t>HAMER</a:t>
            </a:r>
            <a:r>
              <a:rPr lang="ja-JP" altLang="en-US" dirty="0"/>
              <a:t>は</a:t>
            </a:r>
            <a:r>
              <a:rPr lang="en-US" altLang="ja-JP" dirty="0"/>
              <a:t>patch</a:t>
            </a:r>
            <a:r>
              <a:rPr lang="ja-JP" altLang="en-US" dirty="0"/>
              <a:t>挿入位置をどう選びますか。</a:t>
            </a:r>
            <a:endParaRPr lang="en-US" altLang="ja-JP" dirty="0"/>
          </a:p>
          <a:p>
            <a:r>
              <a:rPr lang="en-US" altLang="ja-JP" dirty="0"/>
              <a:t>HAMER</a:t>
            </a:r>
            <a:r>
              <a:rPr lang="ja-JP" altLang="en-US" dirty="0"/>
              <a:t>は</a:t>
            </a:r>
            <a:r>
              <a:rPr lang="en-US" altLang="ja-JP" dirty="0"/>
              <a:t>SAVER</a:t>
            </a:r>
            <a:r>
              <a:rPr lang="ja-JP" altLang="en-US" dirty="0"/>
              <a:t>のように静的解析を用いて</a:t>
            </a:r>
            <a:r>
              <a:rPr lang="en-US" altLang="ja-JP" dirty="0"/>
              <a:t>heap</a:t>
            </a:r>
            <a:r>
              <a:rPr lang="ja-JP" altLang="en-US" dirty="0"/>
              <a:t>関係の行為を細かく解析しなく、軽量的な静的解析を用いて単純に</a:t>
            </a:r>
            <a:r>
              <a:rPr lang="en-US" altLang="ja-JP" dirty="0"/>
              <a:t>return</a:t>
            </a:r>
            <a:r>
              <a:rPr lang="ja-JP" altLang="en-US" dirty="0"/>
              <a:t>の位置を収集します。収集された</a:t>
            </a:r>
            <a:r>
              <a:rPr lang="en-US" altLang="ja-JP" dirty="0"/>
              <a:t>return</a:t>
            </a:r>
            <a:r>
              <a:rPr lang="ja-JP" altLang="en-US" dirty="0"/>
              <a:t>位置から正しい</a:t>
            </a:r>
            <a:r>
              <a:rPr lang="en-US" altLang="ja-JP" dirty="0"/>
              <a:t>Patch</a:t>
            </a:r>
            <a:r>
              <a:rPr lang="ja-JP" altLang="en-US" dirty="0"/>
              <a:t>の挿入位置を探し、</a:t>
            </a:r>
            <a:r>
              <a:rPr lang="en-US" altLang="ja-JP" dirty="0" err="1"/>
              <a:t>Fuzzer</a:t>
            </a:r>
            <a:r>
              <a:rPr lang="ja-JP" altLang="en-US" dirty="0"/>
              <a:t>で検証します。</a:t>
            </a:r>
            <a:endParaRPr lang="en-US" altLang="ja-JP" dirty="0"/>
          </a:p>
          <a:p>
            <a:r>
              <a:rPr lang="ja-JP" altLang="en-US" dirty="0"/>
              <a:t>問題３は複数エラーがある関数に対して</a:t>
            </a:r>
            <a:r>
              <a:rPr lang="en-US" altLang="ja-JP" dirty="0"/>
              <a:t>HAMER</a:t>
            </a:r>
            <a:r>
              <a:rPr lang="ja-JP" altLang="en-US" dirty="0"/>
              <a:t>はどう修復しますか。</a:t>
            </a:r>
            <a:endParaRPr lang="en-US" altLang="ja-JP" dirty="0"/>
          </a:p>
          <a:p>
            <a:r>
              <a:rPr lang="en-US" altLang="ja-JP" dirty="0"/>
              <a:t>HAMER</a:t>
            </a:r>
            <a:r>
              <a:rPr lang="ja-JP" altLang="en-US" dirty="0"/>
              <a:t>は</a:t>
            </a:r>
            <a:r>
              <a:rPr lang="en-US" altLang="ja-JP" dirty="0"/>
              <a:t>queue</a:t>
            </a:r>
            <a:r>
              <a:rPr lang="ja-JP" altLang="en-US" dirty="0"/>
              <a:t>で</a:t>
            </a:r>
            <a:r>
              <a:rPr lang="en-US" altLang="ja-JP" dirty="0"/>
              <a:t>error</a:t>
            </a:r>
            <a:r>
              <a:rPr lang="ja-JP" altLang="en-US" dirty="0"/>
              <a:t>番号を保存し、一個一個で修復してみます。もし当時点で修復できないと、</a:t>
            </a:r>
            <a:r>
              <a:rPr lang="en-US" altLang="ja-JP" dirty="0"/>
              <a:t>queue</a:t>
            </a:r>
            <a:r>
              <a:rPr lang="ja-JP" altLang="en-US" dirty="0"/>
              <a:t>に追加し、後に修復してみます。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14</a:t>
            </a:fld>
            <a:endParaRPr lang="zh-CN" altLang="en-US"/>
          </a:p>
        </p:txBody>
      </p:sp>
    </p:spTree>
    <p:extLst>
      <p:ext uri="{BB962C8B-B14F-4D97-AF65-F5344CB8AC3E}">
        <p14:creationId xmlns:p14="http://schemas.microsoft.com/office/powerpoint/2010/main" val="3596809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まずはエラー検知方法を説明します。</a:t>
            </a:r>
            <a:endParaRPr lang="en-US" altLang="ja-JP" dirty="0"/>
          </a:p>
          <a:p>
            <a:r>
              <a:rPr lang="en-US" altLang="ja-JP" dirty="0"/>
              <a:t>HAMER</a:t>
            </a:r>
            <a:r>
              <a:rPr lang="ja-JP" altLang="en-US" dirty="0"/>
              <a:t>は</a:t>
            </a:r>
            <a:r>
              <a:rPr lang="en-US" altLang="ja-JP" dirty="0"/>
              <a:t>scalability</a:t>
            </a:r>
            <a:r>
              <a:rPr lang="ja-JP" altLang="en-US" dirty="0"/>
              <a:t>を高めるために、先に静的</a:t>
            </a:r>
            <a:r>
              <a:rPr lang="en-US" altLang="ja-JP" dirty="0"/>
              <a:t>Analyzer</a:t>
            </a:r>
            <a:r>
              <a:rPr lang="ja-JP" altLang="en-US" dirty="0"/>
              <a:t>を用いてメモリエラー発生確率が高い関数を抽出します。</a:t>
            </a:r>
            <a:endParaRPr lang="en-US" altLang="ja-JP" dirty="0"/>
          </a:p>
          <a:p>
            <a:r>
              <a:rPr lang="ja-JP" altLang="en-US" dirty="0"/>
              <a:t>そして、</a:t>
            </a:r>
            <a:r>
              <a:rPr lang="en-US" altLang="ja-JP" dirty="0" err="1"/>
              <a:t>Fuzzer</a:t>
            </a:r>
            <a:r>
              <a:rPr lang="ja-JP" altLang="en-US" dirty="0"/>
              <a:t>で再検査し、本当のエラーを検知します。</a:t>
            </a:r>
            <a:endParaRPr lang="en-US" altLang="ja-JP" dirty="0"/>
          </a:p>
          <a:p>
            <a:r>
              <a:rPr lang="ja-JP" altLang="en-US" dirty="0"/>
              <a:t>小さいコードに対して、直接に</a:t>
            </a:r>
            <a:r>
              <a:rPr lang="en-US" altLang="ja-JP" dirty="0" err="1"/>
              <a:t>Fuzzer</a:t>
            </a:r>
            <a:r>
              <a:rPr lang="ja-JP" altLang="en-US" dirty="0"/>
              <a:t>で検知していいです。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15</a:t>
            </a:fld>
            <a:endParaRPr lang="zh-CN" altLang="en-US"/>
          </a:p>
        </p:txBody>
      </p:sp>
    </p:spTree>
    <p:extLst>
      <p:ext uri="{BB962C8B-B14F-4D97-AF65-F5344CB8AC3E}">
        <p14:creationId xmlns:p14="http://schemas.microsoft.com/office/powerpoint/2010/main" val="588612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次に、変数依存性解析を説明します。</a:t>
            </a:r>
            <a:endParaRPr lang="en-US" altLang="ja-JP" dirty="0"/>
          </a:p>
          <a:p>
            <a:r>
              <a:rPr lang="en-US" altLang="ja-JP" dirty="0"/>
              <a:t>HAMER</a:t>
            </a:r>
            <a:r>
              <a:rPr lang="ja-JP" altLang="en-US" dirty="0"/>
              <a:t>はまず、</a:t>
            </a:r>
            <a:r>
              <a:rPr lang="en-US" altLang="ja-JP" dirty="0" err="1"/>
              <a:t>Fuzzer</a:t>
            </a:r>
            <a:r>
              <a:rPr lang="ja-JP" altLang="en-US" dirty="0"/>
              <a:t>のエラーレポートからエラーパスを収集します。</a:t>
            </a:r>
            <a:endParaRPr lang="en-US" altLang="ja-JP" dirty="0"/>
          </a:p>
          <a:p>
            <a:r>
              <a:rPr lang="ja-JP" altLang="en-US" dirty="0"/>
              <a:t>そして、エラーパス上の全部の関数の依存変数を収集します。</a:t>
            </a:r>
            <a:endParaRPr lang="en-US" altLang="ja-JP" dirty="0"/>
          </a:p>
          <a:p>
            <a:r>
              <a:rPr lang="ja-JP" altLang="en-US" dirty="0"/>
              <a:t>その同時に、各関数の</a:t>
            </a:r>
            <a:r>
              <a:rPr lang="en-US" altLang="ja-JP" dirty="0"/>
              <a:t>return</a:t>
            </a:r>
            <a:r>
              <a:rPr lang="ja-JP" altLang="en-US" dirty="0"/>
              <a:t>位置と</a:t>
            </a:r>
            <a:r>
              <a:rPr lang="en-US" altLang="ja-JP" dirty="0"/>
              <a:t>error heap object</a:t>
            </a:r>
            <a:r>
              <a:rPr lang="ja-JP" altLang="en-US" dirty="0"/>
              <a:t>の情報を収集します。</a:t>
            </a:r>
            <a:endParaRPr lang="en-US" altLang="ja-JP" dirty="0"/>
          </a:p>
          <a:p>
            <a:r>
              <a:rPr lang="ja-JP" altLang="en-US" dirty="0"/>
              <a:t>このように軽量的な静的解析を用いて十分な修復情報が得られます。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16</a:t>
            </a:fld>
            <a:endParaRPr lang="zh-CN" altLang="en-US"/>
          </a:p>
        </p:txBody>
      </p:sp>
    </p:spTree>
    <p:extLst>
      <p:ext uri="{BB962C8B-B14F-4D97-AF65-F5344CB8AC3E}">
        <p14:creationId xmlns:p14="http://schemas.microsoft.com/office/powerpoint/2010/main" val="234500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次に、全部の依存変数をソース計装し、</a:t>
            </a:r>
            <a:r>
              <a:rPr lang="en-US" altLang="ja-JP" dirty="0" err="1"/>
              <a:t>Fuzzer</a:t>
            </a:r>
            <a:r>
              <a:rPr lang="ja-JP" altLang="en-US" dirty="0"/>
              <a:t>を実行して動的な値を収集します。</a:t>
            </a:r>
            <a:endParaRPr lang="en-US" altLang="ja-JP" dirty="0"/>
          </a:p>
          <a:p>
            <a:r>
              <a:rPr lang="en-US" altLang="ja-JP" dirty="0"/>
              <a:t>HAMER</a:t>
            </a:r>
            <a:r>
              <a:rPr lang="ja-JP" altLang="en-US" dirty="0"/>
              <a:t>はエラー別で動的な値をまとめます。</a:t>
            </a:r>
            <a:endParaRPr lang="en-US" altLang="ja-JP" dirty="0"/>
          </a:p>
          <a:p>
            <a:r>
              <a:rPr lang="ja-JP" altLang="en-US" dirty="0"/>
              <a:t>なぜなら、異なるエラーは、同じな値に対しての状況が必ず同じではありません。。</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17</a:t>
            </a:fld>
            <a:endParaRPr lang="zh-CN" altLang="en-US"/>
          </a:p>
        </p:txBody>
      </p:sp>
    </p:spTree>
    <p:extLst>
      <p:ext uri="{BB962C8B-B14F-4D97-AF65-F5344CB8AC3E}">
        <p14:creationId xmlns:p14="http://schemas.microsoft.com/office/powerpoint/2010/main" val="3467956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a:t>
            </a:r>
            <a:r>
              <a:rPr lang="en-US" altLang="ja-JP" dirty="0"/>
              <a:t>Patch</a:t>
            </a:r>
            <a:r>
              <a:rPr lang="ja-JP" altLang="en-US" dirty="0"/>
              <a:t>生成アルゴリズムを説明します。</a:t>
            </a:r>
            <a:endParaRPr lang="en-US" altLang="ja-JP" dirty="0"/>
          </a:p>
          <a:p>
            <a:r>
              <a:rPr lang="ja-JP" altLang="en-US" dirty="0"/>
              <a:t>本研究の研究対象は時間的なメモリエラーです。</a:t>
            </a:r>
            <a:endParaRPr lang="en-US" altLang="ja-JP" dirty="0"/>
          </a:p>
          <a:p>
            <a:r>
              <a:rPr lang="ja-JP" altLang="en-US" dirty="0"/>
              <a:t>メモリリークは、正しい</a:t>
            </a:r>
            <a:r>
              <a:rPr lang="en-US" altLang="ja-JP" dirty="0"/>
              <a:t>deallocation</a:t>
            </a:r>
            <a:r>
              <a:rPr lang="ja-JP" altLang="en-US" dirty="0"/>
              <a:t>を正しい位置に挿入すると大部分のエラーが修復できます。</a:t>
            </a:r>
            <a:endParaRPr lang="en-US" altLang="ja-JP" dirty="0"/>
          </a:p>
          <a:p>
            <a:r>
              <a:rPr lang="ja-JP" altLang="en-US" dirty="0"/>
              <a:t>だから、</a:t>
            </a:r>
            <a:r>
              <a:rPr lang="en-US" altLang="ja-JP" dirty="0"/>
              <a:t>HAMER</a:t>
            </a:r>
            <a:r>
              <a:rPr lang="ja-JP" altLang="en-US" dirty="0"/>
              <a:t>は条件付き</a:t>
            </a:r>
            <a:r>
              <a:rPr lang="en-US" altLang="ja-JP" dirty="0"/>
              <a:t>free</a:t>
            </a:r>
            <a:r>
              <a:rPr lang="ja-JP" altLang="en-US" dirty="0"/>
              <a:t>を利用してメモリリークを修復してみます。</a:t>
            </a:r>
            <a:endParaRPr lang="en-US" altLang="ja-JP" dirty="0"/>
          </a:p>
          <a:p>
            <a:r>
              <a:rPr lang="ja-JP" altLang="en-US" dirty="0"/>
              <a:t>今のタスクは、正しい条件式の合成、エラー</a:t>
            </a:r>
            <a:r>
              <a:rPr lang="en-US" altLang="ja-JP" dirty="0" err="1"/>
              <a:t>heapobject</a:t>
            </a:r>
            <a:r>
              <a:rPr lang="ja-JP" altLang="en-US" dirty="0"/>
              <a:t>の収集と</a:t>
            </a:r>
            <a:r>
              <a:rPr lang="en-US" altLang="ja-JP" dirty="0"/>
              <a:t>patch</a:t>
            </a:r>
            <a:r>
              <a:rPr lang="ja-JP" altLang="en-US" dirty="0"/>
              <a:t>挿入位置の選択です。</a:t>
            </a:r>
            <a:endParaRPr lang="en-US" altLang="ja-JP" dirty="0"/>
          </a:p>
          <a:p>
            <a:r>
              <a:rPr lang="en-US" altLang="ja-JP" dirty="0"/>
              <a:t>HAMER</a:t>
            </a:r>
            <a:r>
              <a:rPr lang="ja-JP" altLang="en-US" dirty="0"/>
              <a:t>は条件式だけを合成するため、</a:t>
            </a:r>
            <a:r>
              <a:rPr lang="en-US" altLang="ja-JP" dirty="0"/>
              <a:t>CBPS</a:t>
            </a:r>
            <a:r>
              <a:rPr lang="ja-JP" altLang="en-US" dirty="0"/>
              <a:t>の一部の機能を削除し、</a:t>
            </a:r>
            <a:r>
              <a:rPr lang="en-US" altLang="ja-JP" dirty="0"/>
              <a:t>simp</a:t>
            </a:r>
            <a:r>
              <a:rPr lang="ja-JP" altLang="en-US" dirty="0"/>
              <a:t>－</a:t>
            </a:r>
            <a:r>
              <a:rPr lang="en-US" altLang="ja-JP" dirty="0"/>
              <a:t>CBPS</a:t>
            </a:r>
            <a:r>
              <a:rPr lang="ja-JP" altLang="en-US" dirty="0"/>
              <a:t>を使います。</a:t>
            </a:r>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18</a:t>
            </a:fld>
            <a:endParaRPr lang="zh-CN" altLang="en-US"/>
          </a:p>
        </p:txBody>
      </p:sp>
    </p:spTree>
    <p:extLst>
      <p:ext uri="{BB962C8B-B14F-4D97-AF65-F5344CB8AC3E}">
        <p14:creationId xmlns:p14="http://schemas.microsoft.com/office/powerpoint/2010/main" val="2068085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まずは、全体的な修復アルゴリズムを説明します。</a:t>
            </a:r>
            <a:endParaRPr lang="en-US" altLang="ja-JP" dirty="0"/>
          </a:p>
          <a:p>
            <a:r>
              <a:rPr lang="en-US" altLang="ja-JP" dirty="0"/>
              <a:t>Source</a:t>
            </a:r>
            <a:r>
              <a:rPr lang="ja-JP" altLang="en-US" dirty="0"/>
              <a:t>コードと必要な情報を入力して修復したコードを出力します。</a:t>
            </a:r>
            <a:endParaRPr lang="en-US" altLang="ja-JP" dirty="0"/>
          </a:p>
          <a:p>
            <a:r>
              <a:rPr lang="en-US" altLang="ja-JP" dirty="0"/>
              <a:t>Queue</a:t>
            </a:r>
            <a:r>
              <a:rPr lang="ja-JP" altLang="en-US" dirty="0"/>
              <a:t>でエラー番号を保存し、一個一個で修復してみます。</a:t>
            </a:r>
            <a:endParaRPr lang="en-US" altLang="ja-JP" dirty="0"/>
          </a:p>
          <a:p>
            <a:r>
              <a:rPr lang="ja-JP" altLang="en-US" dirty="0"/>
              <a:t>エラーを修復するときに、</a:t>
            </a:r>
            <a:r>
              <a:rPr lang="en-US" altLang="ja-JP" dirty="0" err="1"/>
              <a:t>simpCBPS</a:t>
            </a:r>
            <a:r>
              <a:rPr lang="ja-JP" altLang="en-US" dirty="0"/>
              <a:t>を用いて</a:t>
            </a:r>
            <a:r>
              <a:rPr lang="en-US" altLang="ja-JP" dirty="0"/>
              <a:t>patch</a:t>
            </a:r>
            <a:r>
              <a:rPr lang="ja-JP" altLang="en-US" dirty="0"/>
              <a:t>を合成し、そして</a:t>
            </a:r>
            <a:r>
              <a:rPr lang="en-US" altLang="ja-JP" dirty="0"/>
              <a:t>Fix</a:t>
            </a:r>
            <a:r>
              <a:rPr lang="ja-JP" altLang="en-US" dirty="0"/>
              <a:t>関数を通して</a:t>
            </a:r>
            <a:r>
              <a:rPr lang="en-US" altLang="ja-JP" dirty="0"/>
              <a:t>Patch</a:t>
            </a:r>
            <a:r>
              <a:rPr lang="ja-JP" altLang="en-US" dirty="0"/>
              <a:t>を挿入します。</a:t>
            </a:r>
            <a:endParaRPr lang="en-US" altLang="ja-JP" dirty="0"/>
          </a:p>
          <a:p>
            <a:r>
              <a:rPr lang="ja-JP" altLang="en-US" dirty="0"/>
              <a:t>もし当時点の</a:t>
            </a:r>
            <a:r>
              <a:rPr lang="en-US" altLang="ja-JP" dirty="0"/>
              <a:t>patch</a:t>
            </a:r>
            <a:r>
              <a:rPr lang="ja-JP" altLang="en-US" dirty="0"/>
              <a:t>が正しくないと、エラーを</a:t>
            </a:r>
            <a:r>
              <a:rPr lang="en-US" altLang="ja-JP" dirty="0"/>
              <a:t>trigger</a:t>
            </a:r>
            <a:r>
              <a:rPr lang="ja-JP" altLang="en-US" dirty="0"/>
              <a:t>する</a:t>
            </a:r>
            <a:r>
              <a:rPr lang="en-US" altLang="ja-JP" dirty="0"/>
              <a:t>test</a:t>
            </a:r>
            <a:r>
              <a:rPr lang="ja-JP" altLang="en-US" dirty="0"/>
              <a:t>を追加して再修復を行います。</a:t>
            </a:r>
            <a:endParaRPr lang="en-US" altLang="ja-JP" dirty="0"/>
          </a:p>
          <a:p>
            <a:r>
              <a:rPr lang="en-US" altLang="ja-JP" dirty="0"/>
              <a:t>Timeout</a:t>
            </a:r>
            <a:r>
              <a:rPr lang="ja-JP" altLang="en-US" dirty="0"/>
              <a:t>までに修復できないと、</a:t>
            </a:r>
            <a:r>
              <a:rPr lang="en-US" altLang="ja-JP" dirty="0"/>
              <a:t>error</a:t>
            </a:r>
            <a:r>
              <a:rPr lang="ja-JP" altLang="en-US" dirty="0"/>
              <a:t>番号を</a:t>
            </a:r>
            <a:r>
              <a:rPr lang="en-US" altLang="ja-JP" dirty="0"/>
              <a:t>queue</a:t>
            </a:r>
            <a:r>
              <a:rPr lang="ja-JP" altLang="en-US" dirty="0"/>
              <a:t>に追加し、先に別のエラーを修復していきます。</a:t>
            </a:r>
            <a:endParaRPr lang="en-US" altLang="ja-JP" dirty="0"/>
          </a:p>
          <a:p>
            <a:r>
              <a:rPr lang="ja-JP" altLang="en-US" dirty="0"/>
              <a:t>そして、アルゴリズムの停止を保証するために、</a:t>
            </a:r>
            <a:r>
              <a:rPr lang="en-US" altLang="ja-JP" dirty="0" err="1"/>
              <a:t>unfixederror</a:t>
            </a:r>
            <a:r>
              <a:rPr lang="ja-JP" altLang="en-US" dirty="0"/>
              <a:t>変数を使って修復されない</a:t>
            </a:r>
            <a:r>
              <a:rPr lang="en-US" altLang="ja-JP" dirty="0"/>
              <a:t>error</a:t>
            </a:r>
            <a:r>
              <a:rPr lang="ja-JP" altLang="en-US" dirty="0"/>
              <a:t>数を記録します。</a:t>
            </a:r>
            <a:endParaRPr lang="en-US" altLang="ja-JP" dirty="0"/>
          </a:p>
          <a:p>
            <a:r>
              <a:rPr lang="ja-JP" altLang="en-US" dirty="0"/>
              <a:t>もし</a:t>
            </a:r>
            <a:r>
              <a:rPr lang="en-US" altLang="ja-JP" dirty="0" err="1"/>
              <a:t>unfixederror</a:t>
            </a:r>
            <a:r>
              <a:rPr lang="ja-JP" altLang="en-US" dirty="0"/>
              <a:t>は</a:t>
            </a:r>
            <a:r>
              <a:rPr lang="en-US" altLang="ja-JP" dirty="0"/>
              <a:t>queue</a:t>
            </a:r>
            <a:r>
              <a:rPr lang="ja-JP" altLang="en-US" dirty="0"/>
              <a:t>の残りのエラー数と同じであると、アルゴリズムを停止します</a:t>
            </a:r>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19</a:t>
            </a:fld>
            <a:endParaRPr lang="zh-CN" altLang="en-US"/>
          </a:p>
        </p:txBody>
      </p:sp>
    </p:spTree>
    <p:extLst>
      <p:ext uri="{BB962C8B-B14F-4D97-AF65-F5344CB8AC3E}">
        <p14:creationId xmlns:p14="http://schemas.microsoft.com/office/powerpoint/2010/main" val="67121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600" dirty="0"/>
              <a:t>まずは、本研究のイントロから説明します。</a:t>
            </a:r>
            <a:endParaRPr lang="en-US" altLang="ja-JP" sz="1600" dirty="0"/>
          </a:p>
          <a:p>
            <a:r>
              <a:rPr lang="ja-JP" altLang="en-US" sz="1600" dirty="0"/>
              <a:t>メモリエラーは致命的な影響があります。</a:t>
            </a:r>
            <a:endParaRPr lang="en-US" altLang="ja-JP" sz="1600" dirty="0"/>
          </a:p>
          <a:p>
            <a:r>
              <a:rPr lang="ja-JP" altLang="en-US" sz="1600" dirty="0"/>
              <a:t>そして、近年、メモリエラー検知ツールの性能が向上しますが、修復は難しいです。</a:t>
            </a:r>
            <a:endParaRPr lang="en-US" altLang="ja-JP" sz="1600" dirty="0"/>
          </a:p>
          <a:p>
            <a:r>
              <a:rPr lang="ja-JP" altLang="en-US" sz="1600" dirty="0"/>
              <a:t>メモリエラー自動修復分野の研究は、主に静的でエラーを検知して修復します。</a:t>
            </a:r>
            <a:endParaRPr lang="en-US" altLang="ja-JP" sz="1600" dirty="0"/>
          </a:p>
          <a:p>
            <a:r>
              <a:rPr lang="ja-JP" altLang="en-US" sz="1600" dirty="0"/>
              <a:t>でも、静的</a:t>
            </a:r>
            <a:r>
              <a:rPr lang="en-US" altLang="ja-JP" sz="1600" dirty="0"/>
              <a:t>Analyzer</a:t>
            </a:r>
            <a:r>
              <a:rPr lang="ja-JP" altLang="en-US" sz="1600" dirty="0"/>
              <a:t>の偽陽性と偽陰性の警報がよくあるため、修復ツールの性能を影響します。</a:t>
            </a:r>
            <a:endParaRPr lang="en-US" altLang="ja-JP" sz="1600" dirty="0"/>
          </a:p>
          <a:p>
            <a:r>
              <a:rPr lang="ja-JP" altLang="en-US" sz="1600" dirty="0"/>
              <a:t>一方、動的検知ツールはメモリエラーをうまく検知しますが、修復に必要な情報を十分に提供できません。</a:t>
            </a:r>
            <a:endParaRPr lang="en-US" altLang="ja-JP" sz="1600" dirty="0"/>
          </a:p>
          <a:p>
            <a:r>
              <a:rPr lang="ja-JP" altLang="en-US" sz="1600" dirty="0"/>
              <a:t>そして、既存の修復ツールは正しくない</a:t>
            </a:r>
            <a:r>
              <a:rPr lang="en-US" altLang="ja-JP" sz="1600" dirty="0"/>
              <a:t>patch</a:t>
            </a:r>
            <a:r>
              <a:rPr lang="ja-JP" altLang="en-US" sz="1600" dirty="0"/>
              <a:t>を生成しやすいです。</a:t>
            </a:r>
            <a:endParaRPr lang="en-US" altLang="ja-JP" sz="1600" dirty="0"/>
          </a:p>
          <a:p>
            <a:r>
              <a:rPr lang="ja-JP" altLang="en-US" sz="1600" dirty="0"/>
              <a:t>本研究は、これらの問題を解決するために、ハイブリッド解析を用いたメモリエラー自動修復手法を提案しました。</a:t>
            </a:r>
            <a:endParaRPr lang="en-US" altLang="ja-JP" sz="1600" dirty="0"/>
          </a:p>
          <a:p>
            <a:r>
              <a:rPr lang="ja-JP" altLang="en-US" sz="1600" dirty="0"/>
              <a:t>エラーを検知するときに、静的</a:t>
            </a:r>
            <a:r>
              <a:rPr lang="en-US" altLang="ja-JP" sz="1600" dirty="0"/>
              <a:t>Analyzer</a:t>
            </a:r>
            <a:r>
              <a:rPr lang="ja-JP" altLang="en-US" sz="1600" dirty="0"/>
              <a:t>が検知されたエラー候補を</a:t>
            </a:r>
            <a:r>
              <a:rPr lang="en-US" altLang="ja-JP" sz="1600" dirty="0" err="1"/>
              <a:t>Fuzzer</a:t>
            </a:r>
            <a:r>
              <a:rPr lang="ja-JP" altLang="en-US" sz="1600" dirty="0"/>
              <a:t>を用いて再検査し、本当のエラーを抽出します。</a:t>
            </a:r>
            <a:endParaRPr lang="en-US" altLang="ja-JP" sz="1600" dirty="0"/>
          </a:p>
          <a:p>
            <a:r>
              <a:rPr lang="ja-JP" altLang="en-US" sz="1600" dirty="0"/>
              <a:t>そして、軽量的な静的解析を用いて必要な情報を収集し、提案する修復アルゴリズムにより</a:t>
            </a:r>
            <a:r>
              <a:rPr lang="en-US" altLang="ja-JP" sz="1600" dirty="0" err="1"/>
              <a:t>Fuzzer</a:t>
            </a:r>
            <a:r>
              <a:rPr lang="ja-JP" altLang="en-US" sz="1600" dirty="0"/>
              <a:t>を活用し、重要な</a:t>
            </a:r>
            <a:r>
              <a:rPr lang="en-US" altLang="ja-JP" sz="1600" dirty="0"/>
              <a:t>test</a:t>
            </a:r>
            <a:r>
              <a:rPr lang="ja-JP" altLang="en-US" sz="1600" dirty="0"/>
              <a:t>の収集と</a:t>
            </a:r>
            <a:r>
              <a:rPr lang="en-US" altLang="ja-JP" sz="1600" dirty="0"/>
              <a:t>patch</a:t>
            </a:r>
            <a:r>
              <a:rPr lang="ja-JP" altLang="en-US" sz="1600" dirty="0"/>
              <a:t>検証を行います。</a:t>
            </a:r>
            <a:endParaRPr lang="en-US" altLang="ja-JP" sz="1600"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a:t>
            </a:fld>
            <a:endParaRPr lang="zh-CN" altLang="en-US"/>
          </a:p>
        </p:txBody>
      </p:sp>
    </p:spTree>
    <p:extLst>
      <p:ext uri="{BB962C8B-B14F-4D97-AF65-F5344CB8AC3E}">
        <p14:creationId xmlns:p14="http://schemas.microsoft.com/office/powerpoint/2010/main" val="3048746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lang="en-US" altLang="ja-JP" dirty="0"/>
              <a:t>Fix</a:t>
            </a:r>
            <a:r>
              <a:rPr lang="ja-JP" altLang="en-US" dirty="0"/>
              <a:t>関数の動作を説明します。</a:t>
            </a:r>
            <a:endParaRPr lang="en-US" altLang="ja-JP" dirty="0"/>
          </a:p>
          <a:p>
            <a:r>
              <a:rPr lang="ja-JP" altLang="en-US" dirty="0"/>
              <a:t>コードと</a:t>
            </a:r>
            <a:r>
              <a:rPr lang="en-US" altLang="ja-JP" dirty="0"/>
              <a:t>patch</a:t>
            </a:r>
            <a:r>
              <a:rPr lang="ja-JP" altLang="en-US" dirty="0"/>
              <a:t>を入力し、正しい</a:t>
            </a:r>
            <a:r>
              <a:rPr lang="en-US" altLang="ja-JP" dirty="0"/>
              <a:t>patch</a:t>
            </a:r>
            <a:r>
              <a:rPr lang="ja-JP" altLang="en-US" dirty="0"/>
              <a:t>の場合は修復したコードを出力します。</a:t>
            </a:r>
            <a:endParaRPr lang="en-US" altLang="ja-JP" dirty="0"/>
          </a:p>
          <a:p>
            <a:r>
              <a:rPr lang="en-US" altLang="ja-JP" dirty="0"/>
              <a:t>Patch</a:t>
            </a:r>
            <a:r>
              <a:rPr lang="ja-JP" altLang="en-US" dirty="0"/>
              <a:t>をある候補修復箇所に挿入して</a:t>
            </a:r>
            <a:r>
              <a:rPr lang="en-US" altLang="ja-JP" dirty="0" err="1"/>
              <a:t>fuzzer</a:t>
            </a:r>
            <a:r>
              <a:rPr lang="ja-JP" altLang="en-US" dirty="0"/>
              <a:t>で検証します。</a:t>
            </a:r>
            <a:endParaRPr lang="en-US" altLang="ja-JP" dirty="0"/>
          </a:p>
          <a:p>
            <a:r>
              <a:rPr lang="ja-JP" altLang="en-US" dirty="0"/>
              <a:t>もし新しいエラーが発生すると、この箇所が正しくないと判断します。</a:t>
            </a:r>
            <a:endParaRPr lang="en-US" altLang="ja-JP" dirty="0"/>
          </a:p>
          <a:p>
            <a:r>
              <a:rPr lang="ja-JP" altLang="en-US" dirty="0"/>
              <a:t>もし同じなエラーが発生すると、この場合は部分のエラーを修復する可能性があるため、先に挿入した</a:t>
            </a:r>
            <a:r>
              <a:rPr lang="en-US" altLang="ja-JP" dirty="0"/>
              <a:t>patch</a:t>
            </a:r>
            <a:r>
              <a:rPr lang="ja-JP" altLang="en-US" dirty="0"/>
              <a:t>を保存して続いて別の修復箇所を試します。</a:t>
            </a:r>
            <a:endParaRPr lang="en-US" altLang="ja-JP" dirty="0"/>
          </a:p>
          <a:p>
            <a:r>
              <a:rPr lang="ja-JP" altLang="en-US" dirty="0"/>
              <a:t>例えば、右下のコード例は二つ</a:t>
            </a:r>
            <a:r>
              <a:rPr lang="en-US" altLang="ja-JP" dirty="0"/>
              <a:t>return</a:t>
            </a:r>
            <a:r>
              <a:rPr lang="ja-JP" altLang="en-US" dirty="0"/>
              <a:t>の前に同時に</a:t>
            </a:r>
            <a:r>
              <a:rPr lang="en-US" altLang="ja-JP" dirty="0"/>
              <a:t>patch</a:t>
            </a:r>
            <a:r>
              <a:rPr lang="ja-JP" altLang="en-US" dirty="0"/>
              <a:t>を挿入する必要があります。</a:t>
            </a:r>
            <a:r>
              <a:rPr lang="en-US" altLang="ja-JP" dirty="0"/>
              <a:t>HAMER</a:t>
            </a:r>
            <a:r>
              <a:rPr lang="ja-JP" altLang="en-US" dirty="0"/>
              <a:t>はこのような修復戦略を通して複数</a:t>
            </a:r>
            <a:r>
              <a:rPr lang="en-US" altLang="ja-JP" dirty="0"/>
              <a:t>free</a:t>
            </a:r>
            <a:r>
              <a:rPr lang="ja-JP" altLang="en-US" dirty="0"/>
              <a:t>関数が必要なメモリリークも修復できます。</a:t>
            </a:r>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20</a:t>
            </a:fld>
            <a:endParaRPr lang="zh-CN" altLang="en-US"/>
          </a:p>
        </p:txBody>
      </p:sp>
    </p:spTree>
    <p:extLst>
      <p:ext uri="{BB962C8B-B14F-4D97-AF65-F5344CB8AC3E}">
        <p14:creationId xmlns:p14="http://schemas.microsoft.com/office/powerpoint/2010/main" val="2596660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評価実験結果を説明します。</a:t>
            </a:r>
            <a:endParaRPr lang="en-US" altLang="ja-JP" dirty="0"/>
          </a:p>
          <a:p>
            <a:r>
              <a:rPr lang="ja-JP" altLang="en-US" dirty="0"/>
              <a:t>三つの</a:t>
            </a:r>
            <a:r>
              <a:rPr lang="en-US" altLang="ja-JP" dirty="0"/>
              <a:t>RQ</a:t>
            </a:r>
            <a:r>
              <a:rPr lang="ja-JP" altLang="en-US" dirty="0"/>
              <a:t>を作成し、実験で</a:t>
            </a:r>
            <a:r>
              <a:rPr lang="en-US" altLang="ja-JP" dirty="0"/>
              <a:t>HAMER</a:t>
            </a:r>
            <a:r>
              <a:rPr lang="ja-JP" altLang="en-US" dirty="0"/>
              <a:t>の性能を評価します。</a:t>
            </a:r>
            <a:endParaRPr lang="en-US" altLang="ja-JP" dirty="0"/>
          </a:p>
          <a:p>
            <a:r>
              <a:rPr lang="en-US" altLang="ja-JP" dirty="0"/>
              <a:t>Python</a:t>
            </a:r>
            <a:r>
              <a:rPr lang="ja-JP" altLang="en-US" dirty="0"/>
              <a:t>で</a:t>
            </a:r>
            <a:r>
              <a:rPr lang="en-US" altLang="ja-JP" dirty="0"/>
              <a:t>HAMER</a:t>
            </a:r>
            <a:r>
              <a:rPr lang="ja-JP" altLang="en-US" dirty="0"/>
              <a:t>を実装しました。</a:t>
            </a:r>
            <a:endParaRPr lang="en-US" altLang="ja-JP" dirty="0"/>
          </a:p>
          <a:p>
            <a:r>
              <a:rPr lang="en-US" altLang="ja-JP" dirty="0" err="1"/>
              <a:t>LibFuzzer</a:t>
            </a:r>
            <a:r>
              <a:rPr lang="ja-JP" altLang="en-US" dirty="0"/>
              <a:t>の設定は使用するときに</a:t>
            </a:r>
            <a:r>
              <a:rPr lang="en-US" altLang="ja-JP" dirty="0"/>
              <a:t>10</a:t>
            </a:r>
            <a:r>
              <a:rPr lang="ja-JP" altLang="en-US" dirty="0"/>
              <a:t>回を実行します。</a:t>
            </a:r>
            <a:endParaRPr lang="en-US" altLang="ja-JP" dirty="0"/>
          </a:p>
          <a:p>
            <a:r>
              <a:rPr lang="ja-JP" altLang="en-US" dirty="0"/>
              <a:t>そして、一回の実行で５秒内にエラーを検知しないと、このコードはエラーがないと判定して</a:t>
            </a:r>
            <a:r>
              <a:rPr lang="en-US" altLang="ja-JP" dirty="0" err="1"/>
              <a:t>LibFuzzer</a:t>
            </a:r>
            <a:r>
              <a:rPr lang="ja-JP" altLang="en-US" dirty="0"/>
              <a:t>を停止します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21</a:t>
            </a:fld>
            <a:endParaRPr lang="zh-CN" altLang="en-US"/>
          </a:p>
        </p:txBody>
      </p:sp>
    </p:spTree>
    <p:extLst>
      <p:ext uri="{BB962C8B-B14F-4D97-AF65-F5344CB8AC3E}">
        <p14:creationId xmlns:p14="http://schemas.microsoft.com/office/powerpoint/2010/main" val="3288954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Benchmark</a:t>
            </a:r>
            <a:r>
              <a:rPr lang="ja-JP" altLang="en-US" dirty="0"/>
              <a:t>は、合成検体で</a:t>
            </a:r>
            <a:r>
              <a:rPr lang="en-US" altLang="ja-JP" dirty="0"/>
              <a:t>SAVER</a:t>
            </a:r>
            <a:r>
              <a:rPr lang="ja-JP" altLang="en-US" dirty="0"/>
              <a:t>と比較します。</a:t>
            </a:r>
            <a:endParaRPr lang="en-US" altLang="ja-JP" dirty="0"/>
          </a:p>
          <a:p>
            <a:r>
              <a:rPr lang="en-US" altLang="ja-JP" dirty="0"/>
              <a:t>HAMER</a:t>
            </a:r>
            <a:r>
              <a:rPr lang="ja-JP" altLang="en-US" dirty="0"/>
              <a:t>の現時点の</a:t>
            </a:r>
            <a:r>
              <a:rPr lang="en-US" altLang="ja-JP" dirty="0"/>
              <a:t>version</a:t>
            </a:r>
            <a:r>
              <a:rPr lang="ja-JP" altLang="en-US" dirty="0"/>
              <a:t>は</a:t>
            </a:r>
            <a:r>
              <a:rPr lang="en-US" altLang="ja-JP" dirty="0"/>
              <a:t>scalability</a:t>
            </a:r>
            <a:r>
              <a:rPr lang="ja-JP" altLang="en-US" dirty="0"/>
              <a:t>が良くないため、リアル検体で性能を評価できません。</a:t>
            </a:r>
            <a:endParaRPr lang="en-US" altLang="ja-JP" dirty="0"/>
          </a:p>
          <a:p>
            <a:r>
              <a:rPr lang="ja-JP" altLang="en-US" dirty="0"/>
              <a:t>今回の実験は</a:t>
            </a:r>
            <a:r>
              <a:rPr lang="en-US" altLang="ja-JP" dirty="0"/>
              <a:t>unfair</a:t>
            </a:r>
            <a:r>
              <a:rPr lang="ja-JP" altLang="en-US" dirty="0"/>
              <a:t>な実験ですが、</a:t>
            </a:r>
            <a:r>
              <a:rPr lang="en-US" altLang="ja-JP" dirty="0"/>
              <a:t>HAMER</a:t>
            </a:r>
            <a:r>
              <a:rPr lang="ja-JP" altLang="en-US" dirty="0"/>
              <a:t>と</a:t>
            </a:r>
            <a:r>
              <a:rPr lang="en-US" altLang="ja-JP" dirty="0"/>
              <a:t>SAVER</a:t>
            </a:r>
            <a:r>
              <a:rPr lang="ja-JP" altLang="en-US" dirty="0"/>
              <a:t>の複雑なエラーに対する修復能力を評価します。</a:t>
            </a:r>
            <a:endParaRPr lang="en-US" altLang="ja-JP" dirty="0"/>
          </a:p>
          <a:p>
            <a:r>
              <a:rPr lang="ja-JP" altLang="en-US" dirty="0"/>
              <a:t>表の中の六方面から１１個の複雑なエラーパターンを再現する小さいテストコードを作成しました。</a:t>
            </a:r>
            <a:endParaRPr lang="en-US" altLang="ja-JP" dirty="0"/>
          </a:p>
          <a:p>
            <a:r>
              <a:rPr lang="ja-JP" altLang="en-US" dirty="0"/>
              <a:t>そして、今回は</a:t>
            </a:r>
            <a:r>
              <a:rPr lang="en-US" altLang="ja-JP" dirty="0"/>
              <a:t>HAMER</a:t>
            </a:r>
            <a:r>
              <a:rPr lang="ja-JP" altLang="en-US" dirty="0"/>
              <a:t>の</a:t>
            </a:r>
            <a:r>
              <a:rPr lang="en-US" altLang="ja-JP" dirty="0"/>
              <a:t>scalability</a:t>
            </a:r>
            <a:r>
              <a:rPr lang="ja-JP" altLang="en-US" dirty="0"/>
              <a:t>を評価しないため、静的</a:t>
            </a:r>
            <a:r>
              <a:rPr lang="en-US" altLang="ja-JP" dirty="0"/>
              <a:t>Analyzer</a:t>
            </a:r>
            <a:r>
              <a:rPr lang="ja-JP" altLang="en-US" dirty="0"/>
              <a:t>を使わなく、直接に</a:t>
            </a:r>
            <a:r>
              <a:rPr lang="en-US" altLang="ja-JP" dirty="0" err="1"/>
              <a:t>LibFuzzer</a:t>
            </a:r>
            <a:r>
              <a:rPr lang="ja-JP" altLang="en-US" dirty="0"/>
              <a:t>でコードを検知します。</a:t>
            </a:r>
            <a:endParaRPr lang="en-US" altLang="ja-JP" dirty="0"/>
          </a:p>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22</a:t>
            </a:fld>
            <a:endParaRPr lang="zh-CN" altLang="en-US"/>
          </a:p>
        </p:txBody>
      </p:sp>
    </p:spTree>
    <p:extLst>
      <p:ext uri="{BB962C8B-B14F-4D97-AF65-F5344CB8AC3E}">
        <p14:creationId xmlns:p14="http://schemas.microsoft.com/office/powerpoint/2010/main" val="1109491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RQ1</a:t>
            </a:r>
            <a:r>
              <a:rPr lang="ja-JP" altLang="en-US" dirty="0"/>
              <a:t>は</a:t>
            </a:r>
            <a:r>
              <a:rPr lang="en-US" altLang="ja-JP" sz="1200" dirty="0">
                <a:latin typeface="游明朝" panose="02020400000000000000" pitchFamily="18" charset="-128"/>
                <a:ea typeface="游明朝" panose="02020400000000000000" pitchFamily="18" charset="-128"/>
              </a:rPr>
              <a:t>SAVER</a:t>
            </a:r>
            <a:r>
              <a:rPr lang="ja-JP" altLang="en-US" sz="1200" dirty="0">
                <a:latin typeface="游明朝" panose="02020400000000000000" pitchFamily="18" charset="-128"/>
                <a:ea typeface="游明朝" panose="02020400000000000000" pitchFamily="18" charset="-128"/>
              </a:rPr>
              <a:t>と比べて、</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の効果はどうですか？</a:t>
            </a:r>
            <a:endParaRPr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まずは表を説明します。</a:t>
            </a:r>
            <a:endParaRPr lang="en-US" altLang="ja-JP" sz="1200" dirty="0">
              <a:latin typeface="游明朝" panose="02020400000000000000" pitchFamily="18" charset="-128"/>
              <a:ea typeface="游明朝" panose="02020400000000000000" pitchFamily="18" charset="-128"/>
            </a:endParaRPr>
          </a:p>
          <a:p>
            <a:r>
              <a:rPr lang="en-US" altLang="ja-JP" sz="1200" dirty="0">
                <a:latin typeface="游明朝" panose="02020400000000000000" pitchFamily="18" charset="-128"/>
                <a:ea typeface="游明朝" panose="02020400000000000000" pitchFamily="18" charset="-128"/>
              </a:rPr>
              <a:t>ML</a:t>
            </a:r>
            <a:r>
              <a:rPr lang="ja-JP" altLang="en-US" sz="1200" dirty="0">
                <a:latin typeface="游明朝" panose="02020400000000000000" pitchFamily="18" charset="-128"/>
                <a:ea typeface="游明朝" panose="02020400000000000000" pitchFamily="18" charset="-128"/>
              </a:rPr>
              <a:t>はメモリリークの数です。</a:t>
            </a:r>
            <a:r>
              <a:rPr lang="en-US" altLang="ja-JP" sz="1200" dirty="0">
                <a:latin typeface="游明朝" panose="02020400000000000000" pitchFamily="18" charset="-128"/>
                <a:ea typeface="游明朝" panose="02020400000000000000" pitchFamily="18" charset="-128"/>
              </a:rPr>
              <a:t>Infer</a:t>
            </a:r>
            <a:r>
              <a:rPr lang="ja-JP" altLang="en-US" sz="1200" dirty="0">
                <a:latin typeface="游明朝" panose="02020400000000000000" pitchFamily="18" charset="-128"/>
                <a:ea typeface="游明朝" panose="02020400000000000000" pitchFamily="18" charset="-128"/>
              </a:rPr>
              <a:t>コラムの</a:t>
            </a:r>
            <a:r>
              <a:rPr lang="en-US" altLang="ja-JP" sz="1200" dirty="0">
                <a:latin typeface="游明朝" panose="02020400000000000000" pitchFamily="18" charset="-128"/>
                <a:ea typeface="游明朝" panose="02020400000000000000" pitchFamily="18" charset="-128"/>
              </a:rPr>
              <a:t>T</a:t>
            </a:r>
            <a:r>
              <a:rPr lang="ja-JP" altLang="en-US" sz="1200" dirty="0">
                <a:latin typeface="游明朝" panose="02020400000000000000" pitchFamily="18" charset="-128"/>
                <a:ea typeface="游明朝" panose="02020400000000000000" pitchFamily="18" charset="-128"/>
              </a:rPr>
              <a:t>　</a:t>
            </a:r>
            <a:r>
              <a:rPr lang="en-US" altLang="ja-JP" sz="1200" dirty="0">
                <a:latin typeface="游明朝" panose="02020400000000000000" pitchFamily="18" charset="-128"/>
                <a:ea typeface="游明朝" panose="02020400000000000000" pitchFamily="18" charset="-128"/>
              </a:rPr>
              <a:t>FPFN</a:t>
            </a:r>
            <a:r>
              <a:rPr lang="ja-JP" altLang="en-US" sz="1200" dirty="0">
                <a:latin typeface="游明朝" panose="02020400000000000000" pitchFamily="18" charset="-128"/>
                <a:ea typeface="游明朝" panose="02020400000000000000" pitchFamily="18" charset="-128"/>
              </a:rPr>
              <a:t>は正しい、</a:t>
            </a:r>
            <a:r>
              <a:rPr lang="en-US" altLang="ja-JP" sz="1200" dirty="0" err="1">
                <a:latin typeface="游明朝" panose="02020400000000000000" pitchFamily="18" charset="-128"/>
                <a:ea typeface="游明朝" panose="02020400000000000000" pitchFamily="18" charset="-128"/>
              </a:rPr>
              <a:t>falsepositive</a:t>
            </a:r>
            <a:r>
              <a:rPr lang="ja-JP" altLang="en-US" sz="1200" dirty="0">
                <a:latin typeface="游明朝" panose="02020400000000000000" pitchFamily="18" charset="-128"/>
                <a:ea typeface="游明朝" panose="02020400000000000000" pitchFamily="18" charset="-128"/>
              </a:rPr>
              <a:t>と</a:t>
            </a:r>
            <a:r>
              <a:rPr lang="en-US" altLang="ja-JP" sz="1200" dirty="0" err="1">
                <a:latin typeface="游明朝" panose="02020400000000000000" pitchFamily="18" charset="-128"/>
                <a:ea typeface="游明朝" panose="02020400000000000000" pitchFamily="18" charset="-128"/>
              </a:rPr>
              <a:t>falsenegative</a:t>
            </a:r>
            <a:r>
              <a:rPr lang="ja-JP" altLang="en-US" sz="1200" dirty="0">
                <a:latin typeface="游明朝" panose="02020400000000000000" pitchFamily="18" charset="-128"/>
                <a:ea typeface="游明朝" panose="02020400000000000000" pitchFamily="18" charset="-128"/>
              </a:rPr>
              <a:t>警報数を表します。チャックとばつ記号は正しいと正しくない</a:t>
            </a:r>
            <a:r>
              <a:rPr lang="en-US" altLang="ja-JP" sz="1200" dirty="0">
                <a:latin typeface="游明朝" panose="02020400000000000000" pitchFamily="18" charset="-128"/>
                <a:ea typeface="游明朝" panose="02020400000000000000" pitchFamily="18" charset="-128"/>
              </a:rPr>
              <a:t>patch</a:t>
            </a:r>
            <a:r>
              <a:rPr lang="ja-JP" altLang="en-US" sz="1200" dirty="0">
                <a:latin typeface="游明朝" panose="02020400000000000000" pitchFamily="18" charset="-128"/>
                <a:ea typeface="游明朝" panose="02020400000000000000" pitchFamily="18" charset="-128"/>
              </a:rPr>
              <a:t>数を表します。</a:t>
            </a:r>
            <a:r>
              <a:rPr lang="en-US" altLang="ja-JP" sz="1200" dirty="0" err="1">
                <a:latin typeface="游明朝" panose="02020400000000000000" pitchFamily="18" charset="-128"/>
                <a:ea typeface="游明朝" panose="02020400000000000000" pitchFamily="18" charset="-128"/>
              </a:rPr>
              <a:t>Fuzzer</a:t>
            </a:r>
            <a:r>
              <a:rPr lang="ja-JP" altLang="en-US" sz="1200" dirty="0">
                <a:latin typeface="游明朝" panose="02020400000000000000" pitchFamily="18" charset="-128"/>
                <a:ea typeface="游明朝" panose="02020400000000000000" pitchFamily="18" charset="-128"/>
              </a:rPr>
              <a:t>は</a:t>
            </a:r>
            <a:r>
              <a:rPr lang="en-US" altLang="ja-JP" sz="1200" dirty="0" err="1">
                <a:latin typeface="游明朝" panose="02020400000000000000" pitchFamily="18" charset="-128"/>
                <a:ea typeface="游明朝" panose="02020400000000000000" pitchFamily="18" charset="-128"/>
              </a:rPr>
              <a:t>LibFuzzer</a:t>
            </a:r>
            <a:r>
              <a:rPr lang="ja-JP" altLang="en-US" sz="1200" dirty="0">
                <a:latin typeface="游明朝" panose="02020400000000000000" pitchFamily="18" charset="-128"/>
                <a:ea typeface="游明朝" panose="02020400000000000000" pitchFamily="18" charset="-128"/>
              </a:rPr>
              <a:t>検知したメモリリーク数を表します。</a:t>
            </a:r>
            <a:endParaRPr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全体から見て</a:t>
            </a:r>
            <a:r>
              <a:rPr lang="en-US" altLang="ja-JP" sz="1200" dirty="0">
                <a:latin typeface="游明朝" panose="02020400000000000000" pitchFamily="18" charset="-128"/>
                <a:ea typeface="游明朝" panose="02020400000000000000" pitchFamily="18" charset="-128"/>
              </a:rPr>
              <a:t>23</a:t>
            </a:r>
            <a:r>
              <a:rPr lang="ja-JP" altLang="en-US" sz="1200" dirty="0">
                <a:latin typeface="游明朝" panose="02020400000000000000" pitchFamily="18" charset="-128"/>
                <a:ea typeface="游明朝" panose="02020400000000000000" pitchFamily="18" charset="-128"/>
              </a:rPr>
              <a:t>個のエラーに対して、</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は大体に修復し、そして正しくない</a:t>
            </a:r>
            <a:r>
              <a:rPr lang="en-US" altLang="ja-JP" sz="1200" dirty="0">
                <a:latin typeface="游明朝" panose="02020400000000000000" pitchFamily="18" charset="-128"/>
                <a:ea typeface="游明朝" panose="02020400000000000000" pitchFamily="18" charset="-128"/>
              </a:rPr>
              <a:t>patch</a:t>
            </a:r>
            <a:r>
              <a:rPr lang="ja-JP" altLang="en-US" sz="1200" dirty="0">
                <a:latin typeface="游明朝" panose="02020400000000000000" pitchFamily="18" charset="-128"/>
                <a:ea typeface="游明朝" panose="02020400000000000000" pitchFamily="18" charset="-128"/>
              </a:rPr>
              <a:t>をあまり生成しません。一方、</a:t>
            </a:r>
            <a:r>
              <a:rPr lang="en-US" altLang="ja-JP" sz="1200" dirty="0">
                <a:latin typeface="游明朝" panose="02020400000000000000" pitchFamily="18" charset="-128"/>
                <a:ea typeface="游明朝" panose="02020400000000000000" pitchFamily="18" charset="-128"/>
              </a:rPr>
              <a:t>SAVER</a:t>
            </a:r>
            <a:r>
              <a:rPr lang="ja-JP" altLang="en-US" sz="1200" dirty="0">
                <a:latin typeface="游明朝" panose="02020400000000000000" pitchFamily="18" charset="-128"/>
                <a:ea typeface="游明朝" panose="02020400000000000000" pitchFamily="18" charset="-128"/>
              </a:rPr>
              <a:t>は４個のエラーを修復し、</a:t>
            </a:r>
            <a:r>
              <a:rPr lang="en-US" altLang="ja-JP" sz="1200" dirty="0">
                <a:latin typeface="游明朝" panose="02020400000000000000" pitchFamily="18" charset="-128"/>
                <a:ea typeface="游明朝" panose="02020400000000000000" pitchFamily="18" charset="-128"/>
              </a:rPr>
              <a:t>4</a:t>
            </a:r>
            <a:r>
              <a:rPr lang="ja-JP" altLang="en-US" sz="1200" dirty="0">
                <a:latin typeface="游明朝" panose="02020400000000000000" pitchFamily="18" charset="-128"/>
                <a:ea typeface="游明朝" panose="02020400000000000000" pitchFamily="18" charset="-128"/>
              </a:rPr>
              <a:t>個の正しくない</a:t>
            </a:r>
            <a:r>
              <a:rPr lang="en-US" altLang="ja-JP" sz="1200" dirty="0">
                <a:latin typeface="游明朝" panose="02020400000000000000" pitchFamily="18" charset="-128"/>
                <a:ea typeface="游明朝" panose="02020400000000000000" pitchFamily="18" charset="-128"/>
              </a:rPr>
              <a:t>patch</a:t>
            </a:r>
            <a:r>
              <a:rPr lang="ja-JP" altLang="en-US" sz="1200" dirty="0">
                <a:latin typeface="游明朝" panose="02020400000000000000" pitchFamily="18" charset="-128"/>
                <a:ea typeface="游明朝" panose="02020400000000000000" pitchFamily="18" charset="-128"/>
              </a:rPr>
              <a:t>も生成しました。時間から見て、</a:t>
            </a:r>
            <a:r>
              <a:rPr lang="en-US" altLang="ja-JP" sz="1200" dirty="0">
                <a:latin typeface="游明朝" panose="02020400000000000000" pitchFamily="18" charset="-128"/>
                <a:ea typeface="游明朝" panose="02020400000000000000" pitchFamily="18" charset="-128"/>
              </a:rPr>
              <a:t>SAVER</a:t>
            </a:r>
            <a:r>
              <a:rPr lang="ja-JP" altLang="en-US" sz="1200" dirty="0">
                <a:latin typeface="游明朝" panose="02020400000000000000" pitchFamily="18" charset="-128"/>
                <a:ea typeface="游明朝" panose="02020400000000000000" pitchFamily="18" charset="-128"/>
              </a:rPr>
              <a:t>は</a:t>
            </a:r>
            <a:r>
              <a:rPr lang="en-US" altLang="ja-JP" sz="1200" dirty="0">
                <a:latin typeface="游明朝" panose="02020400000000000000" pitchFamily="18" charset="-128"/>
                <a:ea typeface="游明朝" panose="02020400000000000000" pitchFamily="18" charset="-128"/>
              </a:rPr>
              <a:t>Infer</a:t>
            </a:r>
            <a:r>
              <a:rPr lang="ja-JP" altLang="en-US" sz="1200" dirty="0">
                <a:latin typeface="游明朝" panose="02020400000000000000" pitchFamily="18" charset="-128"/>
                <a:ea typeface="游明朝" panose="02020400000000000000" pitchFamily="18" charset="-128"/>
              </a:rPr>
              <a:t>の静的解析結果を利用するため、修復時間非常に短いです。</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は大部分の時間は</a:t>
            </a:r>
            <a:r>
              <a:rPr lang="en-US" altLang="ja-JP" sz="1200" dirty="0">
                <a:latin typeface="游明朝" panose="02020400000000000000" pitchFamily="18" charset="-128"/>
                <a:ea typeface="游明朝" panose="02020400000000000000" pitchFamily="18" charset="-128"/>
              </a:rPr>
              <a:t>Fuzzing</a:t>
            </a:r>
            <a:r>
              <a:rPr lang="ja-JP" altLang="en-US" sz="1200" dirty="0">
                <a:latin typeface="游明朝" panose="02020400000000000000" pitchFamily="18" charset="-128"/>
                <a:ea typeface="游明朝" panose="02020400000000000000" pitchFamily="18" charset="-128"/>
              </a:rPr>
              <a:t>にかかります。そして、</a:t>
            </a:r>
            <a:r>
              <a:rPr lang="en-US" altLang="ja-JP" sz="1200" dirty="0" err="1">
                <a:latin typeface="游明朝" panose="02020400000000000000" pitchFamily="18" charset="-128"/>
                <a:ea typeface="游明朝" panose="02020400000000000000" pitchFamily="18" charset="-128"/>
              </a:rPr>
              <a:t>libfuzzer</a:t>
            </a:r>
            <a:r>
              <a:rPr lang="ja-JP" altLang="en-US" sz="1200" dirty="0">
                <a:latin typeface="游明朝" panose="02020400000000000000" pitchFamily="18" charset="-128"/>
                <a:ea typeface="游明朝" panose="02020400000000000000" pitchFamily="18" charset="-128"/>
              </a:rPr>
              <a:t>の設定により、もしコードを正しく修復すると、</a:t>
            </a:r>
            <a:r>
              <a:rPr lang="en-US" altLang="ja-JP" sz="1200" dirty="0" err="1">
                <a:latin typeface="游明朝" panose="02020400000000000000" pitchFamily="18" charset="-128"/>
                <a:ea typeface="游明朝" panose="02020400000000000000" pitchFamily="18" charset="-128"/>
              </a:rPr>
              <a:t>LibFuzzer</a:t>
            </a:r>
            <a:r>
              <a:rPr lang="ja-JP" altLang="en-US" sz="1200" dirty="0">
                <a:latin typeface="游明朝" panose="02020400000000000000" pitchFamily="18" charset="-128"/>
                <a:ea typeface="游明朝" panose="02020400000000000000" pitchFamily="18" charset="-128"/>
              </a:rPr>
              <a:t>は５秒を使て確認します。だから、実際の平均修復時間は</a:t>
            </a:r>
            <a:r>
              <a:rPr lang="en-US" altLang="ja-JP" sz="1200" dirty="0">
                <a:latin typeface="游明朝" panose="02020400000000000000" pitchFamily="18" charset="-128"/>
                <a:ea typeface="游明朝" panose="02020400000000000000" pitchFamily="18" charset="-128"/>
              </a:rPr>
              <a:t>9.1</a:t>
            </a:r>
            <a:r>
              <a:rPr lang="ja-JP" altLang="en-US" sz="1200" dirty="0">
                <a:latin typeface="游明朝" panose="02020400000000000000" pitchFamily="18" charset="-128"/>
                <a:ea typeface="游明朝" panose="02020400000000000000" pitchFamily="18" charset="-128"/>
              </a:rPr>
              <a:t>ではなく、</a:t>
            </a:r>
            <a:r>
              <a:rPr lang="en-US" altLang="ja-JP" sz="1200" dirty="0">
                <a:latin typeface="游明朝" panose="02020400000000000000" pitchFamily="18" charset="-128"/>
                <a:ea typeface="游明朝" panose="02020400000000000000" pitchFamily="18" charset="-128"/>
              </a:rPr>
              <a:t>4,1</a:t>
            </a:r>
            <a:r>
              <a:rPr lang="ja-JP" altLang="en-US" sz="1200" dirty="0">
                <a:latin typeface="游明朝" panose="02020400000000000000" pitchFamily="18" charset="-128"/>
                <a:ea typeface="游明朝" panose="02020400000000000000" pitchFamily="18" charset="-128"/>
              </a:rPr>
              <a:t>くらいです。</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游明朝" panose="02020400000000000000" pitchFamily="18" charset="-128"/>
                <a:ea typeface="游明朝" panose="02020400000000000000" pitchFamily="18" charset="-128"/>
              </a:rPr>
              <a:t>結論としては、</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は</a:t>
            </a:r>
            <a:r>
              <a:rPr lang="en-US" altLang="ja-JP" sz="1200" dirty="0">
                <a:latin typeface="游明朝" panose="02020400000000000000" pitchFamily="18" charset="-128"/>
                <a:ea typeface="游明朝" panose="02020400000000000000" pitchFamily="18" charset="-128"/>
              </a:rPr>
              <a:t>SAVER</a:t>
            </a:r>
            <a:r>
              <a:rPr lang="ja-JP" altLang="en-US" sz="1200" dirty="0">
                <a:latin typeface="游明朝" panose="02020400000000000000" pitchFamily="18" charset="-128"/>
                <a:ea typeface="游明朝" panose="02020400000000000000" pitchFamily="18" charset="-128"/>
              </a:rPr>
              <a:t>より高い修復能力を持ちます。</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はもっと多い修復機会があり、複雑なメモリエラーも正しく修復でき、正しくない</a:t>
            </a:r>
            <a:r>
              <a:rPr lang="en-US" altLang="ja-JP" sz="1200" dirty="0">
                <a:latin typeface="游明朝" panose="02020400000000000000" pitchFamily="18" charset="-128"/>
                <a:ea typeface="游明朝" panose="02020400000000000000" pitchFamily="18" charset="-128"/>
              </a:rPr>
              <a:t>patch</a:t>
            </a:r>
            <a:r>
              <a:rPr lang="ja-JP" altLang="en-US" sz="1200" dirty="0">
                <a:latin typeface="游明朝" panose="02020400000000000000" pitchFamily="18" charset="-128"/>
                <a:ea typeface="游明朝" panose="02020400000000000000" pitchFamily="18" charset="-128"/>
              </a:rPr>
              <a:t>を生成しにくいです。でも、</a:t>
            </a:r>
            <a:r>
              <a:rPr lang="en-US" altLang="ja-JP" sz="1200" dirty="0">
                <a:latin typeface="游明朝" panose="02020400000000000000" pitchFamily="18" charset="-128"/>
                <a:ea typeface="游明朝" panose="02020400000000000000" pitchFamily="18" charset="-128"/>
              </a:rPr>
              <a:t>trade</a:t>
            </a:r>
            <a:r>
              <a:rPr lang="ja-JP" altLang="en-US" sz="1200" dirty="0">
                <a:latin typeface="游明朝" panose="02020400000000000000" pitchFamily="18" charset="-128"/>
                <a:ea typeface="游明朝" panose="02020400000000000000" pitchFamily="18" charset="-128"/>
              </a:rPr>
              <a:t>ー</a:t>
            </a:r>
            <a:r>
              <a:rPr lang="en-US" altLang="ja-JP" sz="1200" dirty="0">
                <a:latin typeface="游明朝" panose="02020400000000000000" pitchFamily="18" charset="-128"/>
                <a:ea typeface="游明朝" panose="02020400000000000000" pitchFamily="18" charset="-128"/>
              </a:rPr>
              <a:t>off</a:t>
            </a:r>
            <a:r>
              <a:rPr lang="ja-JP" altLang="en-US" sz="1200" dirty="0">
                <a:latin typeface="游明朝" panose="02020400000000000000" pitchFamily="18" charset="-128"/>
                <a:ea typeface="游明朝" panose="02020400000000000000" pitchFamily="18" charset="-128"/>
              </a:rPr>
              <a:t>は時間がかかります。</a:t>
            </a:r>
            <a:endParaRPr lang="en-US" altLang="ja-JP" sz="1200" dirty="0">
              <a:latin typeface="游明朝" panose="02020400000000000000" pitchFamily="18" charset="-128"/>
              <a:ea typeface="游明朝" panose="02020400000000000000" pitchFamily="18" charset="-128"/>
            </a:endParaRPr>
          </a:p>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23</a:t>
            </a:fld>
            <a:endParaRPr lang="zh-CN" altLang="en-US"/>
          </a:p>
        </p:txBody>
      </p:sp>
    </p:spTree>
    <p:extLst>
      <p:ext uri="{BB962C8B-B14F-4D97-AF65-F5344CB8AC3E}">
        <p14:creationId xmlns:p14="http://schemas.microsoft.com/office/powerpoint/2010/main" val="2851005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RQ</a:t>
            </a:r>
            <a:r>
              <a:rPr lang="ja-JP" altLang="en-US" dirty="0"/>
              <a:t>２は三つの問題点を本当に解決しましたか？</a:t>
            </a:r>
            <a:endParaRPr lang="en-US" altLang="ja-JP" dirty="0"/>
          </a:p>
          <a:p>
            <a:r>
              <a:rPr lang="ja-JP" altLang="en-US" dirty="0"/>
              <a:t>右のコード例で四つのメモリリークがあります。</a:t>
            </a:r>
            <a:endParaRPr lang="en-US" altLang="ja-JP" dirty="0"/>
          </a:p>
          <a:p>
            <a:r>
              <a:rPr lang="ja-JP" altLang="en-US" dirty="0"/>
              <a:t>正しい条件式の合成に対して、</a:t>
            </a:r>
            <a:r>
              <a:rPr lang="en-US" altLang="ja-JP" dirty="0"/>
              <a:t>HAMER</a:t>
            </a:r>
            <a:r>
              <a:rPr lang="ja-JP" altLang="en-US" dirty="0"/>
              <a:t>は</a:t>
            </a:r>
            <a:r>
              <a:rPr lang="en-US" altLang="ja-JP" dirty="0"/>
              <a:t>o2</a:t>
            </a:r>
            <a:r>
              <a:rPr lang="ja-JP" altLang="en-US" dirty="0"/>
              <a:t>を修復する途中で正しくない</a:t>
            </a:r>
            <a:r>
              <a:rPr lang="en-US" altLang="ja-JP" dirty="0"/>
              <a:t>patch</a:t>
            </a:r>
            <a:r>
              <a:rPr lang="ja-JP" altLang="en-US" dirty="0"/>
              <a:t>を生成する状況がありますが、</a:t>
            </a:r>
            <a:r>
              <a:rPr lang="en-US" altLang="ja-JP" dirty="0" err="1"/>
              <a:t>Fuzzer</a:t>
            </a:r>
            <a:r>
              <a:rPr lang="ja-JP" altLang="en-US" dirty="0"/>
              <a:t>を通して重要な</a:t>
            </a:r>
            <a:r>
              <a:rPr lang="en-US" altLang="ja-JP" dirty="0"/>
              <a:t>test</a:t>
            </a:r>
            <a:r>
              <a:rPr lang="ja-JP" altLang="en-US" dirty="0"/>
              <a:t>を収集して再修復のときに正しい条件式が合成できます。</a:t>
            </a:r>
            <a:endParaRPr lang="en-US" altLang="ja-JP" dirty="0"/>
          </a:p>
          <a:p>
            <a:r>
              <a:rPr lang="ja-JP" altLang="en-US" dirty="0"/>
              <a:t>例えば、</a:t>
            </a:r>
            <a:r>
              <a:rPr lang="en-US" altLang="ja-JP" dirty="0"/>
              <a:t>a&gt;=4</a:t>
            </a:r>
            <a:r>
              <a:rPr lang="ja-JP" altLang="en-US" dirty="0"/>
              <a:t>を合成するときに、４を入力すると</a:t>
            </a:r>
            <a:r>
              <a:rPr lang="en-US" altLang="ja-JP" dirty="0" err="1"/>
              <a:t>doublefree</a:t>
            </a:r>
            <a:r>
              <a:rPr lang="ja-JP" altLang="en-US" dirty="0"/>
              <a:t>が発生するため、</a:t>
            </a:r>
            <a:r>
              <a:rPr lang="en-US" altLang="ja-JP" dirty="0"/>
              <a:t>a:4,error:false</a:t>
            </a:r>
            <a:r>
              <a:rPr lang="ja-JP" altLang="en-US" dirty="0"/>
              <a:t>を</a:t>
            </a:r>
            <a:r>
              <a:rPr lang="en-US" altLang="ja-JP" dirty="0" err="1"/>
              <a:t>testsuite</a:t>
            </a:r>
            <a:r>
              <a:rPr lang="ja-JP" altLang="en-US" dirty="0"/>
              <a:t>に追加します。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a&gt;=6</a:t>
            </a:r>
            <a:r>
              <a:rPr lang="ja-JP" altLang="en-US" dirty="0"/>
              <a:t>を合成するときに、</a:t>
            </a:r>
            <a:r>
              <a:rPr lang="en-US" altLang="ja-JP" dirty="0"/>
              <a:t>5</a:t>
            </a:r>
            <a:r>
              <a:rPr lang="ja-JP" altLang="en-US" dirty="0"/>
              <a:t>を入力すると同じなメモリリークが発生するため、</a:t>
            </a:r>
            <a:r>
              <a:rPr lang="en-US" altLang="ja-JP" dirty="0"/>
              <a:t>a:5,error:true</a:t>
            </a:r>
            <a:r>
              <a:rPr lang="ja-JP" altLang="en-US" dirty="0"/>
              <a:t>を</a:t>
            </a:r>
            <a:r>
              <a:rPr lang="en-US" altLang="ja-JP" dirty="0" err="1"/>
              <a:t>testsuite</a:t>
            </a:r>
            <a:r>
              <a:rPr lang="ja-JP" altLang="en-US" dirty="0"/>
              <a:t>に追加します。</a:t>
            </a:r>
            <a:endParaRPr lang="en-US" altLang="ja-JP" dirty="0"/>
          </a:p>
          <a:p>
            <a:r>
              <a:rPr lang="ja-JP" altLang="en-US" dirty="0"/>
              <a:t>そして、</a:t>
            </a:r>
            <a:r>
              <a:rPr lang="en-US" altLang="ja-JP" dirty="0"/>
              <a:t>HAMER</a:t>
            </a:r>
            <a:r>
              <a:rPr lang="ja-JP" altLang="en-US" dirty="0"/>
              <a:t>は四つのエラーを全部修復しました。</a:t>
            </a:r>
            <a:endParaRPr lang="en-US" altLang="ja-JP" dirty="0"/>
          </a:p>
          <a:p>
            <a:r>
              <a:rPr lang="ja-JP" altLang="en-US" dirty="0"/>
              <a:t>最後、</a:t>
            </a:r>
            <a:r>
              <a:rPr lang="en-US" altLang="ja-JP" dirty="0"/>
              <a:t>test267</a:t>
            </a:r>
            <a:r>
              <a:rPr lang="ja-JP" altLang="en-US" dirty="0"/>
              <a:t>は複数</a:t>
            </a:r>
            <a:r>
              <a:rPr lang="en-US" altLang="ja-JP" dirty="0"/>
              <a:t>return</a:t>
            </a:r>
            <a:r>
              <a:rPr lang="ja-JP" altLang="en-US" dirty="0"/>
              <a:t>があるコードですが、</a:t>
            </a:r>
            <a:r>
              <a:rPr lang="en-US" altLang="ja-JP" dirty="0"/>
              <a:t>HAMER</a:t>
            </a:r>
            <a:r>
              <a:rPr lang="ja-JP" altLang="en-US" dirty="0"/>
              <a:t>は全文正しく修復しました。</a:t>
            </a:r>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24</a:t>
            </a:fld>
            <a:endParaRPr lang="zh-CN" altLang="en-US"/>
          </a:p>
        </p:txBody>
      </p:sp>
    </p:spTree>
    <p:extLst>
      <p:ext uri="{BB962C8B-B14F-4D97-AF65-F5344CB8AC3E}">
        <p14:creationId xmlns:p14="http://schemas.microsoft.com/office/powerpoint/2010/main" val="1867425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でも、失敗例もあります。</a:t>
            </a:r>
            <a:endParaRPr lang="en-US" altLang="ja-JP" dirty="0"/>
          </a:p>
          <a:p>
            <a:r>
              <a:rPr lang="ja-JP" altLang="en-US" dirty="0"/>
              <a:t>一つの状況は、</a:t>
            </a:r>
            <a:r>
              <a:rPr lang="en-US" altLang="ja-JP" dirty="0" err="1"/>
              <a:t>LibFuzzer</a:t>
            </a:r>
            <a:r>
              <a:rPr lang="ja-JP" altLang="en-US" dirty="0"/>
              <a:t>は初めに三つのエラーだけを検知しました。そして、その後の修復過程中に残りのエラーを検知しました。</a:t>
            </a:r>
            <a:endParaRPr lang="en-US" altLang="ja-JP" dirty="0"/>
          </a:p>
          <a:p>
            <a:r>
              <a:rPr lang="en-US" altLang="ja-JP" dirty="0"/>
              <a:t>HAMER</a:t>
            </a:r>
            <a:r>
              <a:rPr lang="ja-JP" altLang="en-US" dirty="0"/>
              <a:t>の修復アルゴリズムにより、もしある</a:t>
            </a:r>
            <a:r>
              <a:rPr lang="en-US" altLang="ja-JP" dirty="0"/>
              <a:t>patch</a:t>
            </a:r>
            <a:r>
              <a:rPr lang="ja-JP" altLang="en-US" dirty="0"/>
              <a:t>は新しいエラーを起こすと、正しくないと判定します。だから、左の図のように、</a:t>
            </a:r>
            <a:r>
              <a:rPr lang="en-US" altLang="ja-JP" dirty="0"/>
              <a:t>patch</a:t>
            </a:r>
            <a:r>
              <a:rPr lang="ja-JP" altLang="en-US" dirty="0"/>
              <a:t>を全然生成しません。</a:t>
            </a:r>
            <a:endParaRPr lang="en-US" altLang="ja-JP" dirty="0"/>
          </a:p>
          <a:p>
            <a:r>
              <a:rPr lang="ja-JP" altLang="en-US" dirty="0"/>
              <a:t>もう一つの状況は、右のコードで示すように、</a:t>
            </a:r>
            <a:r>
              <a:rPr lang="en-US" altLang="ja-JP" dirty="0" err="1"/>
              <a:t>LibFuzzer</a:t>
            </a:r>
            <a:r>
              <a:rPr lang="ja-JP" altLang="en-US" dirty="0"/>
              <a:t>は１０回実行しても、</a:t>
            </a:r>
            <a:r>
              <a:rPr lang="ja-JP" altLang="en-US" sz="1200" dirty="0">
                <a:latin typeface="游明朝" panose="02020400000000000000" pitchFamily="18" charset="-128"/>
                <a:ea typeface="游明朝" panose="02020400000000000000" pitchFamily="18" charset="-128"/>
              </a:rPr>
              <a:t>正しくない</a:t>
            </a:r>
            <a:r>
              <a:rPr lang="en-US" altLang="ja-JP" sz="1200" dirty="0">
                <a:latin typeface="游明朝" panose="02020400000000000000" pitchFamily="18" charset="-128"/>
                <a:ea typeface="游明朝" panose="02020400000000000000" pitchFamily="18" charset="-128"/>
              </a:rPr>
              <a:t>patch</a:t>
            </a:r>
            <a:r>
              <a:rPr lang="ja-JP" altLang="en-US" sz="1200" dirty="0">
                <a:latin typeface="游明朝" panose="02020400000000000000" pitchFamily="18" charset="-128"/>
                <a:ea typeface="游明朝" panose="02020400000000000000" pitchFamily="18" charset="-128"/>
              </a:rPr>
              <a:t>を識別しません。</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游明朝" panose="02020400000000000000" pitchFamily="18" charset="-128"/>
                <a:ea typeface="游明朝" panose="02020400000000000000" pitchFamily="18" charset="-128"/>
              </a:rPr>
              <a:t>結論としては、三つの問題点を解決しましたが、</a:t>
            </a:r>
            <a:r>
              <a:rPr lang="en-US" altLang="ja-JP" sz="1200" dirty="0">
                <a:latin typeface="游明朝" panose="02020400000000000000" pitchFamily="18" charset="-128"/>
                <a:ea typeface="游明朝" panose="02020400000000000000" pitchFamily="18" charset="-128"/>
              </a:rPr>
              <a:t>error</a:t>
            </a:r>
            <a:r>
              <a:rPr lang="ja-JP" altLang="en-US" sz="1200" dirty="0">
                <a:latin typeface="游明朝" panose="02020400000000000000" pitchFamily="18" charset="-128"/>
                <a:ea typeface="游明朝" panose="02020400000000000000" pitchFamily="18" charset="-128"/>
              </a:rPr>
              <a:t>数が多いほど、</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の性能が下がります。</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游明朝" panose="02020400000000000000" pitchFamily="18" charset="-128"/>
                <a:ea typeface="游明朝" panose="02020400000000000000" pitchFamily="18" charset="-128"/>
              </a:rPr>
              <a:t>でも、改善策があります。</a:t>
            </a:r>
            <a:endParaRPr lang="en-US" altLang="ja-JP" sz="1200" dirty="0">
              <a:latin typeface="游明朝" panose="02020400000000000000" pitchFamily="18" charset="-128"/>
              <a:ea typeface="游明朝" panose="02020400000000000000" pitchFamily="18" charset="-128"/>
            </a:endParaRPr>
          </a:p>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25</a:t>
            </a:fld>
            <a:endParaRPr lang="zh-CN" altLang="en-US"/>
          </a:p>
        </p:txBody>
      </p:sp>
    </p:spTree>
    <p:extLst>
      <p:ext uri="{BB962C8B-B14F-4D97-AF65-F5344CB8AC3E}">
        <p14:creationId xmlns:p14="http://schemas.microsoft.com/office/powerpoint/2010/main" val="3140982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RQ</a:t>
            </a:r>
            <a:r>
              <a:rPr lang="ja-JP" altLang="en-US" dirty="0"/>
              <a:t>３は</a:t>
            </a:r>
            <a:r>
              <a:rPr lang="ja-JP" altLang="en-US" sz="1200" dirty="0">
                <a:latin typeface="游明朝" panose="02020400000000000000" pitchFamily="18" charset="-128"/>
                <a:ea typeface="游明朝" panose="02020400000000000000" pitchFamily="18" charset="-128"/>
              </a:rPr>
              <a:t>軽量的な静的解析の効率はどうですか？</a:t>
            </a:r>
            <a:endParaRPr lang="en-US" altLang="ja-JP" sz="1200" dirty="0">
              <a:latin typeface="游明朝" panose="02020400000000000000" pitchFamily="18" charset="-128"/>
              <a:ea typeface="游明朝" panose="02020400000000000000" pitchFamily="18" charset="-128"/>
            </a:endParaRPr>
          </a:p>
          <a:p>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は軽量的な静的解析を用いて、依存変数、</a:t>
            </a:r>
            <a:r>
              <a:rPr lang="en-US" altLang="ja-JP" sz="1200" dirty="0">
                <a:latin typeface="游明朝" panose="02020400000000000000" pitchFamily="18" charset="-128"/>
                <a:ea typeface="游明朝" panose="02020400000000000000" pitchFamily="18" charset="-128"/>
              </a:rPr>
              <a:t>return</a:t>
            </a:r>
            <a:r>
              <a:rPr lang="ja-JP" altLang="en-US" sz="1200" dirty="0">
                <a:latin typeface="游明朝" panose="02020400000000000000" pitchFamily="18" charset="-128"/>
                <a:ea typeface="游明朝" panose="02020400000000000000" pitchFamily="18" charset="-128"/>
              </a:rPr>
              <a:t>の位置、</a:t>
            </a:r>
            <a:r>
              <a:rPr lang="en-US" altLang="ja-JP" sz="1200" dirty="0">
                <a:latin typeface="游明朝" panose="02020400000000000000" pitchFamily="18" charset="-128"/>
                <a:ea typeface="游明朝" panose="02020400000000000000" pitchFamily="18" charset="-128"/>
              </a:rPr>
              <a:t>heap object</a:t>
            </a:r>
            <a:r>
              <a:rPr lang="ja-JP" altLang="en-US" sz="1200" dirty="0">
                <a:latin typeface="游明朝" panose="02020400000000000000" pitchFamily="18" charset="-128"/>
                <a:ea typeface="游明朝" panose="02020400000000000000" pitchFamily="18" charset="-128"/>
              </a:rPr>
              <a:t>を収集します。</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実験により、</a:t>
            </a:r>
            <a:r>
              <a:rPr lang="en-US" altLang="ja-JP" dirty="0"/>
              <a:t>HAMER</a:t>
            </a:r>
            <a:r>
              <a:rPr lang="ja-JP" altLang="en-US" dirty="0"/>
              <a:t>の静的解析時間は短いです。そして、静的解析が</a:t>
            </a:r>
            <a:r>
              <a:rPr lang="ja-JP" altLang="en-US" sz="1200" dirty="0">
                <a:latin typeface="游明朝" panose="02020400000000000000" pitchFamily="18" charset="-128"/>
                <a:ea typeface="游明朝" panose="02020400000000000000" pitchFamily="18" charset="-128"/>
              </a:rPr>
              <a:t>必要な情報を収集しない原因により</a:t>
            </a:r>
            <a:r>
              <a:rPr lang="en-US" altLang="ja-JP" sz="1200" dirty="0">
                <a:latin typeface="游明朝" panose="02020400000000000000" pitchFamily="18" charset="-128"/>
                <a:ea typeface="游明朝" panose="02020400000000000000" pitchFamily="18" charset="-128"/>
              </a:rPr>
              <a:t>patch</a:t>
            </a:r>
            <a:r>
              <a:rPr lang="ja-JP" altLang="en-US" sz="1200" dirty="0">
                <a:latin typeface="游明朝" panose="02020400000000000000" pitchFamily="18" charset="-128"/>
                <a:ea typeface="游明朝" panose="02020400000000000000" pitchFamily="18" charset="-128"/>
              </a:rPr>
              <a:t>が生成できない状況がありません。</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游明朝" panose="02020400000000000000" pitchFamily="18" charset="-128"/>
                <a:ea typeface="游明朝" panose="02020400000000000000" pitchFamily="18" charset="-128"/>
              </a:rPr>
              <a:t>だから、</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使ったの軽量的な静的解析は短時間で必要な情報が収集できます。</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游明朝" panose="02020400000000000000" pitchFamily="18" charset="-128"/>
              <a:ea typeface="游明朝" panose="02020400000000000000" pitchFamily="18" charset="-128"/>
            </a:endParaRPr>
          </a:p>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26</a:t>
            </a:fld>
            <a:endParaRPr lang="zh-CN" altLang="en-US"/>
          </a:p>
        </p:txBody>
      </p:sp>
    </p:spTree>
    <p:extLst>
      <p:ext uri="{BB962C8B-B14F-4D97-AF65-F5344CB8AC3E}">
        <p14:creationId xmlns:p14="http://schemas.microsoft.com/office/powerpoint/2010/main" val="364740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lang="en-US" altLang="ja-JP" dirty="0"/>
              <a:t>HAMER</a:t>
            </a:r>
            <a:r>
              <a:rPr lang="ja-JP" altLang="en-US" dirty="0"/>
              <a:t>の</a:t>
            </a:r>
            <a:r>
              <a:rPr lang="en-US" altLang="ja-JP" dirty="0"/>
              <a:t>limitation</a:t>
            </a:r>
            <a:r>
              <a:rPr lang="ja-JP" altLang="en-US" dirty="0"/>
              <a:t>を説明します。</a:t>
            </a:r>
            <a:endParaRPr lang="en-US" altLang="ja-JP" dirty="0"/>
          </a:p>
          <a:p>
            <a:r>
              <a:rPr lang="ja-JP" altLang="en-US" dirty="0"/>
              <a:t>まずは、</a:t>
            </a:r>
            <a:r>
              <a:rPr lang="en-US" altLang="ja-JP" dirty="0"/>
              <a:t>CBPS</a:t>
            </a:r>
            <a:r>
              <a:rPr lang="ja-JP" altLang="en-US" dirty="0"/>
              <a:t>は数値条件しか合成できないため、文字列などを含む</a:t>
            </a:r>
            <a:r>
              <a:rPr lang="en-US" altLang="ja-JP" dirty="0"/>
              <a:t>patch</a:t>
            </a:r>
            <a:r>
              <a:rPr lang="ja-JP" altLang="en-US" dirty="0"/>
              <a:t>が</a:t>
            </a:r>
            <a:r>
              <a:rPr lang="en-US" altLang="ja-JP" dirty="0"/>
              <a:t>HAMER</a:t>
            </a:r>
            <a:r>
              <a:rPr lang="ja-JP" altLang="en-US" dirty="0"/>
              <a:t>は生成できません。</a:t>
            </a:r>
            <a:endParaRPr lang="en-US" altLang="ja-JP" dirty="0"/>
          </a:p>
          <a:p>
            <a:r>
              <a:rPr lang="ja-JP" altLang="en-US" dirty="0"/>
              <a:t>そして、</a:t>
            </a:r>
            <a:r>
              <a:rPr lang="en-US" altLang="ja-JP" dirty="0"/>
              <a:t>HAMER</a:t>
            </a:r>
            <a:r>
              <a:rPr lang="ja-JP" altLang="en-US" dirty="0"/>
              <a:t>は並行プログラムに扱いません。</a:t>
            </a:r>
            <a:endParaRPr lang="en-US" altLang="ja-JP" dirty="0"/>
          </a:p>
          <a:p>
            <a:r>
              <a:rPr lang="ja-JP" altLang="en-US" dirty="0"/>
              <a:t>また、変数や</a:t>
            </a:r>
            <a:r>
              <a:rPr lang="en-US" altLang="ja-JP" dirty="0"/>
              <a:t>heap object</a:t>
            </a:r>
            <a:r>
              <a:rPr lang="ja-JP" altLang="en-US" dirty="0"/>
              <a:t>が</a:t>
            </a:r>
            <a:r>
              <a:rPr lang="en-US" altLang="ja-JP" dirty="0"/>
              <a:t>loop</a:t>
            </a:r>
            <a:r>
              <a:rPr lang="ja-JP" altLang="en-US" dirty="0"/>
              <a:t>にある場合に</a:t>
            </a:r>
            <a:r>
              <a:rPr lang="en-US" altLang="ja-JP" dirty="0"/>
              <a:t>HAMER</a:t>
            </a:r>
            <a:r>
              <a:rPr lang="ja-JP" altLang="en-US" dirty="0"/>
              <a:t>は修復できません。</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27</a:t>
            </a:fld>
            <a:endParaRPr lang="zh-CN" altLang="en-US"/>
          </a:p>
        </p:txBody>
      </p:sp>
    </p:spTree>
    <p:extLst>
      <p:ext uri="{BB962C8B-B14F-4D97-AF65-F5344CB8AC3E}">
        <p14:creationId xmlns:p14="http://schemas.microsoft.com/office/powerpoint/2010/main" val="2642802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最後のまとめです</a:t>
            </a:r>
            <a:endParaRPr lang="en-US" altLang="ja-JP" dirty="0"/>
          </a:p>
          <a:p>
            <a:r>
              <a:rPr lang="en-US" altLang="ja-JP" dirty="0"/>
              <a:t>HAMER</a:t>
            </a:r>
            <a:r>
              <a:rPr lang="ja-JP" altLang="en-US" dirty="0"/>
              <a:t>は</a:t>
            </a:r>
            <a:r>
              <a:rPr lang="ja-JP" altLang="en-US" sz="1200" dirty="0">
                <a:latin typeface="游明朝" panose="02020400000000000000" pitchFamily="18" charset="-128"/>
                <a:ea typeface="游明朝" panose="02020400000000000000" pitchFamily="18" charset="-128"/>
              </a:rPr>
              <a:t>混合解析を用いたメモリエラー自動修復技術です。</a:t>
            </a:r>
            <a:endParaRPr lang="en-US" altLang="ja-JP" sz="1200" dirty="0">
              <a:latin typeface="游明朝" panose="02020400000000000000" pitchFamily="18" charset="-128"/>
              <a:ea typeface="游明朝" panose="02020400000000000000" pitchFamily="18" charset="-128"/>
            </a:endParaRPr>
          </a:p>
          <a:p>
            <a:r>
              <a:rPr lang="ja-JP" altLang="en-US" dirty="0"/>
              <a:t>高い修復能力があります。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HAMER</a:t>
            </a:r>
            <a:r>
              <a:rPr lang="ja-JP" altLang="en-US" dirty="0"/>
              <a:t>は広い修復戦略があり、</a:t>
            </a:r>
            <a:r>
              <a:rPr lang="ja-JP" altLang="en-US" sz="1200" dirty="0">
                <a:latin typeface="游明朝" panose="02020400000000000000" pitchFamily="18" charset="-128"/>
                <a:ea typeface="游明朝" panose="02020400000000000000" pitchFamily="18" charset="-128"/>
              </a:rPr>
              <a:t>複雑なメモリリークが修復でき、</a:t>
            </a:r>
            <a:r>
              <a:rPr lang="en-US" altLang="ja-JP" sz="1200" dirty="0">
                <a:latin typeface="游明朝" panose="02020400000000000000" pitchFamily="18" charset="-128"/>
                <a:ea typeface="游明朝" panose="02020400000000000000" pitchFamily="18" charset="-128"/>
              </a:rPr>
              <a:t>patch</a:t>
            </a:r>
            <a:r>
              <a:rPr lang="ja-JP" altLang="en-US" sz="1200" dirty="0">
                <a:latin typeface="游明朝" panose="02020400000000000000" pitchFamily="18" charset="-128"/>
                <a:ea typeface="游明朝" panose="02020400000000000000" pitchFamily="18" charset="-128"/>
              </a:rPr>
              <a:t>の正しさも保証できます。</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は軽量的な静的解析を使います。</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游明朝" panose="02020400000000000000" pitchFamily="18" charset="-128"/>
                <a:ea typeface="游明朝" panose="02020400000000000000" pitchFamily="18" charset="-128"/>
              </a:rPr>
              <a:t>そして、</a:t>
            </a:r>
            <a:r>
              <a:rPr lang="en-US" altLang="ja-JP" sz="1200" dirty="0">
                <a:latin typeface="游明朝" panose="02020400000000000000" pitchFamily="18" charset="-128"/>
                <a:ea typeface="游明朝" panose="02020400000000000000" pitchFamily="18" charset="-128"/>
              </a:rPr>
              <a:t>HAMER</a:t>
            </a:r>
            <a:r>
              <a:rPr lang="ja-JP" altLang="en-US" sz="1200" dirty="0">
                <a:latin typeface="游明朝" panose="02020400000000000000" pitchFamily="18" charset="-128"/>
                <a:ea typeface="游明朝" panose="02020400000000000000" pitchFamily="18" charset="-128"/>
              </a:rPr>
              <a:t>は検知修復検証の全修復フローが自動です。</a:t>
            </a:r>
            <a:endParaRPr lang="en-US" altLang="ja-JP" sz="1200" dirty="0">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游明朝" panose="02020400000000000000" pitchFamily="18" charset="-128"/>
                <a:ea typeface="游明朝" panose="02020400000000000000" pitchFamily="18" charset="-128"/>
              </a:rPr>
              <a:t>既存の</a:t>
            </a:r>
            <a:r>
              <a:rPr lang="en-US" altLang="ja-JP" sz="1200" dirty="0" err="1">
                <a:latin typeface="游明朝" panose="02020400000000000000" pitchFamily="18" charset="-128"/>
                <a:ea typeface="游明朝" panose="02020400000000000000" pitchFamily="18" charset="-128"/>
              </a:rPr>
              <a:t>Fuzzer</a:t>
            </a:r>
            <a:r>
              <a:rPr lang="ja-JP" altLang="en-US" sz="1200" dirty="0">
                <a:latin typeface="游明朝" panose="02020400000000000000" pitchFamily="18" charset="-128"/>
                <a:ea typeface="游明朝" panose="02020400000000000000" pitchFamily="18" charset="-128"/>
              </a:rPr>
              <a:t>と結合しやすいです。</a:t>
            </a:r>
            <a:endParaRPr lang="en-US" altLang="ja-JP" sz="1200" dirty="0">
              <a:latin typeface="游明朝" panose="02020400000000000000" pitchFamily="18" charset="-128"/>
              <a:ea typeface="游明朝" panose="02020400000000000000" pitchFamily="18" charset="-128"/>
            </a:endParaRPr>
          </a:p>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28</a:t>
            </a:fld>
            <a:endParaRPr lang="zh-CN" altLang="en-US"/>
          </a:p>
        </p:txBody>
      </p:sp>
    </p:spTree>
    <p:extLst>
      <p:ext uri="{BB962C8B-B14F-4D97-AF65-F5344CB8AC3E}">
        <p14:creationId xmlns:p14="http://schemas.microsoft.com/office/powerpoint/2010/main" val="3711625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Future work</a:t>
            </a:r>
            <a:r>
              <a:rPr lang="ja-JP" altLang="en-US" dirty="0"/>
              <a:t>は</a:t>
            </a:r>
            <a:endParaRPr lang="en-US" altLang="ja-JP" dirty="0"/>
          </a:p>
          <a:p>
            <a:r>
              <a:rPr lang="ja-JP" altLang="en-US" dirty="0"/>
              <a:t>まず、</a:t>
            </a:r>
            <a:r>
              <a:rPr lang="en-US" altLang="ja-JP" dirty="0"/>
              <a:t>HAMER</a:t>
            </a:r>
            <a:r>
              <a:rPr lang="ja-JP" altLang="en-US" dirty="0"/>
              <a:t>を</a:t>
            </a:r>
            <a:r>
              <a:rPr lang="en-US" altLang="ja-JP" dirty="0"/>
              <a:t>UAF</a:t>
            </a:r>
            <a:r>
              <a:rPr lang="ja-JP" altLang="en-US" dirty="0"/>
              <a:t>と</a:t>
            </a:r>
            <a:r>
              <a:rPr lang="en-US" altLang="ja-JP" dirty="0"/>
              <a:t>DF</a:t>
            </a:r>
            <a:r>
              <a:rPr lang="ja-JP" altLang="en-US" dirty="0"/>
              <a:t>の修復に拡張します。</a:t>
            </a:r>
            <a:endParaRPr lang="en-US" altLang="ja-JP" dirty="0"/>
          </a:p>
          <a:p>
            <a:r>
              <a:rPr lang="ja-JP" altLang="en-US" dirty="0"/>
              <a:t>そして、</a:t>
            </a:r>
            <a:r>
              <a:rPr lang="en-US" altLang="ja-JP" dirty="0"/>
              <a:t>loop</a:t>
            </a:r>
            <a:r>
              <a:rPr lang="ja-JP" altLang="en-US" dirty="0"/>
              <a:t>に対しての解決策を考えます。</a:t>
            </a:r>
            <a:endParaRPr lang="en-US" altLang="ja-JP" dirty="0"/>
          </a:p>
          <a:p>
            <a:r>
              <a:rPr lang="ja-JP" altLang="en-US" dirty="0"/>
              <a:t>また、修復アルゴリズムを改善します。</a:t>
            </a:r>
            <a:endParaRPr lang="en-US" altLang="ja-JP" dirty="0"/>
          </a:p>
          <a:p>
            <a:r>
              <a:rPr lang="ja-JP" altLang="en-US" dirty="0"/>
              <a:t>最後に、条件式の種類を増やし、</a:t>
            </a:r>
            <a:r>
              <a:rPr lang="en-US" altLang="ja-JP" dirty="0"/>
              <a:t>scalability</a:t>
            </a:r>
            <a:r>
              <a:rPr lang="ja-JP" altLang="en-US" dirty="0"/>
              <a:t>を高めます。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29</a:t>
            </a:fld>
            <a:endParaRPr lang="zh-CN" altLang="en-US"/>
          </a:p>
        </p:txBody>
      </p:sp>
    </p:spTree>
    <p:extLst>
      <p:ext uri="{BB962C8B-B14F-4D97-AF65-F5344CB8AC3E}">
        <p14:creationId xmlns:p14="http://schemas.microsoft.com/office/powerpoint/2010/main" val="297139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lang="en-US" altLang="ja-JP" dirty="0"/>
              <a:t>HAMER</a:t>
            </a:r>
            <a:r>
              <a:rPr lang="ja-JP" altLang="en-US" dirty="0"/>
              <a:t>と関連する背景技術を紹介します。</a:t>
            </a:r>
            <a:endParaRPr lang="en-US" altLang="ja-JP" dirty="0"/>
          </a:p>
          <a:p>
            <a:r>
              <a:rPr lang="en-US" altLang="ja-JP" dirty="0"/>
              <a:t>Infer</a:t>
            </a:r>
            <a:r>
              <a:rPr lang="ja-JP" altLang="en-US" dirty="0"/>
              <a:t>は</a:t>
            </a:r>
            <a:r>
              <a:rPr lang="en-US" altLang="ja-JP" dirty="0"/>
              <a:t>Facebook</a:t>
            </a:r>
            <a:r>
              <a:rPr lang="ja-JP" altLang="en-US" dirty="0"/>
              <a:t>開発した静的</a:t>
            </a:r>
            <a:r>
              <a:rPr lang="en-US" altLang="ja-JP" dirty="0"/>
              <a:t>Analyzer</a:t>
            </a:r>
            <a:r>
              <a:rPr lang="ja-JP" altLang="en-US" dirty="0"/>
              <a:t>です。</a:t>
            </a:r>
            <a:endParaRPr lang="en-US" altLang="ja-JP" dirty="0"/>
          </a:p>
          <a:p>
            <a:r>
              <a:rPr lang="en-US" altLang="zh-CN" dirty="0"/>
              <a:t>Null pointer dereference </a:t>
            </a:r>
            <a:r>
              <a:rPr lang="ja-JP" altLang="en-US" dirty="0"/>
              <a:t>とメモリエラーなどの問題を解析し、高い</a:t>
            </a:r>
            <a:r>
              <a:rPr lang="en-US" altLang="ja-JP" dirty="0"/>
              <a:t>scalability</a:t>
            </a:r>
            <a:r>
              <a:rPr lang="ja-JP" altLang="en-US" dirty="0"/>
              <a:t>があり、実の開発中にもよく使用されています。</a:t>
            </a:r>
            <a:endParaRPr lang="en-US" altLang="ja-JP" dirty="0"/>
          </a:p>
          <a:p>
            <a:r>
              <a:rPr lang="ja-JP" altLang="en-US" dirty="0"/>
              <a:t>でも、</a:t>
            </a:r>
            <a:r>
              <a:rPr lang="en-US" altLang="ja-JP" dirty="0"/>
              <a:t>Infer</a:t>
            </a:r>
            <a:r>
              <a:rPr lang="ja-JP" altLang="en-US" dirty="0"/>
              <a:t>は静的</a:t>
            </a:r>
            <a:r>
              <a:rPr lang="en-US" altLang="ja-JP" dirty="0"/>
              <a:t>Analyzer</a:t>
            </a:r>
            <a:r>
              <a:rPr lang="ja-JP" altLang="en-US" dirty="0"/>
              <a:t>なので、間接コールや</a:t>
            </a:r>
            <a:r>
              <a:rPr lang="en-US" altLang="ja-JP" dirty="0"/>
              <a:t>alias</a:t>
            </a:r>
            <a:r>
              <a:rPr lang="ja-JP" altLang="en-US" dirty="0"/>
              <a:t>などの問題に苦手なので、偽陽性と偽陰性の警報がよくあります。</a:t>
            </a:r>
            <a:endParaRPr lang="en-US" altLang="ja-JP" dirty="0"/>
          </a:p>
          <a:p>
            <a:r>
              <a:rPr lang="ja-JP" altLang="en-US" dirty="0"/>
              <a:t>偽陽性の警報に対して、修復ツールはエラーがない箇所を修復してみて、無駄な時間がかかります。</a:t>
            </a:r>
            <a:endParaRPr lang="en-US" altLang="ja-JP" dirty="0"/>
          </a:p>
          <a:p>
            <a:r>
              <a:rPr lang="ja-JP" altLang="en-US" dirty="0"/>
              <a:t>そして、検知しないエラーに対して、修復ツールは修復の機会もありません。</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a:t>
            </a:fld>
            <a:endParaRPr lang="zh-CN" altLang="en-US"/>
          </a:p>
        </p:txBody>
      </p:sp>
    </p:spTree>
    <p:extLst>
      <p:ext uri="{BB962C8B-B14F-4D97-AF65-F5344CB8AC3E}">
        <p14:creationId xmlns:p14="http://schemas.microsoft.com/office/powerpoint/2010/main" val="1028388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関連研究を説明します。</a:t>
            </a:r>
            <a:endParaRPr lang="en-US" altLang="ja-JP" dirty="0"/>
          </a:p>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31</a:t>
            </a:fld>
            <a:endParaRPr lang="zh-CN" altLang="en-US"/>
          </a:p>
        </p:txBody>
      </p:sp>
    </p:spTree>
    <p:extLst>
      <p:ext uri="{BB962C8B-B14F-4D97-AF65-F5344CB8AC3E}">
        <p14:creationId xmlns:p14="http://schemas.microsoft.com/office/powerpoint/2010/main" val="2828946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t>Angelix</a:t>
            </a:r>
            <a:r>
              <a:rPr lang="ja-JP" altLang="en-US" dirty="0"/>
              <a:t>はテストスイートを全部実行し、実行結果を希望結果と比較し、各行のエラー発生確率を計算します。</a:t>
            </a:r>
            <a:endParaRPr lang="en-US" altLang="ja-JP" dirty="0"/>
          </a:p>
          <a:p>
            <a:r>
              <a:rPr lang="ja-JP" altLang="en-US" dirty="0"/>
              <a:t>修復するときに、確率が一番高い行から修復してみます。</a:t>
            </a:r>
            <a:endParaRPr lang="en-US" altLang="ja-JP" dirty="0"/>
          </a:p>
          <a:p>
            <a:r>
              <a:rPr lang="ja-JP" altLang="en-US" dirty="0"/>
              <a:t>そして、</a:t>
            </a:r>
            <a:r>
              <a:rPr lang="en-US" altLang="ja-JP" dirty="0"/>
              <a:t>assignment</a:t>
            </a:r>
            <a:r>
              <a:rPr lang="ja-JP" altLang="en-US" dirty="0"/>
              <a:t>の右側をシンボリック変数に変換し、記号実行を通してパス制約を収集します。</a:t>
            </a:r>
            <a:endParaRPr lang="en-US" altLang="ja-JP" dirty="0"/>
          </a:p>
          <a:p>
            <a:r>
              <a:rPr lang="ja-JP" altLang="en-US" dirty="0"/>
              <a:t>最後に、</a:t>
            </a:r>
            <a:r>
              <a:rPr lang="en-US" altLang="zh-CN" sz="1200" dirty="0"/>
              <a:t>Component-based</a:t>
            </a:r>
            <a:r>
              <a:rPr lang="ja-JP" altLang="en-US" sz="1200" dirty="0"/>
              <a:t>プログラム合成手法により、</a:t>
            </a:r>
            <a:r>
              <a:rPr lang="ja-JP" altLang="en-US" dirty="0"/>
              <a:t>特定な変数とオペレータを用いて、全部のパス制約を満たすパッチを合成してみます。</a:t>
            </a:r>
            <a:endParaRPr lang="en-US" altLang="ja-JP" dirty="0"/>
          </a:p>
          <a:p>
            <a:r>
              <a:rPr lang="en-US" altLang="ja-JP" dirty="0" err="1"/>
              <a:t>Angelix</a:t>
            </a:r>
            <a:r>
              <a:rPr lang="ja-JP" altLang="en-US" dirty="0"/>
              <a:t>はメモリエラーに扱いません。</a:t>
            </a:r>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32</a:t>
            </a:fld>
            <a:endParaRPr lang="zh-CN" altLang="en-US"/>
          </a:p>
        </p:txBody>
      </p:sp>
    </p:spTree>
    <p:extLst>
      <p:ext uri="{BB962C8B-B14F-4D97-AF65-F5344CB8AC3E}">
        <p14:creationId xmlns:p14="http://schemas.microsoft.com/office/powerpoint/2010/main" val="2086475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33</a:t>
            </a:fld>
            <a:endParaRPr lang="zh-CN" altLang="en-US"/>
          </a:p>
        </p:txBody>
      </p:sp>
    </p:spTree>
    <p:extLst>
      <p:ext uri="{BB962C8B-B14F-4D97-AF65-F5344CB8AC3E}">
        <p14:creationId xmlns:p14="http://schemas.microsoft.com/office/powerpoint/2010/main" val="3117385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34</a:t>
            </a:fld>
            <a:endParaRPr lang="zh-CN" altLang="en-US"/>
          </a:p>
        </p:txBody>
      </p:sp>
    </p:spTree>
    <p:extLst>
      <p:ext uri="{BB962C8B-B14F-4D97-AF65-F5344CB8AC3E}">
        <p14:creationId xmlns:p14="http://schemas.microsoft.com/office/powerpoint/2010/main" val="2786177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35</a:t>
            </a:fld>
            <a:endParaRPr lang="zh-CN" altLang="en-US"/>
          </a:p>
        </p:txBody>
      </p:sp>
    </p:spTree>
    <p:extLst>
      <p:ext uri="{BB962C8B-B14F-4D97-AF65-F5344CB8AC3E}">
        <p14:creationId xmlns:p14="http://schemas.microsoft.com/office/powerpoint/2010/main" val="39817305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36</a:t>
            </a:fld>
            <a:endParaRPr lang="zh-CN" altLang="en-US"/>
          </a:p>
        </p:txBody>
      </p:sp>
    </p:spTree>
    <p:extLst>
      <p:ext uri="{BB962C8B-B14F-4D97-AF65-F5344CB8AC3E}">
        <p14:creationId xmlns:p14="http://schemas.microsoft.com/office/powerpoint/2010/main" val="268487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37</a:t>
            </a:fld>
            <a:endParaRPr lang="zh-CN" altLang="en-US"/>
          </a:p>
        </p:txBody>
      </p:sp>
    </p:spTree>
    <p:extLst>
      <p:ext uri="{BB962C8B-B14F-4D97-AF65-F5344CB8AC3E}">
        <p14:creationId xmlns:p14="http://schemas.microsoft.com/office/powerpoint/2010/main" val="478333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SAVER</a:t>
            </a:r>
            <a:r>
              <a:rPr lang="ja-JP" altLang="en-US" dirty="0"/>
              <a:t>は最新な静的メモリエラー自動修復技術です。</a:t>
            </a:r>
            <a:endParaRPr lang="en-US" altLang="ja-JP" dirty="0"/>
          </a:p>
          <a:p>
            <a:r>
              <a:rPr lang="en-US" altLang="ja-JP" dirty="0"/>
              <a:t>SAVER</a:t>
            </a:r>
            <a:r>
              <a:rPr lang="ja-JP" altLang="en-US" dirty="0"/>
              <a:t>は</a:t>
            </a:r>
            <a:r>
              <a:rPr lang="en-US" altLang="ja-JP" dirty="0"/>
              <a:t>INFER</a:t>
            </a:r>
            <a:r>
              <a:rPr lang="ja-JP" altLang="en-US" dirty="0"/>
              <a:t>を用いてメモリエラーを検知します。</a:t>
            </a:r>
            <a:endParaRPr lang="en-US" altLang="ja-JP" dirty="0"/>
          </a:p>
          <a:p>
            <a:r>
              <a:rPr lang="ja-JP" altLang="en-US" dirty="0"/>
              <a:t>右のコード例でｐは条件ｃがフォルスの場合でメモリリークが発生します。</a:t>
            </a:r>
            <a:endParaRPr lang="en-US" altLang="ja-JP" dirty="0"/>
          </a:p>
          <a:p>
            <a:r>
              <a:rPr lang="en-US" altLang="ja-JP" dirty="0"/>
              <a:t>INFER</a:t>
            </a:r>
            <a:r>
              <a:rPr lang="ja-JP" altLang="en-US" dirty="0"/>
              <a:t>はｐがメモリリーク発生することが検知できます。</a:t>
            </a:r>
            <a:endParaRPr lang="en-US" altLang="ja-JP" dirty="0"/>
          </a:p>
          <a:p>
            <a:r>
              <a:rPr lang="ja-JP" altLang="en-US" dirty="0"/>
              <a:t>次に、</a:t>
            </a:r>
            <a:r>
              <a:rPr lang="en-US" altLang="ja-JP" dirty="0"/>
              <a:t>SAVER</a:t>
            </a:r>
            <a:r>
              <a:rPr lang="ja-JP" altLang="en-US" dirty="0"/>
              <a:t>は</a:t>
            </a:r>
            <a:r>
              <a:rPr lang="en-US" altLang="ja-JP" dirty="0"/>
              <a:t>Infer</a:t>
            </a:r>
            <a:r>
              <a:rPr lang="ja-JP" altLang="en-US" dirty="0"/>
              <a:t>の静的解析結果を利用し、オブジェクトフローグラフを生成します。</a:t>
            </a:r>
            <a:endParaRPr lang="en-US" altLang="ja-JP" dirty="0"/>
          </a:p>
          <a:p>
            <a:r>
              <a:rPr lang="ja-JP" altLang="en-US" dirty="0"/>
              <a:t>オブジェクトフローグラフは右下の図のように、各オブジェクトの状態とパス制約を収集します。例えば、真ん中の赤いパスでオブジェクト１は到達できないまでも解放されないため、メモリリークが発生することが分かります。</a:t>
            </a:r>
            <a:endParaRPr lang="en-US" altLang="ja-JP" dirty="0"/>
          </a:p>
          <a:p>
            <a:r>
              <a:rPr lang="ja-JP" altLang="en-US" dirty="0"/>
              <a:t>そして、</a:t>
            </a:r>
            <a:r>
              <a:rPr lang="en-US" altLang="ja-JP" dirty="0"/>
              <a:t>object</a:t>
            </a:r>
            <a:r>
              <a:rPr lang="ja-JP" altLang="en-US" dirty="0"/>
              <a:t>　</a:t>
            </a:r>
            <a:r>
              <a:rPr lang="en-US" altLang="ja-JP" dirty="0"/>
              <a:t>flow</a:t>
            </a:r>
            <a:r>
              <a:rPr lang="ja-JP" altLang="en-US" dirty="0"/>
              <a:t>　グラフにより、</a:t>
            </a:r>
            <a:r>
              <a:rPr lang="en-US" altLang="ja-JP" dirty="0"/>
              <a:t>6</a:t>
            </a:r>
            <a:r>
              <a:rPr lang="ja-JP" altLang="en-US" dirty="0"/>
              <a:t>行目と７行目の間にオブジェクト１を</a:t>
            </a:r>
            <a:r>
              <a:rPr lang="en-US" altLang="ja-JP" dirty="0"/>
              <a:t>free</a:t>
            </a:r>
            <a:r>
              <a:rPr lang="ja-JP" altLang="en-US" dirty="0"/>
              <a:t>すると　このエラーを修復することが解析できます。</a:t>
            </a:r>
            <a:endParaRPr lang="en-US" altLang="ja-JP" dirty="0"/>
          </a:p>
          <a:p>
            <a:r>
              <a:rPr lang="ja-JP" altLang="en-US" dirty="0"/>
              <a:t>最後に、生成したパッチをチェックします。</a:t>
            </a:r>
            <a:endParaRPr lang="en-US" altLang="ja-JP" dirty="0"/>
          </a:p>
          <a:p>
            <a:r>
              <a:rPr lang="ja-JP" altLang="en-US" dirty="0"/>
              <a:t>でも、</a:t>
            </a:r>
            <a:r>
              <a:rPr lang="en-US" altLang="ja-JP" dirty="0"/>
              <a:t>SAVER</a:t>
            </a:r>
            <a:r>
              <a:rPr lang="ja-JP" altLang="en-US" dirty="0"/>
              <a:t>は</a:t>
            </a:r>
            <a:r>
              <a:rPr lang="en-US" altLang="ja-JP" dirty="0"/>
              <a:t>Infer</a:t>
            </a:r>
            <a:r>
              <a:rPr lang="ja-JP" altLang="en-US" dirty="0"/>
              <a:t>の偽陽性警報も修復してみます。</a:t>
            </a:r>
            <a:endParaRPr lang="en-US" altLang="ja-JP" dirty="0"/>
          </a:p>
          <a:p>
            <a:r>
              <a:rPr lang="ja-JP" altLang="en-US" dirty="0"/>
              <a:t>そして、</a:t>
            </a:r>
            <a:r>
              <a:rPr lang="en-US" altLang="ja-JP" dirty="0" err="1"/>
              <a:t>objectflowgraph</a:t>
            </a:r>
            <a:r>
              <a:rPr lang="ja-JP" altLang="en-US" dirty="0"/>
              <a:t>の生成コストが高いです。</a:t>
            </a:r>
            <a:endParaRPr lang="en-US" altLang="ja-JP" dirty="0"/>
          </a:p>
          <a:p>
            <a:r>
              <a:rPr lang="ja-JP" altLang="en-US" dirty="0"/>
              <a:t>また、</a:t>
            </a:r>
            <a:r>
              <a:rPr lang="en-US" altLang="ja-JP" dirty="0"/>
              <a:t>SAVER</a:t>
            </a:r>
            <a:r>
              <a:rPr lang="ja-JP" altLang="en-US" dirty="0"/>
              <a:t>は正しくない</a:t>
            </a:r>
            <a:r>
              <a:rPr lang="en-US" altLang="ja-JP" dirty="0"/>
              <a:t>patch</a:t>
            </a:r>
            <a:r>
              <a:rPr lang="ja-JP" altLang="en-US" dirty="0"/>
              <a:t>も生成します。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4</a:t>
            </a:fld>
            <a:endParaRPr lang="zh-CN" altLang="en-US"/>
          </a:p>
        </p:txBody>
      </p:sp>
    </p:spTree>
    <p:extLst>
      <p:ext uri="{BB962C8B-B14F-4D97-AF65-F5344CB8AC3E}">
        <p14:creationId xmlns:p14="http://schemas.microsoft.com/office/powerpoint/2010/main" val="293380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t>LibFuzzer</a:t>
            </a:r>
            <a:r>
              <a:rPr lang="ja-JP" altLang="en-US" dirty="0"/>
              <a:t>は</a:t>
            </a:r>
            <a:r>
              <a:rPr lang="en-US" altLang="ja-JP" dirty="0"/>
              <a:t>coverage</a:t>
            </a:r>
            <a:r>
              <a:rPr lang="ja-JP" altLang="en-US" dirty="0"/>
              <a:t>ー</a:t>
            </a:r>
            <a:r>
              <a:rPr lang="en-US" altLang="ja-JP" dirty="0"/>
              <a:t>guided</a:t>
            </a:r>
            <a:r>
              <a:rPr lang="ja-JP" altLang="en-US" dirty="0"/>
              <a:t>　</a:t>
            </a:r>
            <a:r>
              <a:rPr lang="en-US" altLang="ja-JP" dirty="0"/>
              <a:t>fuzzing</a:t>
            </a:r>
            <a:r>
              <a:rPr lang="ja-JP" altLang="en-US" dirty="0"/>
              <a:t>　</a:t>
            </a:r>
            <a:r>
              <a:rPr lang="en-US" altLang="ja-JP" dirty="0"/>
              <a:t>engine</a:t>
            </a:r>
            <a:r>
              <a:rPr lang="ja-JP" altLang="en-US" dirty="0"/>
              <a:t>です。</a:t>
            </a:r>
            <a:endParaRPr lang="en-US" altLang="ja-JP" dirty="0"/>
          </a:p>
          <a:p>
            <a:r>
              <a:rPr lang="en-US" altLang="zh-CN" dirty="0" err="1"/>
              <a:t>Addresssanitizer</a:t>
            </a:r>
            <a:r>
              <a:rPr lang="ja-JP" altLang="en-US" dirty="0"/>
              <a:t>と</a:t>
            </a:r>
            <a:r>
              <a:rPr lang="en-US" altLang="ja-JP" dirty="0" err="1"/>
              <a:t>leaksanitizer</a:t>
            </a:r>
            <a:r>
              <a:rPr lang="ja-JP" altLang="en-US" dirty="0"/>
              <a:t>を利用してメモリエラーを判断します。</a:t>
            </a:r>
            <a:endParaRPr lang="en-US" altLang="ja-JP" dirty="0"/>
          </a:p>
          <a:p>
            <a:r>
              <a:rPr lang="ja-JP" altLang="en-US" dirty="0"/>
              <a:t>でも、</a:t>
            </a:r>
            <a:r>
              <a:rPr lang="en-US" altLang="ja-JP" dirty="0" err="1"/>
              <a:t>LibFuzzer</a:t>
            </a:r>
            <a:r>
              <a:rPr lang="ja-JP" altLang="en-US" dirty="0"/>
              <a:t>は一回で関数の一つの引数しか</a:t>
            </a:r>
            <a:r>
              <a:rPr lang="en-US" altLang="ja-JP" dirty="0"/>
              <a:t>fuzz</a:t>
            </a:r>
            <a:r>
              <a:rPr lang="ja-JP" altLang="en-US" dirty="0"/>
              <a:t>しません。</a:t>
            </a:r>
            <a:endParaRPr lang="en-US" altLang="ja-JP" dirty="0"/>
          </a:p>
          <a:p>
            <a:r>
              <a:rPr lang="ja-JP" altLang="en-US" dirty="0"/>
              <a:t>そして、エラーを</a:t>
            </a:r>
            <a:r>
              <a:rPr lang="en-US" altLang="ja-JP" dirty="0"/>
              <a:t>trigger</a:t>
            </a:r>
            <a:r>
              <a:rPr lang="ja-JP" altLang="en-US" dirty="0"/>
              <a:t>すると停止します。だから、異なるパス中のエラーを同時に</a:t>
            </a:r>
            <a:r>
              <a:rPr lang="en-US" altLang="ja-JP" dirty="0"/>
              <a:t>trigger</a:t>
            </a:r>
            <a:r>
              <a:rPr lang="ja-JP" altLang="en-US" dirty="0"/>
              <a:t>できません。</a:t>
            </a:r>
            <a:endParaRPr lang="en-US" altLang="ja-JP" dirty="0"/>
          </a:p>
          <a:p>
            <a:r>
              <a:rPr lang="ja-JP" altLang="en-US" dirty="0"/>
              <a:t>また、エラーを</a:t>
            </a:r>
            <a:r>
              <a:rPr lang="en-US" altLang="ja-JP" dirty="0"/>
              <a:t>trigger</a:t>
            </a:r>
            <a:r>
              <a:rPr lang="ja-JP" altLang="en-US" dirty="0"/>
              <a:t>しても、条件式合成に十分なデータが得られません。</a:t>
            </a:r>
            <a:endParaRPr lang="en-US" altLang="ja-JP" dirty="0"/>
          </a:p>
          <a:p>
            <a:r>
              <a:rPr lang="ja-JP" altLang="en-US" dirty="0"/>
              <a:t>例えば、下の例で</a:t>
            </a:r>
            <a:r>
              <a:rPr lang="en-US" altLang="ja-JP" dirty="0"/>
              <a:t>a=3</a:t>
            </a:r>
            <a:r>
              <a:rPr lang="ja-JP" altLang="en-US" dirty="0"/>
              <a:t>を入力するとｐ２のエラーが</a:t>
            </a:r>
            <a:r>
              <a:rPr lang="en-US" altLang="ja-JP" dirty="0"/>
              <a:t>trigger</a:t>
            </a:r>
            <a:r>
              <a:rPr lang="ja-JP" altLang="en-US" dirty="0"/>
              <a:t>できます。</a:t>
            </a:r>
            <a:endParaRPr lang="en-US" altLang="ja-JP" dirty="0"/>
          </a:p>
          <a:p>
            <a:r>
              <a:rPr lang="ja-JP" altLang="en-US" dirty="0"/>
              <a:t>でも、この一つのテストデータを通して正しい制約条件が把握できません。</a:t>
            </a:r>
            <a:endParaRPr lang="en-US" altLang="ja-JP"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5</a:t>
            </a:fld>
            <a:endParaRPr lang="zh-CN" altLang="en-US"/>
          </a:p>
        </p:txBody>
      </p:sp>
    </p:spTree>
    <p:extLst>
      <p:ext uri="{BB962C8B-B14F-4D97-AF65-F5344CB8AC3E}">
        <p14:creationId xmlns:p14="http://schemas.microsoft.com/office/powerpoint/2010/main" val="225228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HAMER</a:t>
            </a:r>
            <a:r>
              <a:rPr lang="ja-JP" altLang="en-US" dirty="0"/>
              <a:t>はこの</a:t>
            </a:r>
            <a:r>
              <a:rPr lang="en-US" altLang="zh-CN" sz="1200" dirty="0">
                <a:latin typeface="游明朝" panose="02020400000000000000" pitchFamily="18" charset="-128"/>
                <a:ea typeface="游明朝" panose="02020400000000000000" pitchFamily="18" charset="-128"/>
              </a:rPr>
              <a:t>Component-based Program Synthesis </a:t>
            </a:r>
            <a:r>
              <a:rPr lang="ja-JP" altLang="en-US" sz="1200" dirty="0">
                <a:latin typeface="游明朝" panose="02020400000000000000" pitchFamily="18" charset="-128"/>
                <a:ea typeface="游明朝" panose="02020400000000000000" pitchFamily="18" charset="-128"/>
              </a:rPr>
              <a:t>を用いて条件式を合成します。</a:t>
            </a:r>
            <a:endParaRPr lang="en-US" altLang="ja-JP" sz="1200" dirty="0">
              <a:latin typeface="游明朝" panose="02020400000000000000" pitchFamily="18" charset="-128"/>
              <a:ea typeface="游明朝" panose="02020400000000000000" pitchFamily="18" charset="-128"/>
            </a:endParaRPr>
          </a:p>
          <a:p>
            <a:r>
              <a:rPr lang="en-US" altLang="ja-JP" sz="1200" dirty="0">
                <a:latin typeface="游明朝" panose="02020400000000000000" pitchFamily="18" charset="-128"/>
                <a:ea typeface="游明朝" panose="02020400000000000000" pitchFamily="18" charset="-128"/>
              </a:rPr>
              <a:t>CBPS</a:t>
            </a:r>
            <a:r>
              <a:rPr lang="ja-JP" altLang="en-US" sz="1200" dirty="0">
                <a:latin typeface="游明朝" panose="02020400000000000000" pitchFamily="18" charset="-128"/>
                <a:ea typeface="游明朝" panose="02020400000000000000" pitchFamily="18" charset="-128"/>
              </a:rPr>
              <a:t>は一定な構成要素を使って</a:t>
            </a:r>
            <a:r>
              <a:rPr lang="en-US" altLang="ja-JP" sz="1200" dirty="0">
                <a:latin typeface="游明朝" panose="02020400000000000000" pitchFamily="18" charset="-128"/>
                <a:ea typeface="游明朝" panose="02020400000000000000" pitchFamily="18" charset="-128"/>
              </a:rPr>
              <a:t>test</a:t>
            </a:r>
            <a:r>
              <a:rPr lang="ja-JP" altLang="en-US" sz="1200" dirty="0">
                <a:latin typeface="游明朝" panose="02020400000000000000" pitchFamily="18" charset="-128"/>
                <a:ea typeface="游明朝" panose="02020400000000000000" pitchFamily="18" charset="-128"/>
              </a:rPr>
              <a:t>　</a:t>
            </a:r>
            <a:r>
              <a:rPr lang="en-US" altLang="ja-JP" sz="1200" dirty="0">
                <a:latin typeface="游明朝" panose="02020400000000000000" pitchFamily="18" charset="-128"/>
                <a:ea typeface="游明朝" panose="02020400000000000000" pitchFamily="18" charset="-128"/>
              </a:rPr>
              <a:t>suite</a:t>
            </a:r>
            <a:r>
              <a:rPr lang="ja-JP" altLang="en-US" sz="1200" dirty="0">
                <a:latin typeface="游明朝" panose="02020400000000000000" pitchFamily="18" charset="-128"/>
                <a:ea typeface="游明朝" panose="02020400000000000000" pitchFamily="18" charset="-128"/>
              </a:rPr>
              <a:t>を満たすプログラムを合成する技術です。</a:t>
            </a:r>
            <a:endParaRPr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例えば、変数ｘ定数ｃと小なり記号を利用して下の</a:t>
            </a:r>
            <a:r>
              <a:rPr lang="en-US" altLang="ja-JP" sz="1200" dirty="0">
                <a:latin typeface="游明朝" panose="02020400000000000000" pitchFamily="18" charset="-128"/>
                <a:ea typeface="游明朝" panose="02020400000000000000" pitchFamily="18" charset="-128"/>
              </a:rPr>
              <a:t>test suite</a:t>
            </a:r>
            <a:r>
              <a:rPr lang="ja-JP" altLang="en-US" sz="1200" dirty="0">
                <a:latin typeface="游明朝" panose="02020400000000000000" pitchFamily="18" charset="-128"/>
                <a:ea typeface="游明朝" panose="02020400000000000000" pitchFamily="18" charset="-128"/>
              </a:rPr>
              <a:t>に満たす式を合成します。</a:t>
            </a:r>
            <a:endParaRPr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まずは、構成要素を利用してｘ＜ｃまたはｃ＜ｘが合成できます。</a:t>
            </a:r>
            <a:endParaRPr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そして、</a:t>
            </a:r>
            <a:r>
              <a:rPr lang="en-US" altLang="ja-JP" sz="1200" dirty="0" err="1">
                <a:latin typeface="游明朝" panose="02020400000000000000" pitchFamily="18" charset="-128"/>
                <a:ea typeface="游明朝" panose="02020400000000000000" pitchFamily="18" charset="-128"/>
              </a:rPr>
              <a:t>testsuite</a:t>
            </a:r>
            <a:r>
              <a:rPr lang="ja-JP" altLang="en-US" sz="1200" dirty="0">
                <a:latin typeface="游明朝" panose="02020400000000000000" pitchFamily="18" charset="-128"/>
                <a:ea typeface="游明朝" panose="02020400000000000000" pitchFamily="18" charset="-128"/>
              </a:rPr>
              <a:t>を代入して論理式が構成できます。</a:t>
            </a:r>
            <a:endParaRPr lang="en-US" altLang="ja-JP" sz="1200" dirty="0">
              <a:latin typeface="游明朝" panose="02020400000000000000" pitchFamily="18" charset="-128"/>
              <a:ea typeface="游明朝" panose="02020400000000000000" pitchFamily="18" charset="-128"/>
            </a:endParaRPr>
          </a:p>
          <a:p>
            <a:r>
              <a:rPr lang="ja-JP" altLang="en-US" dirty="0"/>
              <a:t>最後に、</a:t>
            </a:r>
            <a:r>
              <a:rPr lang="en-US" altLang="ja-JP" dirty="0"/>
              <a:t>SMT</a:t>
            </a:r>
            <a:r>
              <a:rPr lang="ja-JP" altLang="en-US" dirty="0"/>
              <a:t>　</a:t>
            </a:r>
            <a:r>
              <a:rPr lang="en-US" altLang="ja-JP" dirty="0"/>
              <a:t>solver</a:t>
            </a:r>
            <a:r>
              <a:rPr lang="ja-JP" altLang="en-US" dirty="0"/>
              <a:t>でこの論理式が充足可能かどうかを解けます。</a:t>
            </a:r>
            <a:endParaRPr lang="en-US" altLang="ja-JP" dirty="0"/>
          </a:p>
          <a:p>
            <a:r>
              <a:rPr lang="ja-JP" altLang="en-US" dirty="0"/>
              <a:t>充足可能の場合は式を合成します。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6</a:t>
            </a:fld>
            <a:endParaRPr lang="zh-CN" altLang="en-US"/>
          </a:p>
        </p:txBody>
      </p:sp>
    </p:spTree>
    <p:extLst>
      <p:ext uri="{BB962C8B-B14F-4D97-AF65-F5344CB8AC3E}">
        <p14:creationId xmlns:p14="http://schemas.microsoft.com/office/powerpoint/2010/main" val="350781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lang="en-US" altLang="ja-JP" dirty="0"/>
              <a:t>HAMER</a:t>
            </a:r>
            <a:r>
              <a:rPr lang="ja-JP" altLang="en-US" dirty="0"/>
              <a:t>の</a:t>
            </a:r>
            <a:r>
              <a:rPr lang="en-US" altLang="ja-JP" dirty="0"/>
              <a:t>pipeline</a:t>
            </a:r>
            <a:r>
              <a:rPr lang="ja-JP" altLang="en-US" dirty="0"/>
              <a:t>を簡単に説明します。</a:t>
            </a:r>
            <a:endParaRPr lang="en-US" altLang="ja-JP" dirty="0"/>
          </a:p>
          <a:p>
            <a:r>
              <a:rPr lang="ja-JP" altLang="en-US" dirty="0"/>
              <a:t>まずは</a:t>
            </a:r>
            <a:r>
              <a:rPr lang="en-US" altLang="ja-JP" dirty="0"/>
              <a:t>Infer</a:t>
            </a:r>
            <a:r>
              <a:rPr lang="ja-JP" altLang="en-US" dirty="0"/>
              <a:t>を利用してソースコードを検知し、エラーを含む関数を収集し、これらの関数を</a:t>
            </a:r>
            <a:r>
              <a:rPr lang="en-US" altLang="ja-JP" dirty="0" err="1"/>
              <a:t>entrypoint</a:t>
            </a:r>
            <a:r>
              <a:rPr lang="ja-JP" altLang="en-US" dirty="0"/>
              <a:t>として</a:t>
            </a:r>
            <a:r>
              <a:rPr lang="en-US" altLang="ja-JP" dirty="0" err="1"/>
              <a:t>Libfuzzer</a:t>
            </a:r>
            <a:r>
              <a:rPr lang="ja-JP" altLang="en-US" dirty="0"/>
              <a:t>でテストします。</a:t>
            </a:r>
            <a:endParaRPr lang="en-US" altLang="ja-JP" dirty="0"/>
          </a:p>
          <a:p>
            <a:r>
              <a:rPr lang="ja-JP" altLang="en-US" dirty="0"/>
              <a:t>次に、</a:t>
            </a:r>
            <a:r>
              <a:rPr lang="en-US" altLang="ja-JP" dirty="0" err="1"/>
              <a:t>Libfuzzer</a:t>
            </a:r>
            <a:r>
              <a:rPr lang="ja-JP" altLang="en-US" dirty="0"/>
              <a:t>検知したエラーに対して依存変数を収集し、全部ソース計装します。</a:t>
            </a:r>
            <a:endParaRPr lang="en-US" altLang="ja-JP" dirty="0"/>
          </a:p>
          <a:p>
            <a:r>
              <a:rPr lang="ja-JP" altLang="en-US" dirty="0"/>
              <a:t>そして、依存変数の動的な値を収集して</a:t>
            </a:r>
            <a:r>
              <a:rPr lang="en-US" altLang="ja-JP" dirty="0"/>
              <a:t>test suite</a:t>
            </a:r>
            <a:r>
              <a:rPr lang="ja-JP" altLang="en-US" dirty="0"/>
              <a:t>を作成します。</a:t>
            </a:r>
            <a:endParaRPr lang="en-US" altLang="ja-JP" dirty="0"/>
          </a:p>
          <a:p>
            <a:r>
              <a:rPr lang="en-US" altLang="ja-JP" dirty="0"/>
              <a:t>patch</a:t>
            </a:r>
            <a:r>
              <a:rPr lang="ja-JP" altLang="en-US" dirty="0"/>
              <a:t>を生成した後で、</a:t>
            </a:r>
            <a:r>
              <a:rPr lang="en-US" altLang="ja-JP" dirty="0" err="1"/>
              <a:t>Libfuzzer</a:t>
            </a:r>
            <a:r>
              <a:rPr lang="ja-JP" altLang="en-US" dirty="0"/>
              <a:t>を用いて</a:t>
            </a:r>
            <a:r>
              <a:rPr lang="en-US" altLang="ja-JP" dirty="0"/>
              <a:t>patch</a:t>
            </a:r>
            <a:r>
              <a:rPr lang="ja-JP" altLang="en-US" dirty="0"/>
              <a:t>を検証します。正しくないと、エラーを</a:t>
            </a:r>
            <a:r>
              <a:rPr lang="en-US" altLang="ja-JP" dirty="0"/>
              <a:t>trigger</a:t>
            </a:r>
            <a:r>
              <a:rPr lang="ja-JP" altLang="en-US" dirty="0"/>
              <a:t>する</a:t>
            </a:r>
            <a:r>
              <a:rPr lang="en-US" altLang="ja-JP" dirty="0"/>
              <a:t>test</a:t>
            </a:r>
            <a:r>
              <a:rPr lang="ja-JP" altLang="en-US" dirty="0"/>
              <a:t>を収集し、</a:t>
            </a:r>
            <a:r>
              <a:rPr lang="en-US" altLang="ja-JP" dirty="0"/>
              <a:t>patch</a:t>
            </a:r>
            <a:r>
              <a:rPr lang="ja-JP" altLang="en-US" dirty="0"/>
              <a:t>を再合成します。</a:t>
            </a:r>
            <a:endParaRPr lang="en-US" altLang="ja-JP" dirty="0"/>
          </a:p>
          <a:p>
            <a:r>
              <a:rPr lang="en-US" altLang="ja-JP" dirty="0"/>
              <a:t>Timeout</a:t>
            </a:r>
            <a:r>
              <a:rPr lang="ja-JP" altLang="en-US" dirty="0"/>
              <a:t>または修復まで繰り返します。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7</a:t>
            </a:fld>
            <a:endParaRPr lang="zh-CN" altLang="en-US"/>
          </a:p>
        </p:txBody>
      </p:sp>
    </p:spTree>
    <p:extLst>
      <p:ext uri="{BB962C8B-B14F-4D97-AF65-F5344CB8AC3E}">
        <p14:creationId xmlns:p14="http://schemas.microsoft.com/office/powerpoint/2010/main" val="215592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次に、この</a:t>
            </a:r>
            <a:r>
              <a:rPr lang="en-US" altLang="ja-JP" dirty="0" err="1"/>
              <a:t>MotivatingExample</a:t>
            </a:r>
            <a:r>
              <a:rPr lang="ja-JP" altLang="en-US" dirty="0"/>
              <a:t>を通して</a:t>
            </a:r>
            <a:r>
              <a:rPr lang="en-US" altLang="ja-JP" dirty="0"/>
              <a:t>HAMER</a:t>
            </a:r>
            <a:r>
              <a:rPr lang="ja-JP" altLang="en-US" dirty="0"/>
              <a:t>の動作を簡単に説明します</a:t>
            </a:r>
            <a:endParaRPr lang="en-US" altLang="ja-JP" dirty="0"/>
          </a:p>
          <a:p>
            <a:r>
              <a:rPr lang="ja-JP" altLang="en-US" dirty="0"/>
              <a:t>左のコード中に三つのメモリ</a:t>
            </a:r>
            <a:r>
              <a:rPr lang="en-US" altLang="ja-JP" dirty="0"/>
              <a:t>leak</a:t>
            </a:r>
            <a:r>
              <a:rPr lang="ja-JP" altLang="en-US" dirty="0"/>
              <a:t>があります。</a:t>
            </a:r>
            <a:endParaRPr lang="en-US" altLang="ja-JP" dirty="0"/>
          </a:p>
          <a:p>
            <a:r>
              <a:rPr lang="ja-JP" altLang="en-US" dirty="0"/>
              <a:t>そして、</a:t>
            </a:r>
            <a:r>
              <a:rPr lang="en-US" altLang="ja-JP" dirty="0"/>
              <a:t>o0</a:t>
            </a:r>
            <a:r>
              <a:rPr lang="ja-JP" altLang="en-US" dirty="0"/>
              <a:t>と</a:t>
            </a:r>
            <a:r>
              <a:rPr lang="en-US" altLang="ja-JP" dirty="0"/>
              <a:t>o1</a:t>
            </a:r>
            <a:r>
              <a:rPr lang="ja-JP" altLang="en-US" dirty="0"/>
              <a:t>は間接コールを通して</a:t>
            </a:r>
            <a:r>
              <a:rPr lang="en-US" altLang="ja-JP" dirty="0"/>
              <a:t>allocation</a:t>
            </a:r>
            <a:r>
              <a:rPr lang="ja-JP" altLang="en-US" dirty="0"/>
              <a:t>します。</a:t>
            </a:r>
            <a:endParaRPr lang="en-US" altLang="ja-JP" dirty="0"/>
          </a:p>
          <a:p>
            <a:r>
              <a:rPr lang="en-US" altLang="ja-JP" dirty="0"/>
              <a:t>HAMER</a:t>
            </a:r>
            <a:r>
              <a:rPr lang="ja-JP" altLang="en-US" dirty="0"/>
              <a:t>は正しく三つのエラーを修復しました。</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8</a:t>
            </a:fld>
            <a:endParaRPr lang="zh-CN" altLang="en-US"/>
          </a:p>
        </p:txBody>
      </p:sp>
    </p:spTree>
    <p:extLst>
      <p:ext uri="{BB962C8B-B14F-4D97-AF65-F5344CB8AC3E}">
        <p14:creationId xmlns:p14="http://schemas.microsoft.com/office/powerpoint/2010/main" val="71982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まずは、</a:t>
            </a:r>
            <a:r>
              <a:rPr lang="en-US" altLang="ja-JP" dirty="0"/>
              <a:t>Infer</a:t>
            </a:r>
            <a:r>
              <a:rPr lang="ja-JP" altLang="en-US" dirty="0"/>
              <a:t>を利用して</a:t>
            </a:r>
            <a:r>
              <a:rPr lang="en-US" altLang="ja-JP" dirty="0"/>
              <a:t>o2</a:t>
            </a:r>
            <a:r>
              <a:rPr lang="ja-JP" altLang="en-US" dirty="0"/>
              <a:t>の</a:t>
            </a:r>
            <a:r>
              <a:rPr lang="en-US" altLang="ja-JP" dirty="0"/>
              <a:t>leak</a:t>
            </a:r>
            <a:r>
              <a:rPr lang="ja-JP" altLang="en-US" dirty="0"/>
              <a:t>を検知しました。</a:t>
            </a:r>
            <a:endParaRPr lang="en-US" altLang="ja-JP" dirty="0"/>
          </a:p>
          <a:p>
            <a:r>
              <a:rPr lang="en-US" altLang="ja-JP" dirty="0"/>
              <a:t>O0</a:t>
            </a:r>
            <a:r>
              <a:rPr lang="ja-JP" altLang="en-US" dirty="0"/>
              <a:t>と</a:t>
            </a:r>
            <a:r>
              <a:rPr lang="en-US" altLang="ja-JP" dirty="0"/>
              <a:t>o1</a:t>
            </a:r>
            <a:r>
              <a:rPr lang="ja-JP" altLang="en-US" dirty="0"/>
              <a:t>は間接コールなので、</a:t>
            </a:r>
            <a:r>
              <a:rPr lang="en-US" altLang="ja-JP" dirty="0"/>
              <a:t>Infer</a:t>
            </a:r>
            <a:r>
              <a:rPr lang="ja-JP" altLang="en-US" dirty="0"/>
              <a:t>は検知しなかったです。</a:t>
            </a:r>
            <a:endParaRPr lang="en-US" altLang="ja-JP" dirty="0"/>
          </a:p>
          <a:p>
            <a:r>
              <a:rPr lang="ja-JP" altLang="en-US" dirty="0"/>
              <a:t>そして、</a:t>
            </a:r>
            <a:r>
              <a:rPr lang="en-US" altLang="ja-JP" dirty="0" err="1"/>
              <a:t>libfuzzer</a:t>
            </a:r>
            <a:r>
              <a:rPr lang="ja-JP" altLang="en-US" dirty="0"/>
              <a:t>で再検査し、全部のエラーを検知しました。</a:t>
            </a:r>
            <a:endParaRPr lang="en-US" altLang="ja-JP" dirty="0"/>
          </a:p>
          <a:p>
            <a:r>
              <a:rPr lang="en-US" altLang="ja-JP" dirty="0" err="1"/>
              <a:t>LibFuzzer</a:t>
            </a:r>
            <a:r>
              <a:rPr lang="ja-JP" altLang="en-US" dirty="0"/>
              <a:t>はエラーパスが提供できます。</a:t>
            </a:r>
            <a:endParaRPr lang="zh-CN" altLang="en-US" dirty="0"/>
          </a:p>
        </p:txBody>
      </p:sp>
      <p:sp>
        <p:nvSpPr>
          <p:cNvPr id="4" name="スライド番号プレースホルダー 3"/>
          <p:cNvSpPr>
            <a:spLocks noGrp="1"/>
          </p:cNvSpPr>
          <p:nvPr>
            <p:ph type="sldNum" sz="quarter" idx="5"/>
          </p:nvPr>
        </p:nvSpPr>
        <p:spPr/>
        <p:txBody>
          <a:bodyPr/>
          <a:lstStyle/>
          <a:p>
            <a:fld id="{82A73135-18CB-422A-9CC9-2AE39E1BC6D2}" type="slidenum">
              <a:rPr lang="zh-CN" altLang="en-US" smtClean="0"/>
              <a:t>9</a:t>
            </a:fld>
            <a:endParaRPr lang="zh-CN" altLang="en-US"/>
          </a:p>
        </p:txBody>
      </p:sp>
    </p:spTree>
    <p:extLst>
      <p:ext uri="{BB962C8B-B14F-4D97-AF65-F5344CB8AC3E}">
        <p14:creationId xmlns:p14="http://schemas.microsoft.com/office/powerpoint/2010/main" val="61506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E44E495-5B9C-46DC-9ABF-EBA755E18CAD}" type="datetime1">
              <a:rPr lang="zh-CN" altLang="en-US" smtClean="0"/>
              <a:t>2022/1/23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200"/>
            </a:lvl1pPr>
          </a:lstStyle>
          <a:p>
            <a:fld id="{573FCD47-42AF-49C5-ABA1-F97C3B8D7D0C}" type="slidenum">
              <a:rPr lang="zh-CN" altLang="en-US" smtClean="0"/>
              <a:pPr/>
              <a:t>‹#›</a:t>
            </a:fld>
            <a:endParaRPr lang="zh-CN" altLang="en-US" sz="320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20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E80011-981F-4315-8654-0598522F0138}" type="datetime1">
              <a:rPr lang="zh-CN" altLang="en-US" smtClean="0"/>
              <a:t>2022/1/23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3FCD47-42AF-49C5-ABA1-F97C3B8D7D0C}" type="slidenum">
              <a:rPr lang="zh-CN" altLang="en-US" smtClean="0"/>
              <a:t>‹#›</a:t>
            </a:fld>
            <a:endParaRPr lang="zh-CN" altLang="en-US"/>
          </a:p>
        </p:txBody>
      </p:sp>
    </p:spTree>
    <p:extLst>
      <p:ext uri="{BB962C8B-B14F-4D97-AF65-F5344CB8AC3E}">
        <p14:creationId xmlns:p14="http://schemas.microsoft.com/office/powerpoint/2010/main" val="96072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3A1270-9E4D-43E0-8E37-14B07DE6D2EB}" type="datetime1">
              <a:rPr lang="zh-CN" altLang="en-US" smtClean="0"/>
              <a:t>2022/1/23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3FCD47-42AF-49C5-ABA1-F97C3B8D7D0C}" type="slidenum">
              <a:rPr lang="zh-CN" altLang="en-US" smtClean="0"/>
              <a:t>‹#›</a:t>
            </a:fld>
            <a:endParaRPr lang="zh-CN" altLang="en-US"/>
          </a:p>
        </p:txBody>
      </p:sp>
    </p:spTree>
    <p:extLst>
      <p:ext uri="{BB962C8B-B14F-4D97-AF65-F5344CB8AC3E}">
        <p14:creationId xmlns:p14="http://schemas.microsoft.com/office/powerpoint/2010/main" val="853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783A88-9AAD-4219-9CFD-B1449D3A52CE}" type="datetime1">
              <a:rPr lang="zh-CN" altLang="en-US" smtClean="0"/>
              <a:t>2022/1/23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200"/>
            </a:lvl1pPr>
          </a:lstStyle>
          <a:p>
            <a:fld id="{573FCD47-42AF-49C5-ABA1-F97C3B8D7D0C}" type="slidenum">
              <a:rPr lang="zh-CN" altLang="en-US" smtClean="0"/>
              <a:pPr/>
              <a:t>‹#›</a:t>
            </a:fld>
            <a:endParaRPr lang="zh-CN" altLang="en-US" dirty="0"/>
          </a:p>
        </p:txBody>
      </p:sp>
    </p:spTree>
    <p:extLst>
      <p:ext uri="{BB962C8B-B14F-4D97-AF65-F5344CB8AC3E}">
        <p14:creationId xmlns:p14="http://schemas.microsoft.com/office/powerpoint/2010/main" val="323064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40D631-C2F2-4ACD-8C5D-0B3E17D7EFC7}" type="datetime1">
              <a:rPr lang="zh-CN" altLang="en-US" smtClean="0"/>
              <a:t>2022/1/23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3FCD47-42AF-49C5-ABA1-F97C3B8D7D0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37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7B2E86-89B6-4324-BFCD-15E63B47DFCC}" type="datetime1">
              <a:rPr lang="zh-CN" altLang="en-US" smtClean="0"/>
              <a:t>2022/1/23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sz="3200"/>
            </a:lvl1pPr>
          </a:lstStyle>
          <a:p>
            <a:fld id="{573FCD47-42AF-49C5-ABA1-F97C3B8D7D0C}" type="slidenum">
              <a:rPr lang="zh-CN" altLang="en-US" smtClean="0"/>
              <a:pPr/>
              <a:t>‹#›</a:t>
            </a:fld>
            <a:endParaRPr lang="zh-CN" altLang="en-US" dirty="0"/>
          </a:p>
        </p:txBody>
      </p:sp>
    </p:spTree>
    <p:extLst>
      <p:ext uri="{BB962C8B-B14F-4D97-AF65-F5344CB8AC3E}">
        <p14:creationId xmlns:p14="http://schemas.microsoft.com/office/powerpoint/2010/main" val="395716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CE1BEE-6CF8-417A-9F5A-A7AFA2B75CB9}" type="datetime1">
              <a:rPr lang="zh-CN" altLang="en-US" smtClean="0"/>
              <a:t>2022/1/23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lvl1pPr>
              <a:defRPr sz="3200"/>
            </a:lvl1pPr>
          </a:lstStyle>
          <a:p>
            <a:fld id="{573FCD47-42AF-49C5-ABA1-F97C3B8D7D0C}" type="slidenum">
              <a:rPr lang="zh-CN" altLang="en-US" smtClean="0"/>
              <a:pPr/>
              <a:t>‹#›</a:t>
            </a:fld>
            <a:endParaRPr lang="zh-CN" altLang="en-US" dirty="0"/>
          </a:p>
        </p:txBody>
      </p:sp>
    </p:spTree>
    <p:extLst>
      <p:ext uri="{BB962C8B-B14F-4D97-AF65-F5344CB8AC3E}">
        <p14:creationId xmlns:p14="http://schemas.microsoft.com/office/powerpoint/2010/main" val="361788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6B238FE-92A0-4E48-B80B-55CA2AEDBEEE}" type="datetime1">
              <a:rPr lang="zh-CN" altLang="en-US" smtClean="0"/>
              <a:t>2022/1/23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73FCD47-42AF-49C5-ABA1-F97C3B8D7D0C}" type="slidenum">
              <a:rPr lang="zh-CN" altLang="en-US" smtClean="0"/>
              <a:t>‹#›</a:t>
            </a:fld>
            <a:endParaRPr lang="zh-CN" altLang="en-US"/>
          </a:p>
        </p:txBody>
      </p:sp>
    </p:spTree>
    <p:extLst>
      <p:ext uri="{BB962C8B-B14F-4D97-AF65-F5344CB8AC3E}">
        <p14:creationId xmlns:p14="http://schemas.microsoft.com/office/powerpoint/2010/main" val="127019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FE9372-200A-4E0F-8CA6-B6195FE919CD}" type="datetime1">
              <a:rPr lang="zh-CN" altLang="en-US" smtClean="0"/>
              <a:t>2022/1/23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lvl1pPr>
              <a:defRPr sz="3200"/>
            </a:lvl1pPr>
          </a:lstStyle>
          <a:p>
            <a:fld id="{573FCD47-42AF-49C5-ABA1-F97C3B8D7D0C}" type="slidenum">
              <a:rPr lang="zh-CN" altLang="en-US" smtClean="0"/>
              <a:pPr/>
              <a:t>‹#›</a:t>
            </a:fld>
            <a:endParaRPr lang="zh-CN" altLang="en-US" dirty="0"/>
          </a:p>
        </p:txBody>
      </p:sp>
    </p:spTree>
    <p:extLst>
      <p:ext uri="{BB962C8B-B14F-4D97-AF65-F5344CB8AC3E}">
        <p14:creationId xmlns:p14="http://schemas.microsoft.com/office/powerpoint/2010/main" val="263208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D90B03-4F90-43D2-964E-AC657ABC78D1}" type="datetime1">
              <a:rPr lang="zh-CN" altLang="en-US" smtClean="0"/>
              <a:t>2022/1/23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3FCD47-42AF-49C5-ABA1-F97C3B8D7D0C}" type="slidenum">
              <a:rPr lang="zh-CN" altLang="en-US" smtClean="0"/>
              <a:t>‹#›</a:t>
            </a:fld>
            <a:endParaRPr lang="zh-CN" altLang="en-US"/>
          </a:p>
        </p:txBody>
      </p:sp>
    </p:spTree>
    <p:extLst>
      <p:ext uri="{BB962C8B-B14F-4D97-AF65-F5344CB8AC3E}">
        <p14:creationId xmlns:p14="http://schemas.microsoft.com/office/powerpoint/2010/main" val="312344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CF7416-CE0F-4BDB-96DA-267B52D91876}" type="datetime1">
              <a:rPr lang="zh-CN" altLang="en-US" smtClean="0"/>
              <a:t>2022/1/23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3FCD47-42AF-49C5-ABA1-F97C3B8D7D0C}" type="slidenum">
              <a:rPr lang="zh-CN" altLang="en-US" smtClean="0"/>
              <a:t>‹#›</a:t>
            </a:fld>
            <a:endParaRPr lang="zh-CN" altLang="en-US"/>
          </a:p>
        </p:txBody>
      </p:sp>
    </p:spTree>
    <p:extLst>
      <p:ext uri="{BB962C8B-B14F-4D97-AF65-F5344CB8AC3E}">
        <p14:creationId xmlns:p14="http://schemas.microsoft.com/office/powerpoint/2010/main" val="7486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CF8031-CBE7-4BC9-98AE-67161529E80F}" type="datetime1">
              <a:rPr lang="zh-CN" altLang="en-US" smtClean="0"/>
              <a:t>2022/1/23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3200">
                <a:solidFill>
                  <a:srgbClr val="FFFFFF"/>
                </a:solidFill>
              </a:defRPr>
            </a:lvl1pPr>
          </a:lstStyle>
          <a:p>
            <a:fld id="{573FCD47-42AF-49C5-ABA1-F97C3B8D7D0C}" type="slidenum">
              <a:rPr lang="zh-CN" altLang="en-US" smtClean="0"/>
              <a:pPr/>
              <a:t>‹#›</a:t>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17118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2D0AD6-257C-47C5-958F-4B0D1D376C76}"/>
              </a:ext>
            </a:extLst>
          </p:cNvPr>
          <p:cNvSpPr>
            <a:spLocks noGrp="1"/>
          </p:cNvSpPr>
          <p:nvPr>
            <p:ph type="ctrTitle"/>
          </p:nvPr>
        </p:nvSpPr>
        <p:spPr>
          <a:xfrm>
            <a:off x="351653" y="933208"/>
            <a:ext cx="11488693" cy="3050499"/>
          </a:xfrm>
        </p:spPr>
        <p:txBody>
          <a:bodyPr>
            <a:normAutofit/>
          </a:bodyPr>
          <a:lstStyle/>
          <a:p>
            <a:pPr algn="ctr"/>
            <a:r>
              <a:rPr lang="en-US" altLang="zh-CN" sz="4800" i="0" dirty="0">
                <a:solidFill>
                  <a:srgbClr val="1D1C1D"/>
                </a:solidFill>
                <a:effectLst/>
                <a:latin typeface="Century" panose="02040604050505020304" pitchFamily="18" charset="0"/>
              </a:rPr>
              <a:t>Automated Memory Error Repair </a:t>
            </a:r>
            <a:br>
              <a:rPr lang="en-US" altLang="zh-CN" sz="4800" i="0" dirty="0">
                <a:solidFill>
                  <a:srgbClr val="1D1C1D"/>
                </a:solidFill>
                <a:effectLst/>
                <a:latin typeface="Century" panose="02040604050505020304" pitchFamily="18" charset="0"/>
              </a:rPr>
            </a:br>
            <a:r>
              <a:rPr lang="en-US" altLang="zh-CN" sz="4800" i="0" dirty="0">
                <a:solidFill>
                  <a:srgbClr val="1D1C1D"/>
                </a:solidFill>
                <a:effectLst/>
                <a:latin typeface="Century" panose="02040604050505020304" pitchFamily="18" charset="0"/>
              </a:rPr>
              <a:t>based on Hybrid Program Analysis</a:t>
            </a:r>
            <a:br>
              <a:rPr lang="en-US" altLang="zh-CN" sz="4800" i="0" dirty="0">
                <a:solidFill>
                  <a:srgbClr val="1D1C1D"/>
                </a:solidFill>
                <a:effectLst/>
                <a:latin typeface="Century" panose="02040604050505020304" pitchFamily="18" charset="0"/>
              </a:rPr>
            </a:br>
            <a:r>
              <a:rPr lang="en-US" altLang="zh-CN" sz="4800" i="0" dirty="0">
                <a:solidFill>
                  <a:srgbClr val="1D1C1D"/>
                </a:solidFill>
                <a:effectLst/>
                <a:latin typeface="Century" panose="02040604050505020304" pitchFamily="18" charset="0"/>
              </a:rPr>
              <a:t>(HAMER)</a:t>
            </a:r>
            <a:endParaRPr lang="zh-CN" altLang="en-US" sz="4800" dirty="0">
              <a:latin typeface="Century" panose="02040604050505020304" pitchFamily="18" charset="0"/>
            </a:endParaRPr>
          </a:p>
        </p:txBody>
      </p:sp>
      <p:sp>
        <p:nvSpPr>
          <p:cNvPr id="3" name="字幕 2">
            <a:extLst>
              <a:ext uri="{FF2B5EF4-FFF2-40B4-BE49-F238E27FC236}">
                <a16:creationId xmlns:a16="http://schemas.microsoft.com/office/drawing/2014/main" id="{19C25570-D58B-4919-803B-D03DADB3A420}"/>
              </a:ext>
            </a:extLst>
          </p:cNvPr>
          <p:cNvSpPr>
            <a:spLocks noGrp="1"/>
          </p:cNvSpPr>
          <p:nvPr>
            <p:ph type="subTitle" idx="1"/>
          </p:nvPr>
        </p:nvSpPr>
        <p:spPr>
          <a:xfrm>
            <a:off x="8696498" y="4399542"/>
            <a:ext cx="2407920" cy="1655762"/>
          </a:xfrm>
        </p:spPr>
        <p:txBody>
          <a:bodyPr>
            <a:normAutofit lnSpcReduction="10000"/>
          </a:bodyPr>
          <a:lstStyle/>
          <a:p>
            <a:r>
              <a:rPr lang="en-US" altLang="ja-JP" dirty="0">
                <a:latin typeface="Century" panose="02040604050505020304" pitchFamily="18" charset="0"/>
              </a:rPr>
              <a:t>QIAN ZECHANG</a:t>
            </a:r>
          </a:p>
          <a:p>
            <a:r>
              <a:rPr lang="en-US" altLang="zh-CN" dirty="0">
                <a:latin typeface="Century" panose="02040604050505020304" pitchFamily="18" charset="0"/>
              </a:rPr>
              <a:t>20M31355</a:t>
            </a:r>
          </a:p>
          <a:p>
            <a:r>
              <a:rPr lang="ja-JP" altLang="en-US" dirty="0">
                <a:latin typeface="Century" panose="02040604050505020304" pitchFamily="18" charset="0"/>
              </a:rPr>
              <a:t>権藤研究室</a:t>
            </a:r>
            <a:endParaRPr lang="zh-CN" altLang="en-US" dirty="0">
              <a:latin typeface="Century" panose="02040604050505020304" pitchFamily="18" charset="0"/>
            </a:endParaRPr>
          </a:p>
        </p:txBody>
      </p:sp>
      <p:sp>
        <p:nvSpPr>
          <p:cNvPr id="4" name="スライド番号プレースホルダー 3">
            <a:extLst>
              <a:ext uri="{FF2B5EF4-FFF2-40B4-BE49-F238E27FC236}">
                <a16:creationId xmlns:a16="http://schemas.microsoft.com/office/drawing/2014/main" id="{506A26DE-8A74-4B5E-AE40-ED2611FE2A18}"/>
              </a:ext>
            </a:extLst>
          </p:cNvPr>
          <p:cNvSpPr>
            <a:spLocks noGrp="1"/>
          </p:cNvSpPr>
          <p:nvPr>
            <p:ph type="sldNum" sz="quarter" idx="12"/>
          </p:nvPr>
        </p:nvSpPr>
        <p:spPr/>
        <p:txBody>
          <a:bodyPr/>
          <a:lstStyle/>
          <a:p>
            <a:fld id="{573FCD47-42AF-49C5-ABA1-F97C3B8D7D0C}" type="slidenum">
              <a:rPr lang="zh-CN" altLang="en-US" smtClean="0"/>
              <a:t>1</a:t>
            </a:fld>
            <a:endParaRPr lang="zh-CN" altLang="en-US" dirty="0"/>
          </a:p>
        </p:txBody>
      </p:sp>
    </p:spTree>
    <p:extLst>
      <p:ext uri="{BB962C8B-B14F-4D97-AF65-F5344CB8AC3E}">
        <p14:creationId xmlns:p14="http://schemas.microsoft.com/office/powerpoint/2010/main" val="185561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10</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Motivating Example </a:t>
            </a:r>
            <a:endParaRPr lang="zh-CN" altLang="en-US" b="1" dirty="0">
              <a:latin typeface="Century" panose="02040604050505020304" pitchFamily="18" charset="0"/>
            </a:endParaRPr>
          </a:p>
        </p:txBody>
      </p:sp>
      <p:pic>
        <p:nvPicPr>
          <p:cNvPr id="6" name="図 5">
            <a:extLst>
              <a:ext uri="{FF2B5EF4-FFF2-40B4-BE49-F238E27FC236}">
                <a16:creationId xmlns:a16="http://schemas.microsoft.com/office/drawing/2014/main" id="{F29EC256-7BC4-445F-9373-17BC46B6AADF}"/>
              </a:ext>
            </a:extLst>
          </p:cNvPr>
          <p:cNvPicPr>
            <a:picLocks noChangeAspect="1"/>
          </p:cNvPicPr>
          <p:nvPr/>
        </p:nvPicPr>
        <p:blipFill>
          <a:blip r:embed="rId3"/>
          <a:stretch>
            <a:fillRect/>
          </a:stretch>
        </p:blipFill>
        <p:spPr>
          <a:xfrm>
            <a:off x="7439025" y="2610"/>
            <a:ext cx="4752975" cy="6318528"/>
          </a:xfrm>
          <a:prstGeom prst="rect">
            <a:avLst/>
          </a:prstGeom>
        </p:spPr>
      </p:pic>
      <p:sp>
        <p:nvSpPr>
          <p:cNvPr id="7" name="テキスト ボックス 6">
            <a:extLst>
              <a:ext uri="{FF2B5EF4-FFF2-40B4-BE49-F238E27FC236}">
                <a16:creationId xmlns:a16="http://schemas.microsoft.com/office/drawing/2014/main" id="{6968A9BF-A1A1-47A1-8DDB-3611F9D0956D}"/>
              </a:ext>
            </a:extLst>
          </p:cNvPr>
          <p:cNvSpPr txBox="1"/>
          <p:nvPr/>
        </p:nvSpPr>
        <p:spPr>
          <a:xfrm>
            <a:off x="-357225" y="1166842"/>
            <a:ext cx="7269480" cy="4524315"/>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Dependency Collection</a:t>
            </a: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dep-use chain</a:t>
            </a:r>
            <a:r>
              <a:rPr lang="ja-JP" altLang="en-US" sz="3200" dirty="0">
                <a:latin typeface="游明朝" panose="02020400000000000000" pitchFamily="18" charset="-128"/>
                <a:ea typeface="游明朝" panose="02020400000000000000" pitchFamily="18" charset="-128"/>
              </a:rPr>
              <a:t>により、</a:t>
            </a: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別で</a:t>
            </a: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 </a:t>
            </a:r>
            <a:r>
              <a:rPr lang="en-US" altLang="ja-JP" sz="3200" dirty="0">
                <a:latin typeface="游明朝" panose="02020400000000000000" pitchFamily="18" charset="-128"/>
                <a:ea typeface="游明朝" panose="02020400000000000000" pitchFamily="18" charset="-128"/>
              </a:rPr>
              <a:t>path</a:t>
            </a:r>
            <a:r>
              <a:rPr lang="ja-JP" altLang="en-US" sz="3200" dirty="0">
                <a:latin typeface="游明朝" panose="02020400000000000000" pitchFamily="18" charset="-128"/>
                <a:ea typeface="游明朝" panose="02020400000000000000" pitchFamily="18" charset="-128"/>
              </a:rPr>
              <a:t>上の各関数の依存変数を収集</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o1</a:t>
            </a:r>
          </a:p>
          <a:p>
            <a:pPr marL="1828800" lvl="3" indent="-457200">
              <a:buClr>
                <a:schemeClr val="accent1"/>
              </a:buClr>
              <a:buFont typeface="Arial" panose="020B0604020202020204" pitchFamily="34" charset="0"/>
              <a:buChar char="•"/>
            </a:pPr>
            <a:r>
              <a:rPr lang="en-US" altLang="ja-JP" sz="3200" dirty="0" err="1">
                <a:latin typeface="游明朝" panose="02020400000000000000" pitchFamily="18" charset="-128"/>
                <a:ea typeface="游明朝" panose="02020400000000000000" pitchFamily="18" charset="-128"/>
              </a:rPr>
              <a:t>func</a:t>
            </a:r>
            <a:r>
              <a:rPr lang="en-US" altLang="ja-JP" sz="3200" dirty="0">
                <a:latin typeface="游明朝" panose="02020400000000000000" pitchFamily="18" charset="-128"/>
                <a:ea typeface="游明朝" panose="02020400000000000000" pitchFamily="18" charset="-128"/>
              </a:rPr>
              <a:t>:</a:t>
            </a:r>
            <a:r>
              <a:rPr lang="ja-JP" altLang="en-US" sz="3200" dirty="0">
                <a:latin typeface="游明朝" panose="02020400000000000000" pitchFamily="18" charset="-128"/>
                <a:ea typeface="游明朝" panose="02020400000000000000" pitchFamily="18" charset="-128"/>
              </a:rPr>
              <a:t> </a:t>
            </a:r>
            <a:r>
              <a:rPr lang="en-US" altLang="ja-JP" sz="3200" dirty="0">
                <a:latin typeface="游明朝" panose="02020400000000000000" pitchFamily="18" charset="-128"/>
                <a:ea typeface="游明朝" panose="02020400000000000000" pitchFamily="18" charset="-128"/>
              </a:rPr>
              <a:t>a, new_node2: a, n-&gt;v</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依存性解析の同時に、各関数の</a:t>
            </a:r>
            <a:r>
              <a:rPr lang="en-US" altLang="ja-JP" sz="3200" dirty="0">
                <a:latin typeface="游明朝" panose="02020400000000000000" pitchFamily="18" charset="-128"/>
                <a:ea typeface="游明朝" panose="02020400000000000000" pitchFamily="18" charset="-128"/>
              </a:rPr>
              <a:t>return</a:t>
            </a:r>
            <a:r>
              <a:rPr lang="ja-JP" altLang="en-US" sz="3200" dirty="0">
                <a:latin typeface="游明朝" panose="02020400000000000000" pitchFamily="18" charset="-128"/>
                <a:ea typeface="游明朝" panose="02020400000000000000" pitchFamily="18" charset="-128"/>
              </a:rPr>
              <a:t>の位置と</a:t>
            </a:r>
            <a:r>
              <a:rPr lang="en-US" altLang="ja-JP" sz="3200" dirty="0">
                <a:latin typeface="游明朝" panose="02020400000000000000" pitchFamily="18" charset="-128"/>
                <a:ea typeface="游明朝" panose="02020400000000000000" pitchFamily="18" charset="-128"/>
              </a:rPr>
              <a:t>error heap object</a:t>
            </a:r>
            <a:r>
              <a:rPr lang="ja-JP" altLang="en-US" sz="3200" dirty="0">
                <a:latin typeface="游明朝" panose="02020400000000000000" pitchFamily="18" charset="-128"/>
                <a:ea typeface="游明朝" panose="02020400000000000000" pitchFamily="18" charset="-128"/>
              </a:rPr>
              <a:t>の名とタイプを収集</a:t>
            </a:r>
            <a:endParaRPr lang="en-US" altLang="ja-JP" sz="3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425166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11</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Motivating Example </a:t>
            </a:r>
            <a:endParaRPr lang="zh-CN" altLang="en-US" b="1" dirty="0">
              <a:latin typeface="Century" panose="02040604050505020304" pitchFamily="18" charset="0"/>
            </a:endParaRPr>
          </a:p>
        </p:txBody>
      </p:sp>
      <p:pic>
        <p:nvPicPr>
          <p:cNvPr id="6" name="図 5">
            <a:extLst>
              <a:ext uri="{FF2B5EF4-FFF2-40B4-BE49-F238E27FC236}">
                <a16:creationId xmlns:a16="http://schemas.microsoft.com/office/drawing/2014/main" id="{F29EC256-7BC4-445F-9373-17BC46B6AADF}"/>
              </a:ext>
            </a:extLst>
          </p:cNvPr>
          <p:cNvPicPr>
            <a:picLocks noChangeAspect="1"/>
          </p:cNvPicPr>
          <p:nvPr/>
        </p:nvPicPr>
        <p:blipFill>
          <a:blip r:embed="rId3"/>
          <a:stretch>
            <a:fillRect/>
          </a:stretch>
        </p:blipFill>
        <p:spPr>
          <a:xfrm>
            <a:off x="7439025" y="200730"/>
            <a:ext cx="4752975" cy="6318528"/>
          </a:xfrm>
          <a:prstGeom prst="rect">
            <a:avLst/>
          </a:prstGeom>
        </p:spPr>
      </p:pic>
      <p:sp>
        <p:nvSpPr>
          <p:cNvPr id="7" name="テキスト ボックス 6">
            <a:extLst>
              <a:ext uri="{FF2B5EF4-FFF2-40B4-BE49-F238E27FC236}">
                <a16:creationId xmlns:a16="http://schemas.microsoft.com/office/drawing/2014/main" id="{6968A9BF-A1A1-47A1-8DDB-3611F9D0956D}"/>
              </a:ext>
            </a:extLst>
          </p:cNvPr>
          <p:cNvSpPr txBox="1"/>
          <p:nvPr/>
        </p:nvSpPr>
        <p:spPr>
          <a:xfrm>
            <a:off x="-335279" y="1413063"/>
            <a:ext cx="7269480" cy="3046988"/>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ソース計装</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収集された依存変数を全部ソース計装して、動的な値を観測</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　</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別で動的な値を保存</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o1:</a:t>
            </a:r>
          </a:p>
        </p:txBody>
      </p:sp>
      <p:pic>
        <p:nvPicPr>
          <p:cNvPr id="5" name="図 4">
            <a:extLst>
              <a:ext uri="{FF2B5EF4-FFF2-40B4-BE49-F238E27FC236}">
                <a16:creationId xmlns:a16="http://schemas.microsoft.com/office/drawing/2014/main" id="{E06F300D-4E26-4C65-A674-F9579E216DAF}"/>
              </a:ext>
            </a:extLst>
          </p:cNvPr>
          <p:cNvPicPr>
            <a:picLocks noChangeAspect="1"/>
          </p:cNvPicPr>
          <p:nvPr/>
        </p:nvPicPr>
        <p:blipFill>
          <a:blip r:embed="rId4"/>
          <a:stretch>
            <a:fillRect/>
          </a:stretch>
        </p:blipFill>
        <p:spPr>
          <a:xfrm>
            <a:off x="1796682" y="3981794"/>
            <a:ext cx="3293679" cy="2027873"/>
          </a:xfrm>
          <a:prstGeom prst="rect">
            <a:avLst/>
          </a:prstGeom>
        </p:spPr>
      </p:pic>
      <p:pic>
        <p:nvPicPr>
          <p:cNvPr id="8" name="図 7">
            <a:extLst>
              <a:ext uri="{FF2B5EF4-FFF2-40B4-BE49-F238E27FC236}">
                <a16:creationId xmlns:a16="http://schemas.microsoft.com/office/drawing/2014/main" id="{60E06E31-235C-4765-ACF8-90AB6F1A4570}"/>
              </a:ext>
            </a:extLst>
          </p:cNvPr>
          <p:cNvPicPr>
            <a:picLocks noChangeAspect="1"/>
          </p:cNvPicPr>
          <p:nvPr/>
        </p:nvPicPr>
        <p:blipFill>
          <a:blip r:embed="rId5"/>
          <a:stretch>
            <a:fillRect/>
          </a:stretch>
        </p:blipFill>
        <p:spPr>
          <a:xfrm>
            <a:off x="1078230" y="3032307"/>
            <a:ext cx="6179776" cy="347313"/>
          </a:xfrm>
          <a:prstGeom prst="rect">
            <a:avLst/>
          </a:prstGeom>
        </p:spPr>
      </p:pic>
    </p:spTree>
    <p:extLst>
      <p:ext uri="{BB962C8B-B14F-4D97-AF65-F5344CB8AC3E}">
        <p14:creationId xmlns:p14="http://schemas.microsoft.com/office/powerpoint/2010/main" val="402808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12</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Motivating Example </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388656" y="1870932"/>
            <a:ext cx="7955279" cy="4031873"/>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CBPS</a:t>
            </a: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o1: </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一時変数で使うプログラム変数と</a:t>
            </a:r>
            <a:r>
              <a:rPr lang="en-US" altLang="ja-JP" sz="3200" dirty="0">
                <a:latin typeface="游明朝" panose="02020400000000000000" pitchFamily="18" charset="-128"/>
                <a:ea typeface="游明朝" panose="02020400000000000000" pitchFamily="18" charset="-128"/>
              </a:rPr>
              <a:t>error heap object</a:t>
            </a:r>
            <a:r>
              <a:rPr lang="ja-JP" altLang="en-US" sz="3200" dirty="0">
                <a:latin typeface="游明朝" panose="02020400000000000000" pitchFamily="18" charset="-128"/>
                <a:ea typeface="游明朝" panose="02020400000000000000" pitchFamily="18" charset="-128"/>
              </a:rPr>
              <a:t>を保存</a:t>
            </a:r>
            <a:endParaRPr lang="en-US" altLang="ja-JP" sz="32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error source</a:t>
            </a:r>
            <a:r>
              <a:rPr lang="ja-JP" altLang="en-US" sz="3200" dirty="0">
                <a:latin typeface="游明朝" panose="02020400000000000000" pitchFamily="18" charset="-128"/>
                <a:ea typeface="游明朝" panose="02020400000000000000" pitchFamily="18" charset="-128"/>
              </a:rPr>
              <a:t>と</a:t>
            </a:r>
            <a:r>
              <a:rPr lang="en-US" altLang="ja-JP" sz="3200" dirty="0">
                <a:latin typeface="游明朝" panose="02020400000000000000" pitchFamily="18" charset="-128"/>
                <a:ea typeface="游明朝" panose="02020400000000000000" pitchFamily="18" charset="-128"/>
              </a:rPr>
              <a:t>patch</a:t>
            </a:r>
            <a:r>
              <a:rPr lang="ja-JP" altLang="en-US" sz="3200" dirty="0">
                <a:latin typeface="游明朝" panose="02020400000000000000" pitchFamily="18" charset="-128"/>
                <a:ea typeface="游明朝" panose="02020400000000000000" pitchFamily="18" charset="-128"/>
              </a:rPr>
              <a:t>挿入箇所の間に変数の値が変わる可能性がある</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 line 36</a:t>
            </a:r>
            <a:r>
              <a:rPr lang="ja-JP" altLang="en-US" sz="3200" dirty="0">
                <a:latin typeface="游明朝" panose="02020400000000000000" pitchFamily="18" charset="-128"/>
                <a:ea typeface="游明朝" panose="02020400000000000000" pitchFamily="18" charset="-128"/>
              </a:rPr>
              <a:t>の直前に挿入</a:t>
            </a:r>
            <a:endParaRPr lang="en-US" altLang="ja-JP" sz="32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E06F300D-4E26-4C65-A674-F9579E216DAF}"/>
              </a:ext>
            </a:extLst>
          </p:cNvPr>
          <p:cNvPicPr>
            <a:picLocks noChangeAspect="1"/>
          </p:cNvPicPr>
          <p:nvPr/>
        </p:nvPicPr>
        <p:blipFill>
          <a:blip r:embed="rId3"/>
          <a:stretch>
            <a:fillRect/>
          </a:stretch>
        </p:blipFill>
        <p:spPr>
          <a:xfrm>
            <a:off x="4701315" y="1023688"/>
            <a:ext cx="2789369" cy="1717376"/>
          </a:xfrm>
          <a:prstGeom prst="rect">
            <a:avLst/>
          </a:prstGeom>
        </p:spPr>
      </p:pic>
      <p:pic>
        <p:nvPicPr>
          <p:cNvPr id="8" name="図 7">
            <a:extLst>
              <a:ext uri="{FF2B5EF4-FFF2-40B4-BE49-F238E27FC236}">
                <a16:creationId xmlns:a16="http://schemas.microsoft.com/office/drawing/2014/main" id="{85F3ABAE-8F50-4367-BF1C-A92D5F821500}"/>
              </a:ext>
            </a:extLst>
          </p:cNvPr>
          <p:cNvPicPr>
            <a:picLocks noChangeAspect="1"/>
          </p:cNvPicPr>
          <p:nvPr/>
        </p:nvPicPr>
        <p:blipFill>
          <a:blip r:embed="rId4"/>
          <a:stretch>
            <a:fillRect/>
          </a:stretch>
        </p:blipFill>
        <p:spPr>
          <a:xfrm>
            <a:off x="1622140" y="2463086"/>
            <a:ext cx="2656523" cy="379503"/>
          </a:xfrm>
          <a:prstGeom prst="rect">
            <a:avLst/>
          </a:prstGeom>
        </p:spPr>
      </p:pic>
      <p:pic>
        <p:nvPicPr>
          <p:cNvPr id="10" name="図 9">
            <a:extLst>
              <a:ext uri="{FF2B5EF4-FFF2-40B4-BE49-F238E27FC236}">
                <a16:creationId xmlns:a16="http://schemas.microsoft.com/office/drawing/2014/main" id="{4B81C6AB-7574-460E-AA73-7BC67B3839A6}"/>
              </a:ext>
            </a:extLst>
          </p:cNvPr>
          <p:cNvPicPr>
            <a:picLocks noChangeAspect="1"/>
          </p:cNvPicPr>
          <p:nvPr/>
        </p:nvPicPr>
        <p:blipFill>
          <a:blip r:embed="rId5"/>
          <a:stretch>
            <a:fillRect/>
          </a:stretch>
        </p:blipFill>
        <p:spPr>
          <a:xfrm>
            <a:off x="7449536" y="955195"/>
            <a:ext cx="4788184" cy="5343850"/>
          </a:xfrm>
          <a:prstGeom prst="rect">
            <a:avLst/>
          </a:prstGeom>
        </p:spPr>
      </p:pic>
    </p:spTree>
    <p:extLst>
      <p:ext uri="{BB962C8B-B14F-4D97-AF65-F5344CB8AC3E}">
        <p14:creationId xmlns:p14="http://schemas.microsoft.com/office/powerpoint/2010/main" val="393132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13</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Motivating Example </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355284" y="1083192"/>
            <a:ext cx="7955279" cy="5016758"/>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違う</a:t>
            </a:r>
            <a:r>
              <a:rPr lang="en-US" altLang="ja-JP" sz="3200" dirty="0">
                <a:latin typeface="游明朝" panose="02020400000000000000" pitchFamily="18" charset="-128"/>
                <a:ea typeface="游明朝" panose="02020400000000000000" pitchFamily="18" charset="-128"/>
              </a:rPr>
              <a:t>patch</a:t>
            </a:r>
            <a:r>
              <a:rPr lang="ja-JP" altLang="en-US" sz="3200" dirty="0">
                <a:latin typeface="游明朝" panose="02020400000000000000" pitchFamily="18" charset="-128"/>
                <a:ea typeface="游明朝" panose="02020400000000000000" pitchFamily="18" charset="-128"/>
              </a:rPr>
              <a:t>を生成する可能性がある</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err="1">
                <a:latin typeface="游明朝" panose="02020400000000000000" pitchFamily="18" charset="-128"/>
                <a:ea typeface="游明朝" panose="02020400000000000000" pitchFamily="18" charset="-128"/>
              </a:rPr>
              <a:t>fuzzer</a:t>
            </a:r>
            <a:r>
              <a:rPr lang="ja-JP" altLang="en-US" sz="3200" dirty="0">
                <a:latin typeface="游明朝" panose="02020400000000000000" pitchFamily="18" charset="-128"/>
                <a:ea typeface="游明朝" panose="02020400000000000000" pitchFamily="18" charset="-128"/>
              </a:rPr>
              <a:t>で</a:t>
            </a:r>
            <a:r>
              <a:rPr lang="en-US" altLang="ja-JP" sz="3200" dirty="0">
                <a:latin typeface="游明朝" panose="02020400000000000000" pitchFamily="18" charset="-128"/>
                <a:ea typeface="游明朝" panose="02020400000000000000" pitchFamily="18" charset="-128"/>
              </a:rPr>
              <a:t>patch</a:t>
            </a:r>
            <a:r>
              <a:rPr lang="ja-JP" altLang="en-US" sz="3200" dirty="0">
                <a:latin typeface="游明朝" panose="02020400000000000000" pitchFamily="18" charset="-128"/>
                <a:ea typeface="游明朝" panose="02020400000000000000" pitchFamily="18" charset="-128"/>
              </a:rPr>
              <a:t>を検証</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if(a&lt;=3)free(x);</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別の候補修復箇所に挿入してみる</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を</a:t>
            </a:r>
            <a:r>
              <a:rPr lang="en-US" altLang="ja-JP" sz="3200" dirty="0">
                <a:latin typeface="游明朝" panose="02020400000000000000" pitchFamily="18" charset="-128"/>
                <a:ea typeface="游明朝" panose="02020400000000000000" pitchFamily="18" charset="-128"/>
              </a:rPr>
              <a:t>trigger</a:t>
            </a:r>
            <a:r>
              <a:rPr lang="ja-JP" altLang="en-US" sz="3200" dirty="0">
                <a:latin typeface="游明朝" panose="02020400000000000000" pitchFamily="18" charset="-128"/>
                <a:ea typeface="游明朝" panose="02020400000000000000" pitchFamily="18" charset="-128"/>
              </a:rPr>
              <a:t>する</a:t>
            </a:r>
            <a:r>
              <a:rPr lang="en-US" altLang="ja-JP" sz="3200" dirty="0">
                <a:latin typeface="游明朝" panose="02020400000000000000" pitchFamily="18" charset="-128"/>
                <a:ea typeface="游明朝" panose="02020400000000000000" pitchFamily="18" charset="-128"/>
              </a:rPr>
              <a:t>test</a:t>
            </a:r>
            <a:r>
              <a:rPr lang="ja-JP" altLang="en-US" sz="3200" dirty="0">
                <a:latin typeface="游明朝" panose="02020400000000000000" pitchFamily="18" charset="-128"/>
                <a:ea typeface="游明朝" panose="02020400000000000000" pitchFamily="18" charset="-128"/>
              </a:rPr>
              <a:t>を収集し、</a:t>
            </a:r>
            <a:r>
              <a:rPr lang="en-US" altLang="ja-JP" sz="3200" dirty="0">
                <a:latin typeface="游明朝" panose="02020400000000000000" pitchFamily="18" charset="-128"/>
                <a:ea typeface="游明朝" panose="02020400000000000000" pitchFamily="18" charset="-128"/>
              </a:rPr>
              <a:t>test suite</a:t>
            </a:r>
            <a:r>
              <a:rPr lang="ja-JP" altLang="en-US" sz="3200" dirty="0">
                <a:latin typeface="游明朝" panose="02020400000000000000" pitchFamily="18" charset="-128"/>
                <a:ea typeface="游明朝" panose="02020400000000000000" pitchFamily="18" charset="-128"/>
              </a:rPr>
              <a:t>に追加して再合成</a:t>
            </a:r>
            <a:endParaRPr lang="en-US" altLang="ja-JP" sz="32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a:4, error:1</a:t>
            </a: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new_node2</a:t>
            </a:r>
            <a:r>
              <a:rPr lang="ja-JP" altLang="en-US" sz="3200" dirty="0">
                <a:latin typeface="游明朝" panose="02020400000000000000" pitchFamily="18" charset="-128"/>
                <a:ea typeface="游明朝" panose="02020400000000000000" pitchFamily="18" charset="-128"/>
              </a:rPr>
              <a:t>で</a:t>
            </a:r>
            <a:r>
              <a:rPr lang="en-US" altLang="ja-JP" sz="3200" dirty="0">
                <a:latin typeface="游明朝" panose="02020400000000000000" pitchFamily="18" charset="-128"/>
                <a:ea typeface="游明朝" panose="02020400000000000000" pitchFamily="18" charset="-128"/>
              </a:rPr>
              <a:t>o1</a:t>
            </a:r>
            <a:r>
              <a:rPr lang="ja-JP" altLang="en-US" sz="3200" dirty="0">
                <a:latin typeface="游明朝" panose="02020400000000000000" pitchFamily="18" charset="-128"/>
                <a:ea typeface="游明朝" panose="02020400000000000000" pitchFamily="18" charset="-128"/>
              </a:rPr>
              <a:t>を修復する可能性があるけど、</a:t>
            </a:r>
            <a:r>
              <a:rPr lang="en-US" altLang="ja-JP" sz="3200" dirty="0">
                <a:latin typeface="游明朝" panose="02020400000000000000" pitchFamily="18" charset="-128"/>
                <a:ea typeface="游明朝" panose="02020400000000000000" pitchFamily="18" charset="-128"/>
              </a:rPr>
              <a:t>line 25</a:t>
            </a:r>
            <a:r>
              <a:rPr lang="ja-JP" altLang="en-US" sz="3200" dirty="0">
                <a:latin typeface="游明朝" panose="02020400000000000000" pitchFamily="18" charset="-128"/>
                <a:ea typeface="游明朝" panose="02020400000000000000" pitchFamily="18" charset="-128"/>
              </a:rPr>
              <a:t>でｘを</a:t>
            </a:r>
            <a:r>
              <a:rPr lang="en-US" altLang="ja-JP" sz="3200" dirty="0">
                <a:latin typeface="游明朝" panose="02020400000000000000" pitchFamily="18" charset="-128"/>
                <a:ea typeface="游明朝" panose="02020400000000000000" pitchFamily="18" charset="-128"/>
              </a:rPr>
              <a:t>use</a:t>
            </a:r>
            <a:r>
              <a:rPr lang="ja-JP" altLang="en-US" sz="3200" dirty="0">
                <a:latin typeface="游明朝" panose="02020400000000000000" pitchFamily="18" charset="-128"/>
                <a:ea typeface="游明朝" panose="02020400000000000000" pitchFamily="18" charset="-128"/>
              </a:rPr>
              <a:t>するため、</a:t>
            </a:r>
            <a:r>
              <a:rPr lang="en-US" altLang="ja-JP" sz="3200" dirty="0">
                <a:latin typeface="游明朝" panose="02020400000000000000" pitchFamily="18" charset="-128"/>
                <a:ea typeface="游明朝" panose="02020400000000000000" pitchFamily="18" charset="-128"/>
              </a:rPr>
              <a:t>use after free</a:t>
            </a:r>
            <a:r>
              <a:rPr lang="ja-JP" altLang="en-US" sz="3200" dirty="0">
                <a:latin typeface="游明朝" panose="02020400000000000000" pitchFamily="18" charset="-128"/>
                <a:ea typeface="游明朝" panose="02020400000000000000" pitchFamily="18" charset="-128"/>
              </a:rPr>
              <a:t>が発生</a:t>
            </a:r>
            <a:endParaRPr lang="en-US" altLang="ja-JP" sz="3200" dirty="0">
              <a:latin typeface="游明朝" panose="02020400000000000000" pitchFamily="18" charset="-128"/>
              <a:ea typeface="游明朝" panose="02020400000000000000" pitchFamily="18" charset="-128"/>
            </a:endParaRPr>
          </a:p>
        </p:txBody>
      </p:sp>
      <p:pic>
        <p:nvPicPr>
          <p:cNvPr id="9" name="図 8">
            <a:extLst>
              <a:ext uri="{FF2B5EF4-FFF2-40B4-BE49-F238E27FC236}">
                <a16:creationId xmlns:a16="http://schemas.microsoft.com/office/drawing/2014/main" id="{67E74AAC-A55F-45FF-AA4B-E7F0AE6CD107}"/>
              </a:ext>
            </a:extLst>
          </p:cNvPr>
          <p:cNvPicPr>
            <a:picLocks noChangeAspect="1"/>
          </p:cNvPicPr>
          <p:nvPr/>
        </p:nvPicPr>
        <p:blipFill>
          <a:blip r:embed="rId3"/>
          <a:stretch>
            <a:fillRect/>
          </a:stretch>
        </p:blipFill>
        <p:spPr>
          <a:xfrm>
            <a:off x="7439025" y="0"/>
            <a:ext cx="4752975" cy="6318528"/>
          </a:xfrm>
          <a:prstGeom prst="rect">
            <a:avLst/>
          </a:prstGeom>
        </p:spPr>
      </p:pic>
    </p:spTree>
    <p:extLst>
      <p:ext uri="{BB962C8B-B14F-4D97-AF65-F5344CB8AC3E}">
        <p14:creationId xmlns:p14="http://schemas.microsoft.com/office/powerpoint/2010/main" val="240525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14</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Approach</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446227" y="1037094"/>
            <a:ext cx="12176760" cy="4832092"/>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三つの問題点とその解決方法</a:t>
            </a:r>
            <a:endParaRPr lang="en-US" altLang="ja-JP" sz="2800" dirty="0">
              <a:latin typeface="游明朝" panose="02020400000000000000" pitchFamily="18" charset="-128"/>
              <a:ea typeface="游明朝" panose="02020400000000000000" pitchFamily="18" charset="-128"/>
            </a:endParaRPr>
          </a:p>
          <a:p>
            <a:pPr marL="1428750" lvl="2" indent="-514350">
              <a:buClr>
                <a:schemeClr val="accent1"/>
              </a:buClr>
              <a:buFont typeface="+mj-lt"/>
              <a:buAutoNum type="arabicPeriod"/>
            </a:pPr>
            <a:r>
              <a:rPr lang="ja-JP" altLang="en-US" sz="2800" dirty="0">
                <a:latin typeface="游明朝" panose="02020400000000000000" pitchFamily="18" charset="-128"/>
                <a:ea typeface="游明朝" panose="02020400000000000000" pitchFamily="18" charset="-128"/>
              </a:rPr>
              <a:t>正しい</a:t>
            </a: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の条件式を合成するために、</a:t>
            </a:r>
            <a:r>
              <a:rPr lang="en-US" altLang="ja-JP" sz="2800" dirty="0">
                <a:latin typeface="游明朝" panose="02020400000000000000" pitchFamily="18" charset="-128"/>
                <a:ea typeface="游明朝" panose="02020400000000000000" pitchFamily="18" charset="-128"/>
              </a:rPr>
              <a:t> HAMER</a:t>
            </a:r>
            <a:r>
              <a:rPr lang="ja-JP" altLang="en-US" sz="2800" dirty="0">
                <a:latin typeface="游明朝" panose="02020400000000000000" pitchFamily="18" charset="-128"/>
                <a:ea typeface="游明朝" panose="02020400000000000000" pitchFamily="18" charset="-128"/>
              </a:rPr>
              <a:t>は重要な</a:t>
            </a:r>
            <a:r>
              <a:rPr lang="en-US" altLang="ja-JP" sz="2800" dirty="0">
                <a:latin typeface="游明朝" panose="02020400000000000000" pitchFamily="18" charset="-128"/>
                <a:ea typeface="游明朝" panose="02020400000000000000" pitchFamily="18" charset="-128"/>
              </a:rPr>
              <a:t>test</a:t>
            </a:r>
            <a:r>
              <a:rPr lang="ja-JP" altLang="en-US" sz="2800" dirty="0">
                <a:latin typeface="游明朝" panose="02020400000000000000" pitchFamily="18" charset="-128"/>
                <a:ea typeface="游明朝" panose="02020400000000000000" pitchFamily="18" charset="-128"/>
              </a:rPr>
              <a:t>をどう収集するか？</a:t>
            </a:r>
            <a:endParaRPr lang="en-US" altLang="ja-JP" sz="2800" dirty="0">
              <a:latin typeface="游明朝" panose="02020400000000000000" pitchFamily="18" charset="-128"/>
              <a:ea typeface="游明朝" panose="02020400000000000000" pitchFamily="18" charset="-128"/>
            </a:endParaRPr>
          </a:p>
          <a:p>
            <a:pPr marL="1885950" lvl="3" indent="-514350">
              <a:buClr>
                <a:schemeClr val="accent1"/>
              </a:buClr>
              <a:buFont typeface="Wingdings" panose="05000000000000000000" pitchFamily="2" charset="2"/>
              <a:buChar char="Ø"/>
            </a:pP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で</a:t>
            </a:r>
            <a:r>
              <a:rPr lang="en-US" altLang="ja-JP" sz="2800" dirty="0">
                <a:latin typeface="游明朝" panose="02020400000000000000" pitchFamily="18" charset="-128"/>
                <a:ea typeface="游明朝" panose="02020400000000000000" pitchFamily="18" charset="-128"/>
              </a:rPr>
              <a:t>current</a:t>
            </a:r>
            <a:r>
              <a:rPr lang="ja-JP" altLang="en-US" sz="2800" dirty="0">
                <a:latin typeface="游明朝" panose="02020400000000000000" pitchFamily="18" charset="-128"/>
                <a:ea typeface="游明朝" panose="02020400000000000000" pitchFamily="18" charset="-128"/>
              </a:rPr>
              <a:t> </a:t>
            </a: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を検証し、</a:t>
            </a:r>
            <a:r>
              <a:rPr lang="en-US" altLang="ja-JP" sz="2800" dirty="0">
                <a:latin typeface="游明朝" panose="02020400000000000000" pitchFamily="18" charset="-128"/>
                <a:ea typeface="游明朝" panose="02020400000000000000" pitchFamily="18" charset="-128"/>
              </a:rPr>
              <a:t>error</a:t>
            </a:r>
            <a:r>
              <a:rPr lang="ja-JP" altLang="en-US" sz="2800" dirty="0">
                <a:latin typeface="游明朝" panose="02020400000000000000" pitchFamily="18" charset="-128"/>
                <a:ea typeface="游明朝" panose="02020400000000000000" pitchFamily="18" charset="-128"/>
              </a:rPr>
              <a:t>を</a:t>
            </a:r>
            <a:r>
              <a:rPr lang="en-US" altLang="ja-JP" sz="2800" dirty="0">
                <a:latin typeface="游明朝" panose="02020400000000000000" pitchFamily="18" charset="-128"/>
                <a:ea typeface="游明朝" panose="02020400000000000000" pitchFamily="18" charset="-128"/>
              </a:rPr>
              <a:t>trigger</a:t>
            </a:r>
            <a:r>
              <a:rPr lang="ja-JP" altLang="en-US" sz="2800" dirty="0">
                <a:latin typeface="游明朝" panose="02020400000000000000" pitchFamily="18" charset="-128"/>
                <a:ea typeface="游明朝" panose="02020400000000000000" pitchFamily="18" charset="-128"/>
              </a:rPr>
              <a:t>する</a:t>
            </a:r>
            <a:r>
              <a:rPr lang="en-US" altLang="ja-JP" sz="2800" dirty="0">
                <a:latin typeface="游明朝" panose="02020400000000000000" pitchFamily="18" charset="-128"/>
                <a:ea typeface="游明朝" panose="02020400000000000000" pitchFamily="18" charset="-128"/>
              </a:rPr>
              <a:t>test</a:t>
            </a:r>
            <a:r>
              <a:rPr lang="ja-JP" altLang="en-US" sz="2800" dirty="0">
                <a:latin typeface="游明朝" panose="02020400000000000000" pitchFamily="18" charset="-128"/>
                <a:ea typeface="游明朝" panose="02020400000000000000" pitchFamily="18" charset="-128"/>
              </a:rPr>
              <a:t>を</a:t>
            </a:r>
            <a:r>
              <a:rPr lang="en-US" altLang="ja-JP" sz="2800" dirty="0">
                <a:latin typeface="游明朝" panose="02020400000000000000" pitchFamily="18" charset="-128"/>
                <a:ea typeface="游明朝" panose="02020400000000000000" pitchFamily="18" charset="-128"/>
              </a:rPr>
              <a:t>test suite</a:t>
            </a:r>
            <a:r>
              <a:rPr lang="ja-JP" altLang="en-US" sz="2800" dirty="0">
                <a:latin typeface="游明朝" panose="02020400000000000000" pitchFamily="18" charset="-128"/>
                <a:ea typeface="游明朝" panose="02020400000000000000" pitchFamily="18" charset="-128"/>
              </a:rPr>
              <a:t>に追加</a:t>
            </a:r>
            <a:endParaRPr lang="en-US" altLang="ja-JP" sz="2800" dirty="0">
              <a:latin typeface="游明朝" panose="02020400000000000000" pitchFamily="18" charset="-128"/>
              <a:ea typeface="游明朝" panose="02020400000000000000" pitchFamily="18" charset="-128"/>
            </a:endParaRPr>
          </a:p>
          <a:p>
            <a:pPr marL="1428750" lvl="2" indent="-514350">
              <a:buClr>
                <a:schemeClr val="accent1"/>
              </a:buClr>
              <a:buFont typeface="+mj-lt"/>
              <a:buAutoNum type="arabicPeriod"/>
            </a:pPr>
            <a:r>
              <a:rPr lang="ja-JP" altLang="en-US" sz="2800" dirty="0">
                <a:latin typeface="游明朝" panose="02020400000000000000" pitchFamily="18" charset="-128"/>
                <a:ea typeface="游明朝" panose="02020400000000000000" pitchFamily="18" charset="-128"/>
              </a:rPr>
              <a:t>複数</a:t>
            </a:r>
            <a:r>
              <a:rPr lang="en-US" altLang="ja-JP" sz="2800" dirty="0">
                <a:latin typeface="游明朝" panose="02020400000000000000" pitchFamily="18" charset="-128"/>
                <a:ea typeface="游明朝" panose="02020400000000000000" pitchFamily="18" charset="-128"/>
              </a:rPr>
              <a:t>return</a:t>
            </a:r>
            <a:r>
              <a:rPr lang="ja-JP" altLang="en-US" sz="2800" dirty="0">
                <a:latin typeface="游明朝" panose="02020400000000000000" pitchFamily="18" charset="-128"/>
                <a:ea typeface="游明朝" panose="02020400000000000000" pitchFamily="18" charset="-128"/>
              </a:rPr>
              <a:t>がある関数に対して、</a:t>
            </a:r>
            <a:r>
              <a:rPr lang="en-US" altLang="ja-JP" sz="2800" dirty="0">
                <a:latin typeface="游明朝" panose="02020400000000000000" pitchFamily="18" charset="-128"/>
                <a:ea typeface="游明朝" panose="02020400000000000000" pitchFamily="18" charset="-128"/>
              </a:rPr>
              <a:t>HAMER</a:t>
            </a:r>
            <a:r>
              <a:rPr lang="ja-JP" altLang="en-US" sz="2800" dirty="0">
                <a:latin typeface="游明朝" panose="02020400000000000000" pitchFamily="18" charset="-128"/>
                <a:ea typeface="游明朝" panose="02020400000000000000" pitchFamily="18" charset="-128"/>
              </a:rPr>
              <a:t>は</a:t>
            </a: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挿入位置をどう選ぶか？</a:t>
            </a:r>
            <a:endParaRPr lang="en-US" altLang="ja-JP" sz="2800" dirty="0">
              <a:latin typeface="游明朝" panose="02020400000000000000" pitchFamily="18" charset="-128"/>
              <a:ea typeface="游明朝" panose="02020400000000000000" pitchFamily="18" charset="-128"/>
            </a:endParaRPr>
          </a:p>
          <a:p>
            <a:pPr marL="1885950" lvl="3" indent="-514350">
              <a:buClr>
                <a:schemeClr val="accent1"/>
              </a:buClr>
              <a:buFont typeface="Wingdings" panose="05000000000000000000" pitchFamily="2" charset="2"/>
              <a:buChar char="Ø"/>
            </a:pPr>
            <a:r>
              <a:rPr lang="ja-JP" altLang="en-US" sz="2800" dirty="0">
                <a:latin typeface="游明朝" panose="02020400000000000000" pitchFamily="18" charset="-128"/>
                <a:ea typeface="游明朝" panose="02020400000000000000" pitchFamily="18" charset="-128"/>
              </a:rPr>
              <a:t>候補修復箇所に挿入し、</a:t>
            </a: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で検証して正しい位置を探す</a:t>
            </a:r>
            <a:endParaRPr lang="en-US" altLang="ja-JP" sz="2800" dirty="0">
              <a:latin typeface="游明朝" panose="02020400000000000000" pitchFamily="18" charset="-128"/>
              <a:ea typeface="游明朝" panose="02020400000000000000" pitchFamily="18" charset="-128"/>
            </a:endParaRPr>
          </a:p>
          <a:p>
            <a:pPr marL="1428750" lvl="2" indent="-514350">
              <a:buClr>
                <a:schemeClr val="accent1"/>
              </a:buClr>
              <a:buFont typeface="+mj-lt"/>
              <a:buAutoNum type="arabicPeriod"/>
            </a:pPr>
            <a:r>
              <a:rPr lang="ja-JP" altLang="en-US" sz="2800" dirty="0">
                <a:latin typeface="游明朝" panose="02020400000000000000" pitchFamily="18" charset="-128"/>
                <a:ea typeface="游明朝" panose="02020400000000000000" pitchFamily="18" charset="-128"/>
              </a:rPr>
              <a:t>複数</a:t>
            </a:r>
            <a:r>
              <a:rPr lang="en-US" altLang="ja-JP" sz="2800" dirty="0">
                <a:latin typeface="游明朝" panose="02020400000000000000" pitchFamily="18" charset="-128"/>
                <a:ea typeface="游明朝" panose="02020400000000000000" pitchFamily="18" charset="-128"/>
              </a:rPr>
              <a:t>error</a:t>
            </a:r>
            <a:r>
              <a:rPr lang="ja-JP" altLang="en-US" sz="2800" dirty="0">
                <a:latin typeface="游明朝" panose="02020400000000000000" pitchFamily="18" charset="-128"/>
                <a:ea typeface="游明朝" panose="02020400000000000000" pitchFamily="18" charset="-128"/>
              </a:rPr>
              <a:t>がある関数に対して、</a:t>
            </a:r>
            <a:r>
              <a:rPr lang="en-US" altLang="ja-JP" sz="2800" dirty="0">
                <a:latin typeface="游明朝" panose="02020400000000000000" pitchFamily="18" charset="-128"/>
                <a:ea typeface="游明朝" panose="02020400000000000000" pitchFamily="18" charset="-128"/>
              </a:rPr>
              <a:t>HAMER</a:t>
            </a:r>
            <a:r>
              <a:rPr lang="ja-JP" altLang="en-US" sz="2800" dirty="0">
                <a:latin typeface="游明朝" panose="02020400000000000000" pitchFamily="18" charset="-128"/>
                <a:ea typeface="游明朝" panose="02020400000000000000" pitchFamily="18" charset="-128"/>
              </a:rPr>
              <a:t>はどう修復するか？</a:t>
            </a:r>
            <a:endParaRPr lang="en-US" altLang="ja-JP" sz="2800" dirty="0">
              <a:latin typeface="游明朝" panose="02020400000000000000" pitchFamily="18" charset="-128"/>
              <a:ea typeface="游明朝" panose="02020400000000000000" pitchFamily="18" charset="-128"/>
            </a:endParaRPr>
          </a:p>
          <a:p>
            <a:pPr marL="1885950" lvl="3" indent="-514350">
              <a:buClr>
                <a:schemeClr val="accent1"/>
              </a:buClr>
              <a:buFont typeface="Wingdings" panose="05000000000000000000" pitchFamily="2" charset="2"/>
              <a:buChar char="Ø"/>
            </a:pPr>
            <a:r>
              <a:rPr lang="en-US" altLang="ja-JP" sz="2800" dirty="0">
                <a:latin typeface="游明朝" panose="02020400000000000000" pitchFamily="18" charset="-128"/>
                <a:ea typeface="游明朝" panose="02020400000000000000" pitchFamily="18" charset="-128"/>
              </a:rPr>
              <a:t>queue</a:t>
            </a:r>
            <a:r>
              <a:rPr lang="ja-JP" altLang="en-US" sz="2800" dirty="0">
                <a:latin typeface="游明朝" panose="02020400000000000000" pitchFamily="18" charset="-128"/>
                <a:ea typeface="游明朝" panose="02020400000000000000" pitchFamily="18" charset="-128"/>
              </a:rPr>
              <a:t>で</a:t>
            </a:r>
            <a:r>
              <a:rPr lang="en-US" altLang="ja-JP" sz="2800" dirty="0">
                <a:latin typeface="游明朝" panose="02020400000000000000" pitchFamily="18" charset="-128"/>
                <a:ea typeface="游明朝" panose="02020400000000000000" pitchFamily="18" charset="-128"/>
              </a:rPr>
              <a:t>error</a:t>
            </a:r>
            <a:r>
              <a:rPr lang="ja-JP" altLang="en-US" sz="2800" dirty="0">
                <a:latin typeface="游明朝" panose="02020400000000000000" pitchFamily="18" charset="-128"/>
                <a:ea typeface="游明朝" panose="02020400000000000000" pitchFamily="18" charset="-128"/>
              </a:rPr>
              <a:t>番号を保存し、一個一個で修復してみる。もし当時点で修復できないと、</a:t>
            </a:r>
            <a:r>
              <a:rPr lang="en-US" altLang="ja-JP" sz="2800" dirty="0">
                <a:latin typeface="游明朝" panose="02020400000000000000" pitchFamily="18" charset="-128"/>
                <a:ea typeface="游明朝" panose="02020400000000000000" pitchFamily="18" charset="-128"/>
              </a:rPr>
              <a:t>queue</a:t>
            </a:r>
            <a:r>
              <a:rPr lang="ja-JP" altLang="en-US" sz="2800" dirty="0">
                <a:latin typeface="游明朝" panose="02020400000000000000" pitchFamily="18" charset="-128"/>
                <a:ea typeface="游明朝" panose="02020400000000000000" pitchFamily="18" charset="-128"/>
              </a:rPr>
              <a:t>に追加し、後で修復してみる。</a:t>
            </a:r>
            <a:endParaRPr lang="en-US" altLang="ja-JP" sz="28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426096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15</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Error Detection</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205740" y="1314094"/>
            <a:ext cx="12024360" cy="2554545"/>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静的</a:t>
            </a:r>
            <a:r>
              <a:rPr lang="en-US" altLang="ja-JP" sz="3200" dirty="0">
                <a:latin typeface="游明朝" panose="02020400000000000000" pitchFamily="18" charset="-128"/>
                <a:ea typeface="游明朝" panose="02020400000000000000" pitchFamily="18" charset="-128"/>
              </a:rPr>
              <a:t>analyzer</a:t>
            </a:r>
            <a:r>
              <a:rPr lang="ja-JP" altLang="en-US" sz="3200" dirty="0">
                <a:latin typeface="游明朝" panose="02020400000000000000" pitchFamily="18" charset="-128"/>
                <a:ea typeface="游明朝" panose="02020400000000000000" pitchFamily="18" charset="-128"/>
              </a:rPr>
              <a:t>で</a:t>
            </a: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を検知</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メモリエラー発生確率が高い関数を抽出</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scalability</a:t>
            </a:r>
            <a:r>
              <a:rPr lang="ja-JP" altLang="en-US" sz="3200" dirty="0">
                <a:latin typeface="游明朝" panose="02020400000000000000" pitchFamily="18" charset="-128"/>
                <a:ea typeface="游明朝" panose="02020400000000000000" pitchFamily="18" charset="-128"/>
              </a:rPr>
              <a:t>を高めるために</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3200" dirty="0" err="1">
                <a:latin typeface="游明朝" panose="02020400000000000000" pitchFamily="18" charset="-128"/>
                <a:ea typeface="游明朝" panose="02020400000000000000" pitchFamily="18" charset="-128"/>
              </a:rPr>
              <a:t>fuzzer</a:t>
            </a:r>
            <a:r>
              <a:rPr lang="ja-JP" altLang="en-US" sz="3200" dirty="0">
                <a:latin typeface="游明朝" panose="02020400000000000000" pitchFamily="18" charset="-128"/>
                <a:ea typeface="游明朝" panose="02020400000000000000" pitchFamily="18" charset="-128"/>
              </a:rPr>
              <a:t>で再検査</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小さいコードに対して、直接に</a:t>
            </a:r>
            <a:r>
              <a:rPr lang="en-US" altLang="ja-JP" sz="3200" dirty="0" err="1">
                <a:latin typeface="游明朝" panose="02020400000000000000" pitchFamily="18" charset="-128"/>
                <a:ea typeface="游明朝" panose="02020400000000000000" pitchFamily="18" charset="-128"/>
              </a:rPr>
              <a:t>fuzzer</a:t>
            </a:r>
            <a:r>
              <a:rPr lang="ja-JP" altLang="en-US" sz="3200" dirty="0">
                <a:latin typeface="游明朝" panose="02020400000000000000" pitchFamily="18" charset="-128"/>
                <a:ea typeface="游明朝" panose="02020400000000000000" pitchFamily="18" charset="-128"/>
              </a:rPr>
              <a:t>で検知</a:t>
            </a:r>
            <a:endParaRPr lang="en-US" altLang="ja-JP" sz="3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7605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16</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ja-JP" b="1" dirty="0">
                <a:latin typeface="Century" panose="02040604050505020304" pitchFamily="18" charset="0"/>
              </a:rPr>
              <a:t>Dependency</a:t>
            </a:r>
            <a:r>
              <a:rPr lang="ja-JP" altLang="en-US" b="1" dirty="0">
                <a:latin typeface="Century" panose="02040604050505020304" pitchFamily="18" charset="0"/>
              </a:rPr>
              <a:t> </a:t>
            </a:r>
            <a:r>
              <a:rPr lang="en-US" altLang="ja-JP" b="1" dirty="0">
                <a:latin typeface="Century" panose="02040604050505020304" pitchFamily="18" charset="0"/>
              </a:rPr>
              <a:t>Collection</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248412" y="929541"/>
            <a:ext cx="12024360" cy="6001643"/>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各</a:t>
            </a: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の</a:t>
            </a:r>
            <a:r>
              <a:rPr lang="en-US" altLang="ja-JP" sz="3200" dirty="0">
                <a:latin typeface="游明朝" panose="02020400000000000000" pitchFamily="18" charset="-128"/>
                <a:ea typeface="游明朝" panose="02020400000000000000" pitchFamily="18" charset="-128"/>
              </a:rPr>
              <a:t>error path</a:t>
            </a:r>
            <a:r>
              <a:rPr lang="ja-JP" altLang="en-US" sz="3200" dirty="0">
                <a:latin typeface="游明朝" panose="02020400000000000000" pitchFamily="18" charset="-128"/>
                <a:ea typeface="游明朝" panose="02020400000000000000" pitchFamily="18" charset="-128"/>
              </a:rPr>
              <a:t>を収集</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Error path</a:t>
            </a:r>
            <a:r>
              <a:rPr lang="ja-JP" altLang="en-US" sz="3200" dirty="0">
                <a:latin typeface="游明朝" panose="02020400000000000000" pitchFamily="18" charset="-128"/>
                <a:ea typeface="游明朝" panose="02020400000000000000" pitchFamily="18" charset="-128"/>
              </a:rPr>
              <a:t>上の全部の関数の依存変数を収集（</a:t>
            </a:r>
            <a:r>
              <a:rPr lang="en-US" altLang="ja-JP" sz="3200" dirty="0">
                <a:latin typeface="游明朝" panose="02020400000000000000" pitchFamily="18" charset="-128"/>
                <a:ea typeface="游明朝" panose="02020400000000000000" pitchFamily="18" charset="-128"/>
              </a:rPr>
              <a:t>def-use chain</a:t>
            </a:r>
            <a:r>
              <a:rPr lang="ja-JP" altLang="en-US" sz="3200" dirty="0">
                <a:latin typeface="游明朝" panose="02020400000000000000" pitchFamily="18" charset="-128"/>
                <a:ea typeface="游明朝" panose="02020400000000000000" pitchFamily="18" charset="-128"/>
              </a:rPr>
              <a:t>）</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同時に各関数の</a:t>
            </a:r>
            <a:r>
              <a:rPr lang="en-US" altLang="ja-JP" sz="3200" dirty="0">
                <a:latin typeface="游明朝" panose="02020400000000000000" pitchFamily="18" charset="-128"/>
                <a:ea typeface="游明朝" panose="02020400000000000000" pitchFamily="18" charset="-128"/>
              </a:rPr>
              <a:t>return</a:t>
            </a:r>
            <a:r>
              <a:rPr lang="ja-JP" altLang="en-US" sz="3200" dirty="0">
                <a:latin typeface="游明朝" panose="02020400000000000000" pitchFamily="18" charset="-128"/>
                <a:ea typeface="游明朝" panose="02020400000000000000" pitchFamily="18" charset="-128"/>
              </a:rPr>
              <a:t>位置と</a:t>
            </a:r>
            <a:r>
              <a:rPr lang="en-US" altLang="ja-JP" sz="3200" dirty="0">
                <a:latin typeface="游明朝" panose="02020400000000000000" pitchFamily="18" charset="-128"/>
                <a:ea typeface="游明朝" panose="02020400000000000000" pitchFamily="18" charset="-128"/>
              </a:rPr>
              <a:t>error heap object</a:t>
            </a:r>
            <a:r>
              <a:rPr lang="ja-JP" altLang="en-US" sz="3200" dirty="0">
                <a:latin typeface="游明朝" panose="02020400000000000000" pitchFamily="18" charset="-128"/>
                <a:ea typeface="游明朝" panose="02020400000000000000" pitchFamily="18" charset="-128"/>
              </a:rPr>
              <a:t>の情報を収集</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軽量的な静的解析により修復に十分な情報を収集</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return</a:t>
            </a:r>
            <a:r>
              <a:rPr lang="ja-JP" altLang="en-US" sz="3200" dirty="0">
                <a:latin typeface="游明朝" panose="02020400000000000000" pitchFamily="18" charset="-128"/>
                <a:ea typeface="游明朝" panose="02020400000000000000" pitchFamily="18" charset="-128"/>
              </a:rPr>
              <a:t>位置</a:t>
            </a:r>
            <a:r>
              <a:rPr lang="en-US" altLang="ja-JP" sz="3200" dirty="0">
                <a:latin typeface="游明朝" panose="02020400000000000000" pitchFamily="18" charset="-128"/>
                <a:ea typeface="游明朝" panose="02020400000000000000" pitchFamily="18" charset="-128"/>
              </a:rPr>
              <a:t>:</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候補修復箇所</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return</a:t>
            </a:r>
            <a:r>
              <a:rPr lang="ja-JP" altLang="en-US" sz="3200" dirty="0">
                <a:latin typeface="游明朝" panose="02020400000000000000" pitchFamily="18" charset="-128"/>
                <a:ea typeface="游明朝" panose="02020400000000000000" pitchFamily="18" charset="-128"/>
              </a:rPr>
              <a:t>と関数の最後尾の位置</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error heap object</a:t>
            </a:r>
            <a:r>
              <a:rPr lang="ja-JP" altLang="en-US" sz="3200" dirty="0">
                <a:latin typeface="游明朝" panose="02020400000000000000" pitchFamily="18" charset="-128"/>
                <a:ea typeface="游明朝" panose="02020400000000000000" pitchFamily="18" charset="-128"/>
              </a:rPr>
              <a:t>の名とタイプ</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E2AD7580-4568-43EE-8462-7A9B60557ECD}"/>
              </a:ext>
            </a:extLst>
          </p:cNvPr>
          <p:cNvPicPr>
            <a:picLocks noChangeAspect="1"/>
          </p:cNvPicPr>
          <p:nvPr/>
        </p:nvPicPr>
        <p:blipFill>
          <a:blip r:embed="rId3"/>
          <a:stretch>
            <a:fillRect/>
          </a:stretch>
        </p:blipFill>
        <p:spPr>
          <a:xfrm>
            <a:off x="4764023" y="1568249"/>
            <a:ext cx="3752850" cy="714375"/>
          </a:xfrm>
          <a:prstGeom prst="rect">
            <a:avLst/>
          </a:prstGeom>
        </p:spPr>
      </p:pic>
      <p:pic>
        <p:nvPicPr>
          <p:cNvPr id="8" name="図 7">
            <a:extLst>
              <a:ext uri="{FF2B5EF4-FFF2-40B4-BE49-F238E27FC236}">
                <a16:creationId xmlns:a16="http://schemas.microsoft.com/office/drawing/2014/main" id="{90B88FCD-853F-4F45-8347-FB9E1187D634}"/>
              </a:ext>
            </a:extLst>
          </p:cNvPr>
          <p:cNvPicPr>
            <a:picLocks noChangeAspect="1"/>
          </p:cNvPicPr>
          <p:nvPr/>
        </p:nvPicPr>
        <p:blipFill>
          <a:blip r:embed="rId4"/>
          <a:stretch>
            <a:fillRect/>
          </a:stretch>
        </p:blipFill>
        <p:spPr>
          <a:xfrm>
            <a:off x="1060645" y="1568249"/>
            <a:ext cx="2269600" cy="795421"/>
          </a:xfrm>
          <a:prstGeom prst="rect">
            <a:avLst/>
          </a:prstGeom>
        </p:spPr>
      </p:pic>
      <p:sp>
        <p:nvSpPr>
          <p:cNvPr id="6" name="矢印: 右 5">
            <a:extLst>
              <a:ext uri="{FF2B5EF4-FFF2-40B4-BE49-F238E27FC236}">
                <a16:creationId xmlns:a16="http://schemas.microsoft.com/office/drawing/2014/main" id="{262F7BDF-4B46-4914-9DD4-F1F7EB48A65A}"/>
              </a:ext>
            </a:extLst>
          </p:cNvPr>
          <p:cNvSpPr/>
          <p:nvPr/>
        </p:nvSpPr>
        <p:spPr>
          <a:xfrm>
            <a:off x="3788054" y="1608772"/>
            <a:ext cx="518160" cy="601027"/>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117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17</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ja-JP" b="1" dirty="0">
                <a:latin typeface="Century" panose="02040604050505020304" pitchFamily="18" charset="0"/>
              </a:rPr>
              <a:t>Source</a:t>
            </a:r>
            <a:r>
              <a:rPr lang="ja-JP" altLang="en-US" b="1" dirty="0">
                <a:latin typeface="Century" panose="02040604050505020304" pitchFamily="18" charset="0"/>
              </a:rPr>
              <a:t> </a:t>
            </a:r>
            <a:r>
              <a:rPr lang="en-US" altLang="ja-JP" b="1" dirty="0">
                <a:latin typeface="Century" panose="02040604050505020304" pitchFamily="18" charset="0"/>
              </a:rPr>
              <a:t>Instrumentation</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396240" y="1314094"/>
            <a:ext cx="12214860" cy="4031873"/>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全部の依存変数をソース計装し、</a:t>
            </a:r>
            <a:r>
              <a:rPr lang="en-US" altLang="ja-JP" sz="3200" dirty="0" err="1">
                <a:latin typeface="游明朝" panose="02020400000000000000" pitchFamily="18" charset="-128"/>
                <a:ea typeface="游明朝" panose="02020400000000000000" pitchFamily="18" charset="-128"/>
              </a:rPr>
              <a:t>fuzzer</a:t>
            </a:r>
            <a:r>
              <a:rPr lang="ja-JP" altLang="en-US" sz="3200" dirty="0">
                <a:latin typeface="游明朝" panose="02020400000000000000" pitchFamily="18" charset="-128"/>
                <a:ea typeface="游明朝" panose="02020400000000000000" pitchFamily="18" charset="-128"/>
              </a:rPr>
              <a:t>を実行して依存変数の動的な値を収集</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nl-NL" altLang="ja-JP" sz="3200" dirty="0">
                <a:latin typeface="游明朝" panose="02020400000000000000" pitchFamily="18" charset="-128"/>
                <a:ea typeface="游明朝" panose="02020400000000000000" pitchFamily="18" charset="-128"/>
              </a:rPr>
              <a:t> </a:t>
            </a: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依存変数の直後に挿入</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別で動的な値をまとめ</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例えば、</a:t>
            </a:r>
            <a:r>
              <a:rPr lang="en-US" altLang="ja-JP" sz="3200" dirty="0">
                <a:latin typeface="游明朝" panose="02020400000000000000" pitchFamily="18" charset="-128"/>
                <a:ea typeface="游明朝" panose="02020400000000000000" pitchFamily="18" charset="-128"/>
              </a:rPr>
              <a:t>e1</a:t>
            </a:r>
            <a:r>
              <a:rPr lang="ja-JP" altLang="en-US" sz="3200" dirty="0">
                <a:latin typeface="游明朝" panose="02020400000000000000" pitchFamily="18" charset="-128"/>
                <a:ea typeface="游明朝" panose="02020400000000000000" pitchFamily="18" charset="-128"/>
              </a:rPr>
              <a:t>と</a:t>
            </a:r>
            <a:r>
              <a:rPr lang="en-US" altLang="ja-JP" sz="3200" dirty="0">
                <a:latin typeface="游明朝" panose="02020400000000000000" pitchFamily="18" charset="-128"/>
                <a:ea typeface="游明朝" panose="02020400000000000000" pitchFamily="18" charset="-128"/>
              </a:rPr>
              <a:t>e2</a:t>
            </a:r>
            <a:r>
              <a:rPr lang="ja-JP" altLang="en-US" sz="3200" dirty="0">
                <a:latin typeface="游明朝" panose="02020400000000000000" pitchFamily="18" charset="-128"/>
                <a:ea typeface="游明朝" panose="02020400000000000000" pitchFamily="18" charset="-128"/>
              </a:rPr>
              <a:t>二つの</a:t>
            </a: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がある</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a=1,e1:true</a:t>
            </a: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a=1,e2:false</a:t>
            </a:r>
          </a:p>
        </p:txBody>
      </p:sp>
      <p:pic>
        <p:nvPicPr>
          <p:cNvPr id="5" name="図 4">
            <a:extLst>
              <a:ext uri="{FF2B5EF4-FFF2-40B4-BE49-F238E27FC236}">
                <a16:creationId xmlns:a16="http://schemas.microsoft.com/office/drawing/2014/main" id="{BDB664D0-C822-4B41-B8FE-ADCC3CC5DBC6}"/>
              </a:ext>
            </a:extLst>
          </p:cNvPr>
          <p:cNvPicPr>
            <a:picLocks noChangeAspect="1"/>
          </p:cNvPicPr>
          <p:nvPr/>
        </p:nvPicPr>
        <p:blipFill>
          <a:blip r:embed="rId3"/>
          <a:stretch>
            <a:fillRect/>
          </a:stretch>
        </p:blipFill>
        <p:spPr>
          <a:xfrm>
            <a:off x="588112" y="2417830"/>
            <a:ext cx="6179776" cy="347313"/>
          </a:xfrm>
          <a:prstGeom prst="rect">
            <a:avLst/>
          </a:prstGeom>
        </p:spPr>
      </p:pic>
    </p:spTree>
    <p:extLst>
      <p:ext uri="{BB962C8B-B14F-4D97-AF65-F5344CB8AC3E}">
        <p14:creationId xmlns:p14="http://schemas.microsoft.com/office/powerpoint/2010/main" val="1522774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18</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Patch Generation</a:t>
            </a:r>
            <a:endParaRPr lang="zh-CN" altLang="en-US" b="1" dirty="0">
              <a:latin typeface="Century" panose="02040604050505020304" pitchFamily="18" charset="0"/>
            </a:endParaRPr>
          </a:p>
        </p:txBody>
      </p:sp>
      <p:sp>
        <p:nvSpPr>
          <p:cNvPr id="4" name="テキスト ボックス 3">
            <a:extLst>
              <a:ext uri="{FF2B5EF4-FFF2-40B4-BE49-F238E27FC236}">
                <a16:creationId xmlns:a16="http://schemas.microsoft.com/office/drawing/2014/main" id="{0ACD7307-BCB3-49F6-991D-F2B1479CCF94}"/>
              </a:ext>
            </a:extLst>
          </p:cNvPr>
          <p:cNvSpPr txBox="1"/>
          <p:nvPr/>
        </p:nvSpPr>
        <p:spPr>
          <a:xfrm>
            <a:off x="170712" y="1353152"/>
            <a:ext cx="11667695" cy="5509200"/>
          </a:xfrm>
          <a:prstGeom prst="rect">
            <a:avLst/>
          </a:prstGeom>
          <a:noFill/>
        </p:spPr>
        <p:txBody>
          <a:bodyPr wrap="square">
            <a:spAutoFit/>
          </a:bodyPr>
          <a:lstStyle/>
          <a:p>
            <a:pPr marL="457200" indent="-457200">
              <a:buClr>
                <a:schemeClr val="accent1"/>
              </a:buClr>
              <a:buFont typeface="Arial" panose="020B0604020202020204" pitchFamily="34" charset="0"/>
              <a:buChar char="•"/>
            </a:pPr>
            <a:r>
              <a:rPr lang="en-US" altLang="zh-CN" sz="3200" dirty="0">
                <a:latin typeface="游明朝" panose="02020400000000000000" pitchFamily="18" charset="-128"/>
                <a:ea typeface="游明朝" panose="02020400000000000000" pitchFamily="18" charset="-128"/>
              </a:rPr>
              <a:t>Patch Template</a:t>
            </a: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時間的なメモリエラー</a:t>
            </a:r>
            <a:r>
              <a:rPr lang="en-US" altLang="ja-JP" sz="3200" dirty="0">
                <a:latin typeface="游明朝" panose="02020400000000000000" pitchFamily="18" charset="-128"/>
                <a:ea typeface="游明朝" panose="02020400000000000000" pitchFamily="18" charset="-128"/>
              </a:rPr>
              <a:t>: memory leak</a:t>
            </a: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正しい</a:t>
            </a:r>
            <a:r>
              <a:rPr lang="en-US" altLang="ja-JP" sz="3200" dirty="0">
                <a:latin typeface="游明朝" panose="02020400000000000000" pitchFamily="18" charset="-128"/>
                <a:ea typeface="游明朝" panose="02020400000000000000" pitchFamily="18" charset="-128"/>
              </a:rPr>
              <a:t>deallocation</a:t>
            </a:r>
            <a:r>
              <a:rPr lang="ja-JP" altLang="en-US" sz="3200" dirty="0">
                <a:latin typeface="游明朝" panose="02020400000000000000" pitchFamily="18" charset="-128"/>
                <a:ea typeface="游明朝" panose="02020400000000000000" pitchFamily="18" charset="-128"/>
              </a:rPr>
              <a:t>を正しい位置に挿入</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Wingdings" panose="05000000000000000000" pitchFamily="2" charset="2"/>
              <a:buChar char="Ø"/>
            </a:pPr>
            <a:r>
              <a:rPr lang="en-US" altLang="ja-JP" sz="3200" dirty="0">
                <a:latin typeface="游明朝" panose="02020400000000000000" pitchFamily="18" charset="-128"/>
                <a:ea typeface="游明朝" panose="02020400000000000000" pitchFamily="18" charset="-128"/>
              </a:rPr>
              <a:t>if( </a:t>
            </a:r>
            <a:r>
              <a:rPr lang="en-US" altLang="ja-JP" sz="3200" dirty="0" err="1">
                <a:latin typeface="游明朝" panose="02020400000000000000" pitchFamily="18" charset="-128"/>
                <a:ea typeface="游明朝" panose="02020400000000000000" pitchFamily="18" charset="-128"/>
              </a:rPr>
              <a:t>cond</a:t>
            </a:r>
            <a:r>
              <a:rPr lang="en-US" altLang="ja-JP" sz="3200" dirty="0">
                <a:latin typeface="游明朝" panose="02020400000000000000" pitchFamily="18" charset="-128"/>
                <a:ea typeface="游明朝" panose="02020400000000000000" pitchFamily="18" charset="-128"/>
              </a:rPr>
              <a:t> ) free ( </a:t>
            </a:r>
            <a:r>
              <a:rPr lang="en-US" altLang="ja-JP" sz="3200" dirty="0" err="1">
                <a:latin typeface="游明朝" panose="02020400000000000000" pitchFamily="18" charset="-128"/>
                <a:ea typeface="游明朝" panose="02020400000000000000" pitchFamily="18" charset="-128"/>
              </a:rPr>
              <a:t>ob</a:t>
            </a:r>
            <a:r>
              <a:rPr lang="en-US" altLang="ja-JP" sz="3200" dirty="0">
                <a:latin typeface="游明朝" panose="02020400000000000000" pitchFamily="18" charset="-128"/>
                <a:ea typeface="游明朝" panose="02020400000000000000" pitchFamily="18" charset="-128"/>
              </a:rPr>
              <a:t> );</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条件式</a:t>
            </a:r>
            <a:r>
              <a:rPr lang="en-US" altLang="ja-JP" sz="3200" dirty="0">
                <a:latin typeface="游明朝" panose="02020400000000000000" pitchFamily="18" charset="-128"/>
                <a:ea typeface="游明朝" panose="02020400000000000000" pitchFamily="18" charset="-128"/>
              </a:rPr>
              <a:t> </a:t>
            </a:r>
            <a:r>
              <a:rPr lang="en-US" altLang="ja-JP" sz="3200" b="1" dirty="0" err="1">
                <a:latin typeface="游明朝" panose="02020400000000000000" pitchFamily="18" charset="-128"/>
                <a:ea typeface="游明朝" panose="02020400000000000000" pitchFamily="18" charset="-128"/>
              </a:rPr>
              <a:t>cond</a:t>
            </a:r>
            <a:endParaRPr lang="en-US" altLang="ja-JP" sz="3200" b="1"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Error heap object </a:t>
            </a:r>
            <a:r>
              <a:rPr lang="en-US" altLang="ja-JP" sz="3200" b="1" dirty="0" err="1">
                <a:latin typeface="游明朝" panose="02020400000000000000" pitchFamily="18" charset="-128"/>
                <a:ea typeface="游明朝" panose="02020400000000000000" pitchFamily="18" charset="-128"/>
              </a:rPr>
              <a:t>ob</a:t>
            </a:r>
            <a:endParaRPr lang="en-US" altLang="ja-JP" sz="3200" b="1"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挿入位置</a:t>
            </a:r>
            <a:endParaRPr lang="en-US" altLang="ja-JP" sz="3200" dirty="0">
              <a:latin typeface="游明朝" panose="02020400000000000000" pitchFamily="18" charset="-128"/>
              <a:ea typeface="游明朝" panose="02020400000000000000" pitchFamily="18" charset="-128"/>
            </a:endParaRPr>
          </a:p>
          <a:p>
            <a:pPr marL="457200"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simp-CBPS</a:t>
            </a: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条件式だけを合成するため、一部の機能を削除</a:t>
            </a:r>
            <a:endParaRPr lang="en-US" altLang="ja-JP" sz="3200" dirty="0">
              <a:latin typeface="游明朝" panose="02020400000000000000" pitchFamily="18" charset="-128"/>
              <a:ea typeface="游明朝" panose="02020400000000000000" pitchFamily="18" charset="-128"/>
            </a:endParaRPr>
          </a:p>
          <a:p>
            <a:pPr lvl="1">
              <a:buClr>
                <a:schemeClr val="accent1"/>
              </a:buClr>
            </a:pP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199970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19</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Patch Generation</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373380" y="922081"/>
            <a:ext cx="8171383" cy="4832092"/>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修復アルゴリズム</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入力</a:t>
            </a:r>
            <a:r>
              <a:rPr lang="en-US" altLang="ja-JP" sz="2800" dirty="0">
                <a:latin typeface="游明朝" panose="02020400000000000000" pitchFamily="18" charset="-128"/>
                <a:ea typeface="游明朝" panose="02020400000000000000" pitchFamily="18" charset="-128"/>
              </a:rPr>
              <a:t>: </a:t>
            </a:r>
            <a:r>
              <a:rPr lang="en-US" altLang="ja-JP" sz="2800" dirty="0" err="1">
                <a:latin typeface="游明朝" panose="02020400000000000000" pitchFamily="18" charset="-128"/>
                <a:ea typeface="游明朝" panose="02020400000000000000" pitchFamily="18" charset="-128"/>
              </a:rPr>
              <a:t>src.c</a:t>
            </a:r>
            <a:r>
              <a:rPr lang="en-US" altLang="ja-JP" sz="2800" dirty="0">
                <a:latin typeface="游明朝" panose="02020400000000000000" pitchFamily="18" charset="-128"/>
                <a:ea typeface="游明朝" panose="02020400000000000000" pitchFamily="18" charset="-128"/>
              </a:rPr>
              <a:t>, patch</a:t>
            </a:r>
            <a:r>
              <a:rPr lang="ja-JP" altLang="en-US" sz="2800" dirty="0">
                <a:latin typeface="游明朝" panose="02020400000000000000" pitchFamily="18" charset="-128"/>
                <a:ea typeface="游明朝" panose="02020400000000000000" pitchFamily="18" charset="-128"/>
              </a:rPr>
              <a:t>合成用情報</a:t>
            </a:r>
            <a:r>
              <a:rPr lang="en-US" altLang="ja-JP" sz="2800" dirty="0">
                <a:latin typeface="游明朝" panose="02020400000000000000" pitchFamily="18" charset="-128"/>
                <a:ea typeface="游明朝" panose="02020400000000000000" pitchFamily="18" charset="-128"/>
              </a:rPr>
              <a:t>(</a:t>
            </a:r>
            <a:r>
              <a:rPr lang="en-US" altLang="ja-JP" sz="2800" dirty="0" err="1">
                <a:latin typeface="游明朝" panose="02020400000000000000" pitchFamily="18" charset="-128"/>
                <a:ea typeface="游明朝" panose="02020400000000000000" pitchFamily="18" charset="-128"/>
              </a:rPr>
              <a:t>SynInf</a:t>
            </a:r>
            <a:r>
              <a:rPr lang="en-US" altLang="ja-JP" sz="2800" dirty="0">
                <a:latin typeface="游明朝" panose="02020400000000000000" pitchFamily="18" charset="-128"/>
                <a:ea typeface="游明朝" panose="02020400000000000000" pitchFamily="18" charset="-128"/>
              </a:rPr>
              <a:t>)</a:t>
            </a:r>
          </a:p>
          <a:p>
            <a:pPr marL="1828800" lvl="3" indent="-457200">
              <a:buClr>
                <a:schemeClr val="accent1"/>
              </a:buClr>
              <a:buFont typeface="Arial" panose="020B0604020202020204" pitchFamily="34" charset="0"/>
              <a:buChar char="•"/>
            </a:pPr>
            <a:r>
              <a:rPr lang="en-US" altLang="ja-JP" sz="2800" dirty="0" err="1">
                <a:latin typeface="游明朝" panose="02020400000000000000" pitchFamily="18" charset="-128"/>
                <a:ea typeface="游明朝" panose="02020400000000000000" pitchFamily="18" charset="-128"/>
              </a:rPr>
              <a:t>SynInf</a:t>
            </a:r>
            <a:r>
              <a:rPr lang="en-US" altLang="ja-JP" sz="2800" dirty="0">
                <a:latin typeface="游明朝" panose="02020400000000000000" pitchFamily="18" charset="-128"/>
                <a:ea typeface="游明朝" panose="02020400000000000000" pitchFamily="18" charset="-128"/>
              </a:rPr>
              <a:t>: error</a:t>
            </a:r>
            <a:r>
              <a:rPr lang="ja-JP" altLang="en-US" sz="2800" dirty="0">
                <a:latin typeface="游明朝" panose="02020400000000000000" pitchFamily="18" charset="-128"/>
                <a:ea typeface="游明朝" panose="02020400000000000000" pitchFamily="18" charset="-128"/>
              </a:rPr>
              <a:t>別で依存変数、動的な値、候補修復箇所</a:t>
            </a:r>
            <a:r>
              <a:rPr lang="en-US" altLang="ja-JP" sz="2800" dirty="0">
                <a:latin typeface="游明朝" panose="02020400000000000000" pitchFamily="18" charset="-128"/>
                <a:ea typeface="游明朝" panose="02020400000000000000" pitchFamily="18" charset="-128"/>
              </a:rPr>
              <a:t>, error heap object</a:t>
            </a:r>
            <a:r>
              <a:rPr lang="ja-JP" altLang="en-US" sz="2800" dirty="0">
                <a:latin typeface="游明朝" panose="02020400000000000000" pitchFamily="18" charset="-128"/>
                <a:ea typeface="游明朝" panose="02020400000000000000" pitchFamily="18" charset="-128"/>
              </a:rPr>
              <a:t>を保存</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出力： 修復したコード</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800" dirty="0">
                <a:latin typeface="游明朝" panose="02020400000000000000" pitchFamily="18" charset="-128"/>
                <a:ea typeface="游明朝" panose="02020400000000000000" pitchFamily="18" charset="-128"/>
              </a:rPr>
              <a:t>queue</a:t>
            </a:r>
            <a:r>
              <a:rPr lang="ja-JP" altLang="en-US" sz="2800" dirty="0">
                <a:latin typeface="游明朝" panose="02020400000000000000" pitchFamily="18" charset="-128"/>
                <a:ea typeface="游明朝" panose="02020400000000000000" pitchFamily="18" charset="-128"/>
              </a:rPr>
              <a:t>で</a:t>
            </a:r>
            <a:r>
              <a:rPr lang="en-US" altLang="ja-JP" sz="2800" dirty="0">
                <a:latin typeface="游明朝" panose="02020400000000000000" pitchFamily="18" charset="-128"/>
                <a:ea typeface="游明朝" panose="02020400000000000000" pitchFamily="18" charset="-128"/>
              </a:rPr>
              <a:t>error</a:t>
            </a:r>
            <a:r>
              <a:rPr lang="ja-JP" altLang="en-US" sz="2800" dirty="0">
                <a:latin typeface="游明朝" panose="02020400000000000000" pitchFamily="18" charset="-128"/>
                <a:ea typeface="游明朝" panose="02020400000000000000" pitchFamily="18" charset="-128"/>
              </a:rPr>
              <a:t>番号を保存し、一個一個で修復してみる。当時点で修復できないと、</a:t>
            </a:r>
            <a:r>
              <a:rPr lang="en-US" altLang="ja-JP" sz="2800" dirty="0">
                <a:latin typeface="游明朝" panose="02020400000000000000" pitchFamily="18" charset="-128"/>
                <a:ea typeface="游明朝" panose="02020400000000000000" pitchFamily="18" charset="-128"/>
              </a:rPr>
              <a:t>error</a:t>
            </a:r>
            <a:r>
              <a:rPr lang="ja-JP" altLang="en-US" sz="2800" dirty="0">
                <a:latin typeface="游明朝" panose="02020400000000000000" pitchFamily="18" charset="-128"/>
                <a:ea typeface="游明朝" panose="02020400000000000000" pitchFamily="18" charset="-128"/>
              </a:rPr>
              <a:t>番号を</a:t>
            </a:r>
            <a:r>
              <a:rPr lang="en-US" altLang="ja-JP" sz="2800" dirty="0">
                <a:latin typeface="游明朝" panose="02020400000000000000" pitchFamily="18" charset="-128"/>
                <a:ea typeface="游明朝" panose="02020400000000000000" pitchFamily="18" charset="-128"/>
              </a:rPr>
              <a:t>queue</a:t>
            </a:r>
            <a:r>
              <a:rPr lang="ja-JP" altLang="en-US" sz="2800" dirty="0">
                <a:latin typeface="游明朝" panose="02020400000000000000" pitchFamily="18" charset="-128"/>
                <a:ea typeface="游明朝" panose="02020400000000000000" pitchFamily="18" charset="-128"/>
              </a:rPr>
              <a:t>に追加</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800" dirty="0" err="1">
                <a:latin typeface="游明朝" panose="02020400000000000000" pitchFamily="18" charset="-128"/>
                <a:ea typeface="游明朝" panose="02020400000000000000" pitchFamily="18" charset="-128"/>
              </a:rPr>
              <a:t>unfixederror</a:t>
            </a:r>
            <a:r>
              <a:rPr lang="ja-JP" altLang="en-US" sz="2800" dirty="0">
                <a:latin typeface="游明朝" panose="02020400000000000000" pitchFamily="18" charset="-128"/>
                <a:ea typeface="游明朝" panose="02020400000000000000" pitchFamily="18" charset="-128"/>
              </a:rPr>
              <a:t>は修復できない</a:t>
            </a:r>
            <a:r>
              <a:rPr lang="en-US" altLang="ja-JP" sz="2800" dirty="0">
                <a:latin typeface="游明朝" panose="02020400000000000000" pitchFamily="18" charset="-128"/>
                <a:ea typeface="游明朝" panose="02020400000000000000" pitchFamily="18" charset="-128"/>
              </a:rPr>
              <a:t>error</a:t>
            </a:r>
            <a:r>
              <a:rPr lang="ja-JP" altLang="en-US" sz="2800" dirty="0">
                <a:latin typeface="游明朝" panose="02020400000000000000" pitchFamily="18" charset="-128"/>
                <a:ea typeface="游明朝" panose="02020400000000000000" pitchFamily="18" charset="-128"/>
              </a:rPr>
              <a:t>を繰り返して修復することを防止</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正しくない</a:t>
            </a: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を</a:t>
            </a:r>
            <a:r>
              <a:rPr lang="en-US" altLang="ja-JP" sz="2800" dirty="0">
                <a:latin typeface="游明朝" panose="02020400000000000000" pitchFamily="18" charset="-128"/>
                <a:ea typeface="游明朝" panose="02020400000000000000" pitchFamily="18" charset="-128"/>
              </a:rPr>
              <a:t>trigger</a:t>
            </a:r>
            <a:r>
              <a:rPr lang="ja-JP" altLang="en-US" sz="2800" dirty="0">
                <a:latin typeface="游明朝" panose="02020400000000000000" pitchFamily="18" charset="-128"/>
                <a:ea typeface="游明朝" panose="02020400000000000000" pitchFamily="18" charset="-128"/>
              </a:rPr>
              <a:t>する</a:t>
            </a:r>
            <a:r>
              <a:rPr lang="en-US" altLang="ja-JP" sz="2800" dirty="0">
                <a:latin typeface="游明朝" panose="02020400000000000000" pitchFamily="18" charset="-128"/>
                <a:ea typeface="游明朝" panose="02020400000000000000" pitchFamily="18" charset="-128"/>
              </a:rPr>
              <a:t>test</a:t>
            </a:r>
            <a:r>
              <a:rPr lang="ja-JP" altLang="en-US" sz="2800" dirty="0">
                <a:latin typeface="游明朝" panose="02020400000000000000" pitchFamily="18" charset="-128"/>
                <a:ea typeface="游明朝" panose="02020400000000000000" pitchFamily="18" charset="-128"/>
              </a:rPr>
              <a:t>を収集</a:t>
            </a:r>
            <a:endParaRPr lang="en-US" altLang="ja-JP" sz="2800" dirty="0">
              <a:latin typeface="游明朝" panose="02020400000000000000" pitchFamily="18" charset="-128"/>
              <a:ea typeface="游明朝" panose="02020400000000000000" pitchFamily="18" charset="-128"/>
            </a:endParaRPr>
          </a:p>
        </p:txBody>
      </p:sp>
      <p:pic>
        <p:nvPicPr>
          <p:cNvPr id="6" name="図 5">
            <a:extLst>
              <a:ext uri="{FF2B5EF4-FFF2-40B4-BE49-F238E27FC236}">
                <a16:creationId xmlns:a16="http://schemas.microsoft.com/office/drawing/2014/main" id="{C1F6E436-6BC8-4EFC-8F02-229698142822}"/>
              </a:ext>
            </a:extLst>
          </p:cNvPr>
          <p:cNvPicPr>
            <a:picLocks noChangeAspect="1"/>
          </p:cNvPicPr>
          <p:nvPr/>
        </p:nvPicPr>
        <p:blipFill>
          <a:blip r:embed="rId3"/>
          <a:stretch>
            <a:fillRect/>
          </a:stretch>
        </p:blipFill>
        <p:spPr>
          <a:xfrm>
            <a:off x="7910928" y="-3830"/>
            <a:ext cx="4285185" cy="6858000"/>
          </a:xfrm>
          <a:prstGeom prst="rect">
            <a:avLst/>
          </a:prstGeom>
        </p:spPr>
      </p:pic>
    </p:spTree>
    <p:extLst>
      <p:ext uri="{BB962C8B-B14F-4D97-AF65-F5344CB8AC3E}">
        <p14:creationId xmlns:p14="http://schemas.microsoft.com/office/powerpoint/2010/main" val="304206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4AFE9382-4F8D-4087-AE90-FC3AF5BDD570}"/>
              </a:ext>
            </a:extLst>
          </p:cNvPr>
          <p:cNvSpPr>
            <a:spLocks noGrp="1"/>
          </p:cNvSpPr>
          <p:nvPr>
            <p:ph type="sldNum" sz="quarter" idx="12"/>
          </p:nvPr>
        </p:nvSpPr>
        <p:spPr/>
        <p:txBody>
          <a:bodyPr/>
          <a:lstStyle/>
          <a:p>
            <a:fld id="{573FCD47-42AF-49C5-ABA1-F97C3B8D7D0C}" type="slidenum">
              <a:rPr lang="zh-CN" altLang="en-US" smtClean="0"/>
              <a:t>2</a:t>
            </a:fld>
            <a:endParaRPr lang="zh-CN" altLang="en-US" dirty="0"/>
          </a:p>
        </p:txBody>
      </p:sp>
      <p:sp>
        <p:nvSpPr>
          <p:cNvPr id="2" name="タイトル 1">
            <a:extLst>
              <a:ext uri="{FF2B5EF4-FFF2-40B4-BE49-F238E27FC236}">
                <a16:creationId xmlns:a16="http://schemas.microsoft.com/office/drawing/2014/main" id="{EC394E22-9554-4630-A534-D538C729CCD7}"/>
              </a:ext>
            </a:extLst>
          </p:cNvPr>
          <p:cNvSpPr>
            <a:spLocks noGrp="1"/>
          </p:cNvSpPr>
          <p:nvPr>
            <p:ph type="title" idx="4294967295"/>
          </p:nvPr>
        </p:nvSpPr>
        <p:spPr>
          <a:xfrm>
            <a:off x="0" y="-663414"/>
            <a:ext cx="10058400" cy="1449388"/>
          </a:xfrm>
        </p:spPr>
        <p:txBody>
          <a:bodyPr/>
          <a:lstStyle/>
          <a:p>
            <a:r>
              <a:rPr lang="en-US" altLang="ja-JP" b="1" dirty="0">
                <a:latin typeface="Century" panose="02040604050505020304" pitchFamily="18" charset="0"/>
              </a:rPr>
              <a:t>Introduction</a:t>
            </a:r>
            <a:endParaRPr lang="zh-CN" altLang="en-US" b="1" dirty="0">
              <a:latin typeface="Century" panose="02040604050505020304" pitchFamily="18" charset="0"/>
            </a:endParaRPr>
          </a:p>
        </p:txBody>
      </p:sp>
      <p:sp>
        <p:nvSpPr>
          <p:cNvPr id="9" name="テキスト ボックス 8">
            <a:extLst>
              <a:ext uri="{FF2B5EF4-FFF2-40B4-BE49-F238E27FC236}">
                <a16:creationId xmlns:a16="http://schemas.microsoft.com/office/drawing/2014/main" id="{5C03966C-3989-42F8-8ADC-8F86FB133644}"/>
              </a:ext>
            </a:extLst>
          </p:cNvPr>
          <p:cNvSpPr txBox="1"/>
          <p:nvPr/>
        </p:nvSpPr>
        <p:spPr>
          <a:xfrm>
            <a:off x="119967" y="681458"/>
            <a:ext cx="11745287" cy="6124754"/>
          </a:xfrm>
          <a:prstGeom prst="rect">
            <a:avLst/>
          </a:prstGeom>
          <a:noFill/>
        </p:spPr>
        <p:txBody>
          <a:bodyPr wrap="square">
            <a:spAutoFit/>
          </a:bodyPr>
          <a:lstStyle/>
          <a:p>
            <a:pPr marL="457200" indent="-457200">
              <a:buClr>
                <a:schemeClr val="accent1"/>
              </a:buClr>
              <a:buFont typeface="Wingdings" panose="05000000000000000000" pitchFamily="2" charset="2"/>
              <a:buChar char="Ø"/>
            </a:pPr>
            <a:r>
              <a:rPr lang="ja-JP" altLang="en-US" sz="2800" dirty="0">
                <a:latin typeface="游明朝" panose="02020400000000000000" pitchFamily="18" charset="-128"/>
                <a:ea typeface="游明朝" panose="02020400000000000000" pitchFamily="18" charset="-128"/>
              </a:rPr>
              <a:t>背景</a:t>
            </a:r>
            <a:endParaRPr lang="en-US" altLang="zh-CN"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メモリエラーは致命的な影響がある</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メモリエラー検知ツールの性能が向上したが、修復は難しい</a:t>
            </a:r>
            <a:endParaRPr lang="en-US" altLang="ja-JP" sz="2800" dirty="0">
              <a:latin typeface="游明朝" panose="02020400000000000000" pitchFamily="18" charset="-128"/>
              <a:ea typeface="游明朝" panose="02020400000000000000" pitchFamily="18" charset="-128"/>
            </a:endParaRPr>
          </a:p>
          <a:p>
            <a:pPr marL="457200" indent="-457200">
              <a:buClr>
                <a:schemeClr val="accent1"/>
              </a:buClr>
              <a:buFont typeface="Wingdings" panose="05000000000000000000" pitchFamily="2" charset="2"/>
              <a:buChar char="Ø"/>
            </a:pPr>
            <a:r>
              <a:rPr lang="ja-JP" altLang="en-US" sz="2800" dirty="0">
                <a:latin typeface="游明朝" panose="02020400000000000000" pitchFamily="18" charset="-128"/>
                <a:ea typeface="游明朝" panose="02020400000000000000" pitchFamily="18" charset="-128"/>
              </a:rPr>
              <a:t>既存の研究</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静的でメモリエラーを検知して修復</a:t>
            </a:r>
            <a:endParaRPr lang="en-US" altLang="ja-JP" sz="2800" dirty="0">
              <a:latin typeface="游明朝" panose="02020400000000000000" pitchFamily="18" charset="-128"/>
              <a:ea typeface="游明朝" panose="02020400000000000000" pitchFamily="18" charset="-128"/>
            </a:endParaRPr>
          </a:p>
          <a:p>
            <a:pPr marL="457200" indent="-457200">
              <a:buClr>
                <a:schemeClr val="accent1"/>
              </a:buClr>
              <a:buFont typeface="Wingdings" panose="05000000000000000000" pitchFamily="2" charset="2"/>
              <a:buChar char="Ø"/>
            </a:pPr>
            <a:r>
              <a:rPr lang="ja-JP" altLang="en-US" sz="2800" dirty="0">
                <a:latin typeface="游明朝" panose="02020400000000000000" pitchFamily="18" charset="-128"/>
                <a:ea typeface="游明朝" panose="02020400000000000000" pitchFamily="18" charset="-128"/>
              </a:rPr>
              <a:t>既存の問題</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静的</a:t>
            </a:r>
            <a:r>
              <a:rPr lang="en-US" altLang="ja-JP" sz="2800" dirty="0">
                <a:latin typeface="游明朝" panose="02020400000000000000" pitchFamily="18" charset="-128"/>
                <a:ea typeface="游明朝" panose="02020400000000000000" pitchFamily="18" charset="-128"/>
              </a:rPr>
              <a:t>Analyzer</a:t>
            </a:r>
            <a:r>
              <a:rPr lang="ja-JP" altLang="en-US" sz="2800" dirty="0">
                <a:latin typeface="游明朝" panose="02020400000000000000" pitchFamily="18" charset="-128"/>
                <a:ea typeface="游明朝" panose="02020400000000000000" pitchFamily="18" charset="-128"/>
              </a:rPr>
              <a:t>の偽陽性と偽陰性は修復ツールの性能を影響</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動的エラー検知ツールは修復に必要な情報を十分に提供できない</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正しくないパッチを生成</a:t>
            </a:r>
            <a:endParaRPr lang="en-US" altLang="ja-JP" sz="2800" dirty="0">
              <a:latin typeface="游明朝" panose="02020400000000000000" pitchFamily="18" charset="-128"/>
              <a:ea typeface="游明朝" panose="02020400000000000000" pitchFamily="18" charset="-128"/>
            </a:endParaRPr>
          </a:p>
          <a:p>
            <a:pPr marL="457200" indent="-457200">
              <a:buClr>
                <a:schemeClr val="accent1"/>
              </a:buClr>
              <a:buFont typeface="Wingdings" panose="05000000000000000000" pitchFamily="2" charset="2"/>
              <a:buChar char="Ø"/>
            </a:pPr>
            <a:r>
              <a:rPr lang="ja-JP" altLang="en-US" sz="2800" dirty="0">
                <a:latin typeface="游明朝" panose="02020400000000000000" pitchFamily="18" charset="-128"/>
                <a:ea typeface="游明朝" panose="02020400000000000000" pitchFamily="18" charset="-128"/>
              </a:rPr>
              <a:t>提案手法</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検知：静的</a:t>
            </a:r>
            <a:r>
              <a:rPr lang="en-US" altLang="ja-JP" sz="2800" dirty="0">
                <a:latin typeface="游明朝" panose="02020400000000000000" pitchFamily="18" charset="-128"/>
                <a:ea typeface="游明朝" panose="02020400000000000000" pitchFamily="18" charset="-128"/>
              </a:rPr>
              <a:t>Analyzer</a:t>
            </a:r>
            <a:r>
              <a:rPr lang="ja-JP" altLang="en-US" sz="2800" dirty="0">
                <a:latin typeface="游明朝" panose="02020400000000000000" pitchFamily="18" charset="-128"/>
                <a:ea typeface="游明朝" panose="02020400000000000000" pitchFamily="18" charset="-128"/>
              </a:rPr>
              <a:t>と</a:t>
            </a: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（動的）</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修復：</a:t>
            </a:r>
            <a:r>
              <a:rPr lang="en-US" altLang="ja-JP" sz="2800" dirty="0">
                <a:latin typeface="游明朝" panose="02020400000000000000" pitchFamily="18" charset="-128"/>
                <a:ea typeface="游明朝" panose="02020400000000000000" pitchFamily="18" charset="-128"/>
                <a:sym typeface="Wingdings" panose="05000000000000000000" pitchFamily="2" charset="2"/>
              </a:rPr>
              <a:t>(1)</a:t>
            </a:r>
            <a:r>
              <a:rPr lang="ja-JP" altLang="en-US" sz="2800" dirty="0">
                <a:latin typeface="游明朝" panose="02020400000000000000" pitchFamily="18" charset="-128"/>
                <a:ea typeface="游明朝" panose="02020400000000000000" pitchFamily="18" charset="-128"/>
              </a:rPr>
              <a:t>軽量的な静的解析で情報を収集</a:t>
            </a:r>
            <a:r>
              <a:rPr lang="en-US" altLang="ja-JP" sz="2800" dirty="0">
                <a:latin typeface="游明朝" panose="02020400000000000000" pitchFamily="18" charset="-128"/>
                <a:ea typeface="游明朝" panose="02020400000000000000" pitchFamily="18" charset="-128"/>
              </a:rPr>
              <a:t>(2)</a:t>
            </a:r>
            <a:r>
              <a:rPr lang="ja-JP" altLang="en-US" sz="2800" dirty="0">
                <a:latin typeface="游明朝" panose="02020400000000000000" pitchFamily="18" charset="-128"/>
                <a:ea typeface="游明朝" panose="02020400000000000000" pitchFamily="18" charset="-128"/>
              </a:rPr>
              <a:t>提案する修復アルゴリズムにより</a:t>
            </a: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を活用し、重要な</a:t>
            </a:r>
            <a:r>
              <a:rPr lang="en-US" altLang="ja-JP" sz="2800" dirty="0">
                <a:latin typeface="游明朝" panose="02020400000000000000" pitchFamily="18" charset="-128"/>
                <a:ea typeface="游明朝" panose="02020400000000000000" pitchFamily="18" charset="-128"/>
              </a:rPr>
              <a:t>test</a:t>
            </a:r>
            <a:r>
              <a:rPr lang="ja-JP" altLang="en-US" sz="2800" dirty="0">
                <a:latin typeface="游明朝" panose="02020400000000000000" pitchFamily="18" charset="-128"/>
                <a:ea typeface="游明朝" panose="02020400000000000000" pitchFamily="18" charset="-128"/>
              </a:rPr>
              <a:t>の収集と</a:t>
            </a: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検証を行う</a:t>
            </a:r>
            <a:endParaRPr lang="en-US" altLang="ja-JP" sz="2800" dirty="0">
              <a:latin typeface="游明朝" panose="02020400000000000000" pitchFamily="18" charset="-128"/>
              <a:ea typeface="游明朝" panose="02020400000000000000" pitchFamily="18" charset="-128"/>
            </a:endParaRPr>
          </a:p>
          <a:p>
            <a:pPr lvl="1">
              <a:buClr>
                <a:schemeClr val="accent1"/>
              </a:buClr>
            </a:pPr>
            <a:endParaRPr lang="en-US" altLang="ja-JP" sz="28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78474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20</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Patch Generation</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437523" y="877383"/>
            <a:ext cx="8343900" cy="5016758"/>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Fix</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入力</a:t>
            </a:r>
            <a:r>
              <a:rPr lang="en-US" altLang="ja-JP" sz="3200" dirty="0">
                <a:latin typeface="游明朝" panose="02020400000000000000" pitchFamily="18" charset="-128"/>
                <a:ea typeface="游明朝" panose="02020400000000000000" pitchFamily="18" charset="-128"/>
              </a:rPr>
              <a:t>: </a:t>
            </a:r>
            <a:r>
              <a:rPr lang="ja-JP" altLang="en-US" sz="3200" dirty="0">
                <a:latin typeface="游明朝" panose="02020400000000000000" pitchFamily="18" charset="-128"/>
                <a:ea typeface="游明朝" panose="02020400000000000000" pitchFamily="18" charset="-128"/>
              </a:rPr>
              <a:t>コード</a:t>
            </a:r>
            <a:r>
              <a:rPr lang="en-US" altLang="ja-JP" sz="3200" dirty="0">
                <a:latin typeface="游明朝" panose="02020400000000000000" pitchFamily="18" charset="-128"/>
                <a:ea typeface="游明朝" panose="02020400000000000000" pitchFamily="18" charset="-128"/>
              </a:rPr>
              <a:t>, patch</a:t>
            </a:r>
          </a:p>
          <a:p>
            <a:pPr marL="1828800" lvl="3"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patch:</a:t>
            </a:r>
            <a:r>
              <a:rPr lang="ja-JP" altLang="en-US" sz="3200" dirty="0">
                <a:latin typeface="游明朝" panose="02020400000000000000" pitchFamily="18" charset="-128"/>
                <a:ea typeface="游明朝" panose="02020400000000000000" pitchFamily="18" charset="-128"/>
              </a:rPr>
              <a:t>関数別の合成した条件式</a:t>
            </a:r>
            <a:r>
              <a:rPr lang="en-US" altLang="ja-JP" sz="3200" dirty="0">
                <a:latin typeface="游明朝" panose="02020400000000000000" pitchFamily="18" charset="-128"/>
                <a:ea typeface="游明朝" panose="02020400000000000000" pitchFamily="18" charset="-128"/>
              </a:rPr>
              <a:t>, </a:t>
            </a:r>
            <a:r>
              <a:rPr lang="ja-JP" altLang="en-US" sz="3200" dirty="0">
                <a:latin typeface="游明朝" panose="02020400000000000000" pitchFamily="18" charset="-128"/>
                <a:ea typeface="游明朝" panose="02020400000000000000" pitchFamily="18" charset="-128"/>
              </a:rPr>
              <a:t>候補修復箇所</a:t>
            </a:r>
            <a:r>
              <a:rPr lang="en-US" altLang="ja-JP" sz="3200" dirty="0">
                <a:latin typeface="游明朝" panose="02020400000000000000" pitchFamily="18" charset="-128"/>
                <a:ea typeface="游明朝" panose="02020400000000000000" pitchFamily="18" charset="-128"/>
              </a:rPr>
              <a:t>, error heap object</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出力：修復したコード</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候補修復箇所に</a:t>
            </a:r>
            <a:r>
              <a:rPr lang="en-US" altLang="ja-JP" sz="3200" dirty="0">
                <a:latin typeface="游明朝" panose="02020400000000000000" pitchFamily="18" charset="-128"/>
                <a:ea typeface="游明朝" panose="02020400000000000000" pitchFamily="18" charset="-128"/>
              </a:rPr>
              <a:t>patch</a:t>
            </a:r>
            <a:r>
              <a:rPr lang="ja-JP" altLang="en-US" sz="3200" dirty="0">
                <a:latin typeface="游明朝" panose="02020400000000000000" pitchFamily="18" charset="-128"/>
                <a:ea typeface="游明朝" panose="02020400000000000000" pitchFamily="18" charset="-128"/>
              </a:rPr>
              <a:t>を挿入し、</a:t>
            </a:r>
            <a:r>
              <a:rPr lang="en-US" altLang="ja-JP" sz="3200" dirty="0" err="1">
                <a:latin typeface="游明朝" panose="02020400000000000000" pitchFamily="18" charset="-128"/>
                <a:ea typeface="游明朝" panose="02020400000000000000" pitchFamily="18" charset="-128"/>
              </a:rPr>
              <a:t>fuzzer</a:t>
            </a:r>
            <a:r>
              <a:rPr lang="ja-JP" altLang="en-US" sz="3200" dirty="0">
                <a:latin typeface="游明朝" panose="02020400000000000000" pitchFamily="18" charset="-128"/>
                <a:ea typeface="游明朝" panose="02020400000000000000" pitchFamily="18" charset="-128"/>
              </a:rPr>
              <a:t>でチェック</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新しいエラーが発生</a:t>
            </a:r>
            <a:r>
              <a:rPr lang="en-US" altLang="ja-JP" sz="3200" dirty="0">
                <a:latin typeface="游明朝" panose="02020400000000000000" pitchFamily="18" charset="-128"/>
                <a:ea typeface="游明朝" panose="02020400000000000000" pitchFamily="18" charset="-128"/>
              </a:rPr>
              <a:t>: </a:t>
            </a:r>
            <a:r>
              <a:rPr lang="ja-JP" altLang="en-US" sz="3200" dirty="0">
                <a:latin typeface="游明朝" panose="02020400000000000000" pitchFamily="18" charset="-128"/>
                <a:ea typeface="游明朝" panose="02020400000000000000" pitchFamily="18" charset="-128"/>
              </a:rPr>
              <a:t>違う</a:t>
            </a:r>
            <a:r>
              <a:rPr lang="en-US" altLang="ja-JP" sz="3200" dirty="0">
                <a:latin typeface="游明朝" panose="02020400000000000000" pitchFamily="18" charset="-128"/>
                <a:ea typeface="游明朝" panose="02020400000000000000" pitchFamily="18" charset="-128"/>
              </a:rPr>
              <a:t>patch</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同じなエラーが発生</a:t>
            </a:r>
            <a:r>
              <a:rPr lang="en-US" altLang="ja-JP" sz="3200" dirty="0">
                <a:latin typeface="游明朝" panose="02020400000000000000" pitchFamily="18" charset="-128"/>
                <a:ea typeface="游明朝" panose="02020400000000000000" pitchFamily="18" charset="-128"/>
              </a:rPr>
              <a:t>: </a:t>
            </a:r>
            <a:r>
              <a:rPr lang="ja-JP" altLang="en-US" sz="3200" dirty="0">
                <a:latin typeface="游明朝" panose="02020400000000000000" pitchFamily="18" charset="-128"/>
                <a:ea typeface="游明朝" panose="02020400000000000000" pitchFamily="18" charset="-128"/>
              </a:rPr>
              <a:t>違う</a:t>
            </a:r>
            <a:r>
              <a:rPr lang="en-US" altLang="ja-JP" sz="3200" dirty="0">
                <a:latin typeface="游明朝" panose="02020400000000000000" pitchFamily="18" charset="-128"/>
                <a:ea typeface="游明朝" panose="02020400000000000000" pitchFamily="18" charset="-128"/>
              </a:rPr>
              <a:t>patch</a:t>
            </a:r>
            <a:r>
              <a:rPr lang="ja-JP" altLang="en-US" sz="3200" dirty="0">
                <a:latin typeface="游明朝" panose="02020400000000000000" pitchFamily="18" charset="-128"/>
                <a:ea typeface="游明朝" panose="02020400000000000000" pitchFamily="18" charset="-128"/>
              </a:rPr>
              <a:t>または部分</a:t>
            </a:r>
            <a:r>
              <a:rPr lang="en-US" altLang="ja-JP" sz="3200" dirty="0">
                <a:latin typeface="游明朝" panose="02020400000000000000" pitchFamily="18" charset="-128"/>
                <a:ea typeface="游明朝" panose="02020400000000000000" pitchFamily="18" charset="-128"/>
              </a:rPr>
              <a:t>patch</a:t>
            </a:r>
          </a:p>
        </p:txBody>
      </p:sp>
      <p:pic>
        <p:nvPicPr>
          <p:cNvPr id="6" name="図 5">
            <a:extLst>
              <a:ext uri="{FF2B5EF4-FFF2-40B4-BE49-F238E27FC236}">
                <a16:creationId xmlns:a16="http://schemas.microsoft.com/office/drawing/2014/main" id="{6D34F5EE-08EB-488C-8635-81A52335C8D0}"/>
              </a:ext>
            </a:extLst>
          </p:cNvPr>
          <p:cNvPicPr>
            <a:picLocks noChangeAspect="1"/>
          </p:cNvPicPr>
          <p:nvPr/>
        </p:nvPicPr>
        <p:blipFill>
          <a:blip r:embed="rId3"/>
          <a:stretch>
            <a:fillRect/>
          </a:stretch>
        </p:blipFill>
        <p:spPr>
          <a:xfrm>
            <a:off x="7939087" y="33090"/>
            <a:ext cx="4238625" cy="4438650"/>
          </a:xfrm>
          <a:prstGeom prst="rect">
            <a:avLst/>
          </a:prstGeom>
        </p:spPr>
      </p:pic>
      <p:sp>
        <p:nvSpPr>
          <p:cNvPr id="8" name="テキスト ボックス 7">
            <a:extLst>
              <a:ext uri="{FF2B5EF4-FFF2-40B4-BE49-F238E27FC236}">
                <a16:creationId xmlns:a16="http://schemas.microsoft.com/office/drawing/2014/main" id="{A765A377-D646-4797-82D7-3C3F9EB12DCA}"/>
              </a:ext>
            </a:extLst>
          </p:cNvPr>
          <p:cNvSpPr txBox="1"/>
          <p:nvPr/>
        </p:nvSpPr>
        <p:spPr>
          <a:xfrm>
            <a:off x="8091487" y="4491062"/>
            <a:ext cx="1402080" cy="1754326"/>
          </a:xfrm>
          <a:prstGeom prst="rect">
            <a:avLst/>
          </a:prstGeom>
          <a:noFill/>
        </p:spPr>
        <p:txBody>
          <a:bodyPr wrap="square" rtlCol="0">
            <a:spAutoFit/>
          </a:bodyPr>
          <a:lstStyle/>
          <a:p>
            <a:r>
              <a:rPr lang="en-US" altLang="zh-CN" dirty="0"/>
              <a:t>p=malloc(1);</a:t>
            </a:r>
          </a:p>
          <a:p>
            <a:r>
              <a:rPr lang="en-US" altLang="zh-CN" dirty="0"/>
              <a:t>if(c){…</a:t>
            </a:r>
          </a:p>
          <a:p>
            <a:r>
              <a:rPr lang="en-US" altLang="zh-CN" dirty="0"/>
              <a:t>   return 0;</a:t>
            </a:r>
          </a:p>
          <a:p>
            <a:r>
              <a:rPr lang="en-US" altLang="zh-CN" dirty="0"/>
              <a:t>}else{…</a:t>
            </a:r>
          </a:p>
          <a:p>
            <a:r>
              <a:rPr lang="en-US" altLang="zh-CN" dirty="0"/>
              <a:t>   return 1;</a:t>
            </a:r>
          </a:p>
          <a:p>
            <a:r>
              <a:rPr lang="en-US" altLang="zh-CN" dirty="0"/>
              <a:t>}</a:t>
            </a:r>
            <a:endParaRPr lang="zh-CN" altLang="en-US" dirty="0"/>
          </a:p>
        </p:txBody>
      </p:sp>
      <p:sp>
        <p:nvSpPr>
          <p:cNvPr id="9" name="テキスト ボックス 8">
            <a:extLst>
              <a:ext uri="{FF2B5EF4-FFF2-40B4-BE49-F238E27FC236}">
                <a16:creationId xmlns:a16="http://schemas.microsoft.com/office/drawing/2014/main" id="{945EB65A-DD3B-4058-A1AE-887B5C09B2BA}"/>
              </a:ext>
            </a:extLst>
          </p:cNvPr>
          <p:cNvSpPr txBox="1"/>
          <p:nvPr/>
        </p:nvSpPr>
        <p:spPr>
          <a:xfrm>
            <a:off x="9809018" y="4491062"/>
            <a:ext cx="3393281" cy="1754326"/>
          </a:xfrm>
          <a:prstGeom prst="rect">
            <a:avLst/>
          </a:prstGeom>
          <a:noFill/>
        </p:spPr>
        <p:txBody>
          <a:bodyPr wrap="square" rtlCol="0">
            <a:spAutoFit/>
          </a:bodyPr>
          <a:lstStyle/>
          <a:p>
            <a:r>
              <a:rPr lang="en-US" altLang="zh-CN" dirty="0"/>
              <a:t>p=malloc(1);</a:t>
            </a:r>
          </a:p>
          <a:p>
            <a:r>
              <a:rPr lang="en-US" altLang="zh-CN" dirty="0"/>
              <a:t>if(c){…</a:t>
            </a:r>
          </a:p>
          <a:p>
            <a:r>
              <a:rPr lang="en-US" altLang="zh-CN" dirty="0"/>
              <a:t>   </a:t>
            </a:r>
            <a:r>
              <a:rPr lang="en-US" altLang="zh-CN" dirty="0">
                <a:solidFill>
                  <a:srgbClr val="FF0000"/>
                </a:solidFill>
              </a:rPr>
              <a:t>free(p);</a:t>
            </a:r>
            <a:r>
              <a:rPr lang="en-US" altLang="zh-CN" dirty="0"/>
              <a:t>return 0;</a:t>
            </a:r>
          </a:p>
          <a:p>
            <a:r>
              <a:rPr lang="en-US" altLang="zh-CN" dirty="0"/>
              <a:t>}else{…</a:t>
            </a:r>
          </a:p>
          <a:p>
            <a:r>
              <a:rPr lang="en-US" altLang="zh-CN" dirty="0"/>
              <a:t>   </a:t>
            </a:r>
            <a:r>
              <a:rPr lang="en-US" altLang="zh-CN" dirty="0">
                <a:solidFill>
                  <a:srgbClr val="FF0000"/>
                </a:solidFill>
              </a:rPr>
              <a:t>free(p);</a:t>
            </a:r>
            <a:r>
              <a:rPr lang="en-US" altLang="zh-CN" dirty="0"/>
              <a:t>return 1;</a:t>
            </a:r>
          </a:p>
          <a:p>
            <a:r>
              <a:rPr lang="en-US" altLang="zh-CN" dirty="0"/>
              <a:t>}</a:t>
            </a:r>
            <a:endParaRPr lang="zh-CN" altLang="en-US" dirty="0"/>
          </a:p>
        </p:txBody>
      </p:sp>
    </p:spTree>
    <p:extLst>
      <p:ext uri="{BB962C8B-B14F-4D97-AF65-F5344CB8AC3E}">
        <p14:creationId xmlns:p14="http://schemas.microsoft.com/office/powerpoint/2010/main" val="138275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21</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Evaluation </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155330" y="1118784"/>
            <a:ext cx="12024360" cy="4770537"/>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Research question</a:t>
            </a:r>
          </a:p>
          <a:p>
            <a:pPr marL="1428750" lvl="2" indent="-514350">
              <a:buClr>
                <a:schemeClr val="accent1"/>
              </a:buClr>
              <a:buFont typeface="+mj-lt"/>
              <a:buAutoNum type="arabicPeriod"/>
            </a:pPr>
            <a:r>
              <a:rPr lang="en-US" altLang="ja-JP" sz="2400" dirty="0">
                <a:latin typeface="游明朝" panose="02020400000000000000" pitchFamily="18" charset="-128"/>
                <a:ea typeface="游明朝" panose="02020400000000000000" pitchFamily="18" charset="-128"/>
              </a:rPr>
              <a:t>SAVER</a:t>
            </a:r>
            <a:r>
              <a:rPr lang="ja-JP" altLang="en-US" sz="2400" dirty="0">
                <a:latin typeface="游明朝" panose="02020400000000000000" pitchFamily="18" charset="-128"/>
                <a:ea typeface="游明朝" panose="02020400000000000000" pitchFamily="18" charset="-128"/>
              </a:rPr>
              <a:t>と比べて、</a:t>
            </a:r>
            <a:r>
              <a:rPr lang="en-US" altLang="ja-JP" sz="2400" dirty="0">
                <a:latin typeface="游明朝" panose="02020400000000000000" pitchFamily="18" charset="-128"/>
                <a:ea typeface="游明朝" panose="02020400000000000000" pitchFamily="18" charset="-128"/>
              </a:rPr>
              <a:t>HAMER</a:t>
            </a:r>
            <a:r>
              <a:rPr lang="ja-JP" altLang="en-US" sz="2400" dirty="0">
                <a:latin typeface="游明朝" panose="02020400000000000000" pitchFamily="18" charset="-128"/>
                <a:ea typeface="游明朝" panose="02020400000000000000" pitchFamily="18" charset="-128"/>
              </a:rPr>
              <a:t>の効果はどうですか？</a:t>
            </a:r>
            <a:endParaRPr lang="en-US" altLang="ja-JP" sz="2400" dirty="0">
              <a:latin typeface="游明朝" panose="02020400000000000000" pitchFamily="18" charset="-128"/>
              <a:ea typeface="游明朝" panose="02020400000000000000" pitchFamily="18" charset="-128"/>
            </a:endParaRPr>
          </a:p>
          <a:p>
            <a:pPr marL="1428750" lvl="2" indent="-514350">
              <a:buClr>
                <a:schemeClr val="accent1"/>
              </a:buClr>
              <a:buFont typeface="+mj-lt"/>
              <a:buAutoNum type="arabicPeriod"/>
            </a:pPr>
            <a:r>
              <a:rPr lang="ja-JP" altLang="en-US" sz="2400" dirty="0">
                <a:latin typeface="游明朝" panose="02020400000000000000" pitchFamily="18" charset="-128"/>
                <a:ea typeface="游明朝" panose="02020400000000000000" pitchFamily="18" charset="-128"/>
              </a:rPr>
              <a:t>三つの問題点を本当に解決しましたか？</a:t>
            </a:r>
            <a:endParaRPr lang="en-US" altLang="ja-JP" sz="2400" dirty="0">
              <a:latin typeface="游明朝" panose="02020400000000000000" pitchFamily="18" charset="-128"/>
              <a:ea typeface="游明朝" panose="02020400000000000000" pitchFamily="18" charset="-128"/>
            </a:endParaRPr>
          </a:p>
          <a:p>
            <a:pPr marL="1428750" lvl="2" indent="-514350">
              <a:buClr>
                <a:schemeClr val="accent1"/>
              </a:buClr>
              <a:buFont typeface="+mj-lt"/>
              <a:buAutoNum type="arabicPeriod"/>
            </a:pPr>
            <a:r>
              <a:rPr lang="ja-JP" altLang="en-US" sz="2400" dirty="0">
                <a:latin typeface="游明朝" panose="02020400000000000000" pitchFamily="18" charset="-128"/>
                <a:ea typeface="游明朝" panose="02020400000000000000" pitchFamily="18" charset="-128"/>
              </a:rPr>
              <a:t>軽量的な静的解析の効率はどうですか？</a:t>
            </a:r>
            <a:endParaRPr lang="en-US" altLang="ja-JP" sz="3200" dirty="0">
              <a:latin typeface="游明朝" panose="02020400000000000000" pitchFamily="18" charset="-128"/>
              <a:ea typeface="游明朝" panose="02020400000000000000" pitchFamily="18" charset="-128"/>
            </a:endParaRPr>
          </a:p>
          <a:p>
            <a:pPr marL="971550" lvl="1" indent="-51435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実装</a:t>
            </a:r>
            <a:endParaRPr lang="en-US" altLang="ja-JP" sz="3200" dirty="0">
              <a:latin typeface="游明朝" panose="02020400000000000000" pitchFamily="18" charset="-128"/>
              <a:ea typeface="游明朝" panose="02020400000000000000" pitchFamily="18" charset="-128"/>
            </a:endParaRPr>
          </a:p>
          <a:p>
            <a:pPr marL="1428750" lvl="2" indent="-51435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Python</a:t>
            </a:r>
            <a:r>
              <a:rPr lang="ja-JP" altLang="en-US"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行ぐらい）</a:t>
            </a:r>
            <a:endParaRPr lang="en-US" altLang="ja-JP" sz="2400" dirty="0">
              <a:latin typeface="游明朝" panose="02020400000000000000" pitchFamily="18" charset="-128"/>
              <a:ea typeface="游明朝" panose="02020400000000000000" pitchFamily="18" charset="-128"/>
            </a:endParaRPr>
          </a:p>
          <a:p>
            <a:pPr marL="1428750" lvl="2" indent="-51435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静的</a:t>
            </a:r>
            <a:r>
              <a:rPr lang="en-US" altLang="ja-JP" sz="2400" dirty="0">
                <a:latin typeface="游明朝" panose="02020400000000000000" pitchFamily="18" charset="-128"/>
                <a:ea typeface="游明朝" panose="02020400000000000000" pitchFamily="18" charset="-128"/>
              </a:rPr>
              <a:t>Analyzer: Infer, </a:t>
            </a:r>
            <a:r>
              <a:rPr lang="en-US" altLang="ja-JP" sz="2400" dirty="0" err="1">
                <a:latin typeface="游明朝" panose="02020400000000000000" pitchFamily="18" charset="-128"/>
                <a:ea typeface="游明朝" panose="02020400000000000000" pitchFamily="18" charset="-128"/>
              </a:rPr>
              <a:t>fuzzer</a:t>
            </a:r>
            <a:r>
              <a:rPr lang="en-US" altLang="ja-JP" sz="2400" dirty="0">
                <a:latin typeface="游明朝" panose="02020400000000000000" pitchFamily="18" charset="-128"/>
                <a:ea typeface="游明朝" panose="02020400000000000000" pitchFamily="18" charset="-128"/>
              </a:rPr>
              <a:t>: </a:t>
            </a:r>
            <a:r>
              <a:rPr lang="en-US" altLang="ja-JP" sz="2400" dirty="0" err="1">
                <a:latin typeface="游明朝" panose="02020400000000000000" pitchFamily="18" charset="-128"/>
                <a:ea typeface="游明朝" panose="02020400000000000000" pitchFamily="18" charset="-128"/>
              </a:rPr>
              <a:t>LibFuzzer</a:t>
            </a:r>
            <a:endParaRPr lang="en-US" altLang="ja-JP" sz="2400" dirty="0">
              <a:latin typeface="游明朝" panose="02020400000000000000" pitchFamily="18" charset="-128"/>
              <a:ea typeface="游明朝" panose="02020400000000000000" pitchFamily="18" charset="-128"/>
            </a:endParaRPr>
          </a:p>
          <a:p>
            <a:pPr marL="1428750" lvl="2" indent="-51435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構文解析</a:t>
            </a:r>
            <a:r>
              <a:rPr lang="en-US" altLang="ja-JP" sz="2400" dirty="0">
                <a:latin typeface="游明朝" panose="02020400000000000000" pitchFamily="18" charset="-128"/>
                <a:ea typeface="游明朝" panose="02020400000000000000" pitchFamily="18" charset="-128"/>
              </a:rPr>
              <a:t>: python</a:t>
            </a:r>
            <a:r>
              <a:rPr lang="ja-JP" altLang="en-US" sz="2400" dirty="0">
                <a:latin typeface="游明朝" panose="02020400000000000000" pitchFamily="18" charset="-128"/>
                <a:ea typeface="游明朝" panose="02020400000000000000" pitchFamily="18" charset="-128"/>
              </a:rPr>
              <a:t>の</a:t>
            </a:r>
            <a:r>
              <a:rPr lang="en-US" altLang="ja-JP" sz="2400" dirty="0" err="1">
                <a:latin typeface="游明朝" panose="02020400000000000000" pitchFamily="18" charset="-128"/>
                <a:ea typeface="游明朝" panose="02020400000000000000" pitchFamily="18" charset="-128"/>
              </a:rPr>
              <a:t>pycparser</a:t>
            </a:r>
            <a:r>
              <a:rPr lang="ja-JP" altLang="en-US" sz="2400" dirty="0">
                <a:latin typeface="游明朝" panose="02020400000000000000" pitchFamily="18" charset="-128"/>
                <a:ea typeface="游明朝" panose="02020400000000000000" pitchFamily="18" charset="-128"/>
              </a:rPr>
              <a:t> </a:t>
            </a:r>
            <a:endParaRPr lang="en-US" altLang="ja-JP" sz="2400" dirty="0">
              <a:latin typeface="游明朝" panose="02020400000000000000" pitchFamily="18" charset="-128"/>
              <a:ea typeface="游明朝" panose="02020400000000000000" pitchFamily="18" charset="-128"/>
            </a:endParaRPr>
          </a:p>
          <a:p>
            <a:pPr marL="1428750" lvl="2" indent="-51435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SMT solver: python</a:t>
            </a:r>
            <a:r>
              <a:rPr lang="ja-JP" altLang="en-US" sz="2400" dirty="0">
                <a:latin typeface="游明朝" panose="02020400000000000000" pitchFamily="18" charset="-128"/>
                <a:ea typeface="游明朝" panose="02020400000000000000" pitchFamily="18" charset="-128"/>
              </a:rPr>
              <a:t>の</a:t>
            </a:r>
            <a:r>
              <a:rPr lang="en-US" altLang="ja-JP" sz="2400" dirty="0">
                <a:latin typeface="游明朝" panose="02020400000000000000" pitchFamily="18" charset="-128"/>
                <a:ea typeface="游明朝" panose="02020400000000000000" pitchFamily="18" charset="-128"/>
              </a:rPr>
              <a:t>z3-solver </a:t>
            </a:r>
          </a:p>
          <a:p>
            <a:pPr marL="1428750" lvl="2" indent="-514350">
              <a:buClr>
                <a:schemeClr val="accent1"/>
              </a:buClr>
              <a:buFont typeface="Arial" panose="020B0604020202020204" pitchFamily="34" charset="0"/>
              <a:buChar char="•"/>
            </a:pPr>
            <a:r>
              <a:rPr lang="en-US" altLang="ja-JP" sz="2400" dirty="0" err="1">
                <a:latin typeface="游明朝" panose="02020400000000000000" pitchFamily="18" charset="-128"/>
                <a:ea typeface="游明朝" panose="02020400000000000000" pitchFamily="18" charset="-128"/>
              </a:rPr>
              <a:t>LibFuzzer</a:t>
            </a:r>
            <a:r>
              <a:rPr lang="ja-JP" altLang="en-US" sz="2400" dirty="0">
                <a:latin typeface="游明朝" panose="02020400000000000000" pitchFamily="18" charset="-128"/>
                <a:ea typeface="游明朝" panose="02020400000000000000" pitchFamily="18" charset="-128"/>
              </a:rPr>
              <a:t>の設定</a:t>
            </a:r>
            <a:endParaRPr lang="en-US" altLang="ja-JP" sz="2400" dirty="0">
              <a:latin typeface="游明朝" panose="02020400000000000000" pitchFamily="18" charset="-128"/>
              <a:ea typeface="游明朝" panose="02020400000000000000" pitchFamily="18" charset="-128"/>
            </a:endParaRPr>
          </a:p>
          <a:p>
            <a:pPr marL="1885950" lvl="3" indent="-51435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使用するとき</a:t>
            </a:r>
            <a:r>
              <a:rPr lang="en-US" altLang="ja-JP" sz="2400" dirty="0">
                <a:latin typeface="游明朝" panose="02020400000000000000" pitchFamily="18" charset="-128"/>
                <a:ea typeface="游明朝" panose="02020400000000000000" pitchFamily="18" charset="-128"/>
              </a:rPr>
              <a:t>10</a:t>
            </a:r>
            <a:r>
              <a:rPr lang="ja-JP" altLang="en-US" sz="2400" dirty="0">
                <a:latin typeface="游明朝" panose="02020400000000000000" pitchFamily="18" charset="-128"/>
                <a:ea typeface="游明朝" panose="02020400000000000000" pitchFamily="18" charset="-128"/>
              </a:rPr>
              <a:t>回実行する</a:t>
            </a:r>
            <a:endParaRPr lang="en-US" altLang="ja-JP" sz="2400" dirty="0">
              <a:latin typeface="游明朝" panose="02020400000000000000" pitchFamily="18" charset="-128"/>
              <a:ea typeface="游明朝" panose="02020400000000000000" pitchFamily="18" charset="-128"/>
            </a:endParaRPr>
          </a:p>
          <a:p>
            <a:pPr marL="1885950" lvl="3" indent="-51435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回実行で</a:t>
            </a:r>
            <a:r>
              <a:rPr lang="en-US" altLang="ja-JP" sz="2400" dirty="0">
                <a:latin typeface="游明朝" panose="02020400000000000000" pitchFamily="18" charset="-128"/>
                <a:ea typeface="游明朝" panose="02020400000000000000" pitchFamily="18" charset="-128"/>
              </a:rPr>
              <a:t>5</a:t>
            </a:r>
            <a:r>
              <a:rPr lang="ja-JP" altLang="en-US" sz="2400" dirty="0">
                <a:latin typeface="游明朝" panose="02020400000000000000" pitchFamily="18" charset="-128"/>
                <a:ea typeface="游明朝" panose="02020400000000000000" pitchFamily="18" charset="-128"/>
              </a:rPr>
              <a:t>秒内にエラーを見つけないと停止→正しいコードと判定</a:t>
            </a:r>
            <a:endParaRPr lang="en-US" altLang="ja-JP"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41264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22</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Evaluation </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361985" y="877383"/>
            <a:ext cx="7372385" cy="5509200"/>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Benchmark</a:t>
            </a: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合成検体で</a:t>
            </a:r>
            <a:r>
              <a:rPr lang="en-US" altLang="ja-JP" sz="2800" dirty="0">
                <a:latin typeface="游明朝" panose="02020400000000000000" pitchFamily="18" charset="-128"/>
                <a:ea typeface="游明朝" panose="02020400000000000000" pitchFamily="18" charset="-128"/>
              </a:rPr>
              <a:t>SAVER</a:t>
            </a:r>
            <a:r>
              <a:rPr lang="ja-JP" altLang="en-US" sz="2800" dirty="0">
                <a:latin typeface="游明朝" panose="02020400000000000000" pitchFamily="18" charset="-128"/>
                <a:ea typeface="游明朝" panose="02020400000000000000" pitchFamily="18" charset="-128"/>
              </a:rPr>
              <a:t>と比較</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現時点の</a:t>
            </a:r>
            <a:r>
              <a:rPr lang="en-US" altLang="ja-JP" sz="2800" dirty="0">
                <a:latin typeface="游明朝" panose="02020400000000000000" pitchFamily="18" charset="-128"/>
                <a:ea typeface="游明朝" panose="02020400000000000000" pitchFamily="18" charset="-128"/>
              </a:rPr>
              <a:t>scalability</a:t>
            </a:r>
            <a:r>
              <a:rPr lang="ja-JP" altLang="en-US" sz="2800" dirty="0">
                <a:latin typeface="游明朝" panose="02020400000000000000" pitchFamily="18" charset="-128"/>
                <a:ea typeface="游明朝" panose="02020400000000000000" pitchFamily="18" charset="-128"/>
              </a:rPr>
              <a:t>は良くない</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合成検体で複雑なエラーパターンに対しての修復効果を評価</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直接に</a:t>
            </a:r>
            <a:r>
              <a:rPr lang="en-US" altLang="ja-JP" sz="2800" dirty="0" err="1">
                <a:latin typeface="游明朝" panose="02020400000000000000" pitchFamily="18" charset="-128"/>
                <a:ea typeface="游明朝" panose="02020400000000000000" pitchFamily="18" charset="-128"/>
              </a:rPr>
              <a:t>LibFuzzer</a:t>
            </a:r>
            <a:r>
              <a:rPr lang="ja-JP" altLang="en-US" sz="2800" dirty="0">
                <a:latin typeface="游明朝" panose="02020400000000000000" pitchFamily="18" charset="-128"/>
                <a:ea typeface="游明朝" panose="02020400000000000000" pitchFamily="18" charset="-128"/>
              </a:rPr>
              <a:t>でテストコードを検知</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FP, FN</a:t>
            </a:r>
            <a:r>
              <a:rPr lang="ja-JP" altLang="en-US"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rPr>
              <a:t>Infer</a:t>
            </a:r>
            <a:r>
              <a:rPr lang="ja-JP" altLang="en-US" sz="2400" dirty="0">
                <a:latin typeface="游明朝" panose="02020400000000000000" pitchFamily="18" charset="-128"/>
                <a:ea typeface="游明朝" panose="02020400000000000000" pitchFamily="18" charset="-128"/>
              </a:rPr>
              <a:t>の偽陽性</a:t>
            </a:r>
            <a:r>
              <a:rPr lang="en-US"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偽陰性警報を持つ</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EP</a:t>
            </a:r>
            <a:r>
              <a:rPr lang="ja-JP" altLang="en-US" sz="2400" dirty="0">
                <a:latin typeface="游明朝" panose="02020400000000000000" pitchFamily="18" charset="-128"/>
                <a:ea typeface="游明朝" panose="02020400000000000000" pitchFamily="18" charset="-128"/>
              </a:rPr>
              <a:t>：エラーパスが長い</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ME</a:t>
            </a:r>
            <a:r>
              <a:rPr lang="ja-JP" altLang="en-US" sz="2400" dirty="0">
                <a:latin typeface="游明朝" panose="02020400000000000000" pitchFamily="18" charset="-128"/>
                <a:ea typeface="游明朝" panose="02020400000000000000" pitchFamily="18" charset="-128"/>
              </a:rPr>
              <a:t>：複数</a:t>
            </a:r>
            <a:r>
              <a:rPr lang="en-US" altLang="ja-JP" sz="2400" dirty="0">
                <a:latin typeface="游明朝" panose="02020400000000000000" pitchFamily="18" charset="-128"/>
                <a:ea typeface="游明朝" panose="02020400000000000000" pitchFamily="18" charset="-128"/>
              </a:rPr>
              <a:t>error heap object</a:t>
            </a: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MR</a:t>
            </a:r>
            <a:r>
              <a:rPr lang="ja-JP" altLang="en-US" sz="2400" dirty="0">
                <a:latin typeface="游明朝" panose="02020400000000000000" pitchFamily="18" charset="-128"/>
                <a:ea typeface="游明朝" panose="02020400000000000000" pitchFamily="18" charset="-128"/>
              </a:rPr>
              <a:t>：複数</a:t>
            </a:r>
            <a:r>
              <a:rPr lang="en-US" altLang="ja-JP" sz="2400" dirty="0">
                <a:latin typeface="游明朝" panose="02020400000000000000" pitchFamily="18" charset="-128"/>
                <a:ea typeface="游明朝" panose="02020400000000000000" pitchFamily="18" charset="-128"/>
              </a:rPr>
              <a:t>return</a:t>
            </a:r>
            <a:r>
              <a:rPr lang="ja-JP" altLang="en-US" sz="2400" dirty="0">
                <a:latin typeface="游明朝" panose="02020400000000000000" pitchFamily="18" charset="-128"/>
                <a:ea typeface="游明朝" panose="02020400000000000000" pitchFamily="18" charset="-128"/>
              </a:rPr>
              <a:t>を持つ</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CF</a:t>
            </a:r>
            <a:r>
              <a:rPr lang="ja-JP" altLang="en-US" sz="2400" dirty="0">
                <a:latin typeface="游明朝" panose="02020400000000000000" pitchFamily="18" charset="-128"/>
                <a:ea typeface="游明朝" panose="02020400000000000000" pitchFamily="18" charset="-128"/>
              </a:rPr>
              <a:t>：複雑制御フローを持つ</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D5483EAA-6E42-47C8-A389-1A7DC4A726E1}"/>
              </a:ext>
            </a:extLst>
          </p:cNvPr>
          <p:cNvPicPr>
            <a:picLocks noChangeAspect="1"/>
          </p:cNvPicPr>
          <p:nvPr/>
        </p:nvPicPr>
        <p:blipFill>
          <a:blip r:embed="rId3"/>
          <a:stretch>
            <a:fillRect/>
          </a:stretch>
        </p:blipFill>
        <p:spPr>
          <a:xfrm>
            <a:off x="7173277" y="1176337"/>
            <a:ext cx="4733925" cy="4505325"/>
          </a:xfrm>
          <a:prstGeom prst="rect">
            <a:avLst/>
          </a:prstGeom>
        </p:spPr>
      </p:pic>
    </p:spTree>
    <p:extLst>
      <p:ext uri="{BB962C8B-B14F-4D97-AF65-F5344CB8AC3E}">
        <p14:creationId xmlns:p14="http://schemas.microsoft.com/office/powerpoint/2010/main" val="1950746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23</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21920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accent1"/>
              </a:buClr>
            </a:pPr>
            <a:r>
              <a:rPr lang="en-US" altLang="ja-JP" sz="3600" dirty="0">
                <a:latin typeface="游明朝" panose="02020400000000000000" pitchFamily="18" charset="-128"/>
                <a:ea typeface="游明朝" panose="02020400000000000000" pitchFamily="18" charset="-128"/>
              </a:rPr>
              <a:t>RQ1: SAVER</a:t>
            </a:r>
            <a:r>
              <a:rPr lang="ja-JP" altLang="en-US" sz="3600" dirty="0">
                <a:latin typeface="游明朝" panose="02020400000000000000" pitchFamily="18" charset="-128"/>
                <a:ea typeface="游明朝" panose="02020400000000000000" pitchFamily="18" charset="-128"/>
              </a:rPr>
              <a:t>と比べて、</a:t>
            </a:r>
            <a:r>
              <a:rPr lang="en-US" altLang="ja-JP" sz="3600" dirty="0">
                <a:latin typeface="游明朝" panose="02020400000000000000" pitchFamily="18" charset="-128"/>
                <a:ea typeface="游明朝" panose="02020400000000000000" pitchFamily="18" charset="-128"/>
              </a:rPr>
              <a:t>HAMER</a:t>
            </a:r>
            <a:r>
              <a:rPr lang="ja-JP" altLang="en-US" sz="3600" dirty="0">
                <a:latin typeface="游明朝" panose="02020400000000000000" pitchFamily="18" charset="-128"/>
                <a:ea typeface="游明朝" panose="02020400000000000000" pitchFamily="18" charset="-128"/>
              </a:rPr>
              <a:t>の効果はどうですか？</a:t>
            </a:r>
            <a:endParaRPr lang="en-US" altLang="ja-JP" sz="36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F8C7FAB9-630C-4554-9B20-12815E1510F2}"/>
              </a:ext>
            </a:extLst>
          </p:cNvPr>
          <p:cNvPicPr>
            <a:picLocks noChangeAspect="1"/>
          </p:cNvPicPr>
          <p:nvPr/>
        </p:nvPicPr>
        <p:blipFill>
          <a:blip r:embed="rId3"/>
          <a:stretch>
            <a:fillRect/>
          </a:stretch>
        </p:blipFill>
        <p:spPr>
          <a:xfrm>
            <a:off x="1885950" y="1133894"/>
            <a:ext cx="7792060" cy="3340713"/>
          </a:xfrm>
          <a:prstGeom prst="rect">
            <a:avLst/>
          </a:prstGeom>
        </p:spPr>
      </p:pic>
      <p:sp>
        <p:nvSpPr>
          <p:cNvPr id="8" name="テキスト ボックス 7">
            <a:extLst>
              <a:ext uri="{FF2B5EF4-FFF2-40B4-BE49-F238E27FC236}">
                <a16:creationId xmlns:a16="http://schemas.microsoft.com/office/drawing/2014/main" id="{9DA4C98D-55BB-47E3-9CDB-CACAC6A9148E}"/>
              </a:ext>
            </a:extLst>
          </p:cNvPr>
          <p:cNvSpPr txBox="1"/>
          <p:nvPr/>
        </p:nvSpPr>
        <p:spPr>
          <a:xfrm>
            <a:off x="755522" y="4462466"/>
            <a:ext cx="10098516" cy="1815882"/>
          </a:xfrm>
          <a:prstGeom prst="rect">
            <a:avLst/>
          </a:prstGeom>
          <a:noFill/>
        </p:spPr>
        <p:txBody>
          <a:bodyPr wrap="square">
            <a:spAutoFit/>
          </a:bodyPr>
          <a:lstStyle/>
          <a:p>
            <a:pPr marL="457200" indent="-457200">
              <a:buClr>
                <a:schemeClr val="accent1"/>
              </a:buClr>
              <a:buFont typeface="Arial" panose="020B0604020202020204" pitchFamily="34" charset="0"/>
              <a:buChar char="•"/>
            </a:pPr>
            <a:r>
              <a:rPr lang="en-US" altLang="ja-JP" sz="2800" dirty="0">
                <a:latin typeface="游明朝" panose="02020400000000000000" pitchFamily="18" charset="-128"/>
                <a:ea typeface="游明朝" panose="02020400000000000000" pitchFamily="18" charset="-128"/>
              </a:rPr>
              <a:t>HAMER</a:t>
            </a:r>
            <a:r>
              <a:rPr lang="ja-JP" altLang="en-US" sz="2800" dirty="0">
                <a:latin typeface="游明朝" panose="02020400000000000000" pitchFamily="18" charset="-128"/>
                <a:ea typeface="游明朝" panose="02020400000000000000" pitchFamily="18" charset="-128"/>
              </a:rPr>
              <a:t>は</a:t>
            </a:r>
            <a:r>
              <a:rPr lang="en-US" altLang="ja-JP" sz="2800" dirty="0">
                <a:latin typeface="游明朝" panose="02020400000000000000" pitchFamily="18" charset="-128"/>
                <a:ea typeface="游明朝" panose="02020400000000000000" pitchFamily="18" charset="-128"/>
              </a:rPr>
              <a:t>SAVER</a:t>
            </a:r>
            <a:r>
              <a:rPr lang="ja-JP" altLang="en-US" sz="2800" dirty="0">
                <a:latin typeface="游明朝" panose="02020400000000000000" pitchFamily="18" charset="-128"/>
                <a:ea typeface="游明朝" panose="02020400000000000000" pitchFamily="18" charset="-128"/>
              </a:rPr>
              <a:t>より高い修復能力を持つ。</a:t>
            </a:r>
            <a:r>
              <a:rPr lang="en-US" altLang="ja-JP" sz="2800" dirty="0">
                <a:latin typeface="游明朝" panose="02020400000000000000" pitchFamily="18" charset="-128"/>
                <a:ea typeface="游明朝" panose="02020400000000000000" pitchFamily="18" charset="-128"/>
              </a:rPr>
              <a:t>HAMER</a:t>
            </a:r>
            <a:r>
              <a:rPr lang="ja-JP" altLang="en-US" sz="2800" dirty="0">
                <a:latin typeface="游明朝" panose="02020400000000000000" pitchFamily="18" charset="-128"/>
                <a:ea typeface="游明朝" panose="02020400000000000000" pitchFamily="18" charset="-128"/>
              </a:rPr>
              <a:t>はもっと多い修復機会がある。複雑なメモリエラーも正しく修復でき、正しくない</a:t>
            </a: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を生成しにくい。</a:t>
            </a:r>
            <a:r>
              <a:rPr lang="en-US" altLang="ja-JP" sz="2800" dirty="0">
                <a:latin typeface="游明朝" panose="02020400000000000000" pitchFamily="18" charset="-128"/>
                <a:ea typeface="游明朝" panose="02020400000000000000" pitchFamily="18" charset="-128"/>
              </a:rPr>
              <a:t>tradeoff</a:t>
            </a:r>
            <a:r>
              <a:rPr lang="ja-JP" altLang="en-US" sz="2800" dirty="0">
                <a:latin typeface="游明朝" panose="02020400000000000000" pitchFamily="18" charset="-128"/>
                <a:ea typeface="游明朝" panose="02020400000000000000" pitchFamily="18" charset="-128"/>
              </a:rPr>
              <a:t>は時間がかかる。</a:t>
            </a:r>
            <a:endParaRPr lang="en-US" altLang="ja-JP" sz="28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416403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24</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21920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accent1"/>
              </a:buClr>
            </a:pPr>
            <a:r>
              <a:rPr lang="en-US" altLang="ja-JP" sz="3600" dirty="0">
                <a:latin typeface="游明朝" panose="02020400000000000000" pitchFamily="18" charset="-128"/>
                <a:ea typeface="游明朝" panose="02020400000000000000" pitchFamily="18" charset="-128"/>
              </a:rPr>
              <a:t>RQ2: </a:t>
            </a:r>
            <a:r>
              <a:rPr lang="ja-JP" altLang="en-US" sz="3600" dirty="0">
                <a:latin typeface="游明朝" panose="02020400000000000000" pitchFamily="18" charset="-128"/>
                <a:ea typeface="游明朝" panose="02020400000000000000" pitchFamily="18" charset="-128"/>
              </a:rPr>
              <a:t>三つの問題点を本当に解決しましたか？</a:t>
            </a:r>
            <a:endParaRPr lang="en-US" altLang="ja-JP" sz="36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882BA358-C0F5-49D9-AC2B-08C652404D5D}"/>
              </a:ext>
            </a:extLst>
          </p:cNvPr>
          <p:cNvPicPr>
            <a:picLocks noChangeAspect="1"/>
          </p:cNvPicPr>
          <p:nvPr/>
        </p:nvPicPr>
        <p:blipFill>
          <a:blip r:embed="rId3"/>
          <a:stretch>
            <a:fillRect/>
          </a:stretch>
        </p:blipFill>
        <p:spPr>
          <a:xfrm>
            <a:off x="6096000" y="1300669"/>
            <a:ext cx="6021477" cy="4735830"/>
          </a:xfrm>
          <a:prstGeom prst="rect">
            <a:avLst/>
          </a:prstGeom>
        </p:spPr>
      </p:pic>
      <p:sp>
        <p:nvSpPr>
          <p:cNvPr id="9" name="テキスト ボックス 8">
            <a:extLst>
              <a:ext uri="{FF2B5EF4-FFF2-40B4-BE49-F238E27FC236}">
                <a16:creationId xmlns:a16="http://schemas.microsoft.com/office/drawing/2014/main" id="{D5361D4D-C036-4BBB-8891-A661D0BCF366}"/>
              </a:ext>
            </a:extLst>
          </p:cNvPr>
          <p:cNvSpPr txBox="1"/>
          <p:nvPr/>
        </p:nvSpPr>
        <p:spPr>
          <a:xfrm>
            <a:off x="-215680" y="1161680"/>
            <a:ext cx="6111732" cy="5139869"/>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正しい条件式を合成</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o2</a:t>
            </a:r>
            <a:r>
              <a:rPr lang="ja-JP" altLang="en-US" sz="2400" dirty="0">
                <a:latin typeface="游明朝" panose="02020400000000000000" pitchFamily="18" charset="-128"/>
                <a:ea typeface="游明朝" panose="02020400000000000000" pitchFamily="18" charset="-128"/>
              </a:rPr>
              <a:t>を修復する途中で、</a:t>
            </a:r>
            <a:r>
              <a:rPr lang="en-US" altLang="ja-JP" sz="2400" dirty="0">
                <a:latin typeface="游明朝" panose="02020400000000000000" pitchFamily="18" charset="-128"/>
                <a:ea typeface="游明朝" panose="02020400000000000000" pitchFamily="18" charset="-128"/>
              </a:rPr>
              <a:t>a&gt;=4</a:t>
            </a:r>
            <a:r>
              <a:rPr lang="ja-JP" altLang="en-US" sz="2400" dirty="0">
                <a:latin typeface="游明朝" panose="02020400000000000000" pitchFamily="18" charset="-128"/>
                <a:ea typeface="游明朝" panose="02020400000000000000" pitchFamily="18" charset="-128"/>
              </a:rPr>
              <a:t>と</a:t>
            </a:r>
            <a:r>
              <a:rPr lang="en-US" altLang="ja-JP" sz="2400" dirty="0">
                <a:latin typeface="游明朝" panose="02020400000000000000" pitchFamily="18" charset="-128"/>
                <a:ea typeface="游明朝" panose="02020400000000000000" pitchFamily="18" charset="-128"/>
              </a:rPr>
              <a:t>a&gt;=6</a:t>
            </a:r>
            <a:r>
              <a:rPr lang="ja-JP" altLang="en-US" sz="2400" dirty="0">
                <a:latin typeface="游明朝" panose="02020400000000000000" pitchFamily="18" charset="-128"/>
                <a:ea typeface="游明朝" panose="02020400000000000000" pitchFamily="18" charset="-128"/>
              </a:rPr>
              <a:t>を合成する状況がある</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err="1">
                <a:latin typeface="游明朝" panose="02020400000000000000" pitchFamily="18" charset="-128"/>
                <a:ea typeface="游明朝" panose="02020400000000000000" pitchFamily="18" charset="-128"/>
              </a:rPr>
              <a:t>fuzzer</a:t>
            </a:r>
            <a:r>
              <a:rPr lang="ja-JP" altLang="en-US" sz="2400" dirty="0">
                <a:latin typeface="游明朝" panose="02020400000000000000" pitchFamily="18" charset="-128"/>
                <a:ea typeface="游明朝" panose="02020400000000000000" pitchFamily="18" charset="-128"/>
              </a:rPr>
              <a:t>を通して重要なテストを収集</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a&gt;=4: (a:4, error: false(DF))</a:t>
            </a: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a&gt;=6: (a:5, error: true(ML))</a:t>
            </a: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複数エラー</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四つのエラーがあっても正しく修復</a:t>
            </a:r>
            <a:endParaRPr lang="en-US" altLang="ja-JP" sz="24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複数</a:t>
            </a:r>
            <a:r>
              <a:rPr lang="en-US" altLang="ja-JP" sz="2800" dirty="0">
                <a:latin typeface="游明朝" panose="02020400000000000000" pitchFamily="18" charset="-128"/>
                <a:ea typeface="游明朝" panose="02020400000000000000" pitchFamily="18" charset="-128"/>
              </a:rPr>
              <a:t>return</a:t>
            </a: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test2,6,7</a:t>
            </a:r>
            <a:r>
              <a:rPr lang="ja-JP" altLang="en-US" sz="2400" dirty="0">
                <a:latin typeface="游明朝" panose="02020400000000000000" pitchFamily="18" charset="-128"/>
                <a:ea typeface="游明朝" panose="02020400000000000000" pitchFamily="18" charset="-128"/>
              </a:rPr>
              <a:t>を正しく修復</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endParaRPr lang="en-US" altLang="ja-JP" sz="28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38715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25</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21920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accent1"/>
              </a:buClr>
            </a:pPr>
            <a:r>
              <a:rPr lang="en-US" altLang="ja-JP" sz="3600" dirty="0">
                <a:latin typeface="游明朝" panose="02020400000000000000" pitchFamily="18" charset="-128"/>
                <a:ea typeface="游明朝" panose="02020400000000000000" pitchFamily="18" charset="-128"/>
              </a:rPr>
              <a:t>RQ2: </a:t>
            </a:r>
            <a:r>
              <a:rPr lang="ja-JP" altLang="en-US" sz="3600" dirty="0">
                <a:latin typeface="游明朝" panose="02020400000000000000" pitchFamily="18" charset="-128"/>
                <a:ea typeface="游明朝" panose="02020400000000000000" pitchFamily="18" charset="-128"/>
              </a:rPr>
              <a:t>三つの問題点を本当に解決しましたか？</a:t>
            </a:r>
            <a:endParaRPr lang="en-US" altLang="ja-JP" sz="36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31A1D74A-CA43-4953-AEF4-2C47038DAF33}"/>
              </a:ext>
            </a:extLst>
          </p:cNvPr>
          <p:cNvPicPr>
            <a:picLocks noChangeAspect="1"/>
          </p:cNvPicPr>
          <p:nvPr/>
        </p:nvPicPr>
        <p:blipFill>
          <a:blip r:embed="rId3"/>
          <a:stretch>
            <a:fillRect/>
          </a:stretch>
        </p:blipFill>
        <p:spPr>
          <a:xfrm>
            <a:off x="2682847" y="877383"/>
            <a:ext cx="5744263" cy="3868585"/>
          </a:xfrm>
          <a:prstGeom prst="rect">
            <a:avLst/>
          </a:prstGeom>
        </p:spPr>
      </p:pic>
      <p:sp>
        <p:nvSpPr>
          <p:cNvPr id="7" name="テキスト ボックス 6">
            <a:extLst>
              <a:ext uri="{FF2B5EF4-FFF2-40B4-BE49-F238E27FC236}">
                <a16:creationId xmlns:a16="http://schemas.microsoft.com/office/drawing/2014/main" id="{65FF5D75-0644-4453-8B85-ADC8D9B94F68}"/>
              </a:ext>
            </a:extLst>
          </p:cNvPr>
          <p:cNvSpPr txBox="1"/>
          <p:nvPr/>
        </p:nvSpPr>
        <p:spPr>
          <a:xfrm>
            <a:off x="157945" y="4628954"/>
            <a:ext cx="11876109" cy="1631216"/>
          </a:xfrm>
          <a:prstGeom prst="rect">
            <a:avLst/>
          </a:prstGeom>
          <a:noFill/>
        </p:spPr>
        <p:txBody>
          <a:bodyPr wrap="square">
            <a:spAutoFit/>
          </a:bodyPr>
          <a:lstStyle/>
          <a:p>
            <a:pPr marL="1371600" lvl="2" indent="-457200">
              <a:buClr>
                <a:schemeClr val="accent1"/>
              </a:buClr>
              <a:buFont typeface="Arial" panose="020B0604020202020204" pitchFamily="34" charset="0"/>
              <a:buChar char="•"/>
            </a:pPr>
            <a:r>
              <a:rPr lang="ja-JP" altLang="en-US" sz="2000" dirty="0">
                <a:latin typeface="游明朝" panose="02020400000000000000" pitchFamily="18" charset="-128"/>
                <a:ea typeface="游明朝" panose="02020400000000000000" pitchFamily="18" charset="-128"/>
              </a:rPr>
              <a:t>失敗例</a:t>
            </a:r>
            <a:endParaRPr lang="en-US" altLang="ja-JP" sz="20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000" dirty="0">
                <a:latin typeface="游明朝" panose="02020400000000000000" pitchFamily="18" charset="-128"/>
                <a:ea typeface="游明朝" panose="02020400000000000000" pitchFamily="18" charset="-128"/>
              </a:rPr>
              <a:t>初めに三つのエラーだけを検知し、修復過程中に残りのエラーを検知</a:t>
            </a:r>
            <a:endParaRPr lang="en-US" altLang="ja-JP" sz="20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en-US" altLang="ja-JP" sz="2000" dirty="0">
                <a:latin typeface="游明朝" panose="02020400000000000000" pitchFamily="18" charset="-128"/>
                <a:ea typeface="游明朝" panose="02020400000000000000" pitchFamily="18" charset="-128"/>
              </a:rPr>
              <a:t>10</a:t>
            </a:r>
            <a:r>
              <a:rPr lang="ja-JP" altLang="en-US" sz="2000" dirty="0">
                <a:latin typeface="游明朝" panose="02020400000000000000" pitchFamily="18" charset="-128"/>
                <a:ea typeface="游明朝" panose="02020400000000000000" pitchFamily="18" charset="-128"/>
              </a:rPr>
              <a:t>回実行しても、</a:t>
            </a:r>
            <a:r>
              <a:rPr lang="en-US" altLang="ja-JP" sz="2000" dirty="0">
                <a:latin typeface="游明朝" panose="02020400000000000000" pitchFamily="18" charset="-128"/>
                <a:ea typeface="游明朝" panose="02020400000000000000" pitchFamily="18" charset="-128"/>
              </a:rPr>
              <a:t>a&gt;=4</a:t>
            </a:r>
            <a:r>
              <a:rPr lang="ja-JP" altLang="en-US" sz="2000" dirty="0">
                <a:latin typeface="游明朝" panose="02020400000000000000" pitchFamily="18" charset="-128"/>
                <a:ea typeface="游明朝" panose="02020400000000000000" pitchFamily="18" charset="-128"/>
              </a:rPr>
              <a:t>は正しくない</a:t>
            </a:r>
            <a:r>
              <a:rPr lang="en-US" altLang="ja-JP" sz="2000" dirty="0">
                <a:latin typeface="游明朝" panose="02020400000000000000" pitchFamily="18" charset="-128"/>
                <a:ea typeface="游明朝" panose="02020400000000000000" pitchFamily="18" charset="-128"/>
              </a:rPr>
              <a:t>patch</a:t>
            </a:r>
            <a:r>
              <a:rPr lang="ja-JP" altLang="en-US" sz="2000" dirty="0">
                <a:latin typeface="游明朝" panose="02020400000000000000" pitchFamily="18" charset="-128"/>
                <a:ea typeface="游明朝" panose="02020400000000000000" pitchFamily="18" charset="-128"/>
              </a:rPr>
              <a:t>を識別しない</a:t>
            </a:r>
            <a:endParaRPr lang="en-US" altLang="ja-JP" sz="20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000" dirty="0">
                <a:latin typeface="游明朝" panose="02020400000000000000" pitchFamily="18" charset="-128"/>
                <a:ea typeface="游明朝" panose="02020400000000000000" pitchFamily="18" charset="-128"/>
              </a:rPr>
              <a:t>三つの問題点を解決しました。でも、</a:t>
            </a:r>
            <a:r>
              <a:rPr lang="en-US" altLang="ja-JP" sz="2000" dirty="0">
                <a:latin typeface="游明朝" panose="02020400000000000000" pitchFamily="18" charset="-128"/>
                <a:ea typeface="游明朝" panose="02020400000000000000" pitchFamily="18" charset="-128"/>
              </a:rPr>
              <a:t>error</a:t>
            </a:r>
            <a:r>
              <a:rPr lang="ja-JP" altLang="en-US" sz="2000" dirty="0">
                <a:latin typeface="游明朝" panose="02020400000000000000" pitchFamily="18" charset="-128"/>
                <a:ea typeface="游明朝" panose="02020400000000000000" pitchFamily="18" charset="-128"/>
              </a:rPr>
              <a:t>数が多いほど、</a:t>
            </a:r>
            <a:r>
              <a:rPr lang="en-US" altLang="ja-JP" sz="2000" dirty="0">
                <a:latin typeface="游明朝" panose="02020400000000000000" pitchFamily="18" charset="-128"/>
                <a:ea typeface="游明朝" panose="02020400000000000000" pitchFamily="18" charset="-128"/>
              </a:rPr>
              <a:t>HAMER</a:t>
            </a:r>
            <a:r>
              <a:rPr lang="ja-JP" altLang="en-US" sz="2000" dirty="0">
                <a:latin typeface="游明朝" panose="02020400000000000000" pitchFamily="18" charset="-128"/>
                <a:ea typeface="游明朝" panose="02020400000000000000" pitchFamily="18" charset="-128"/>
              </a:rPr>
              <a:t>の性能が下がる</a:t>
            </a:r>
            <a:endParaRPr lang="en-US" altLang="ja-JP" sz="2000" dirty="0">
              <a:latin typeface="游明朝" panose="02020400000000000000" pitchFamily="18" charset="-128"/>
              <a:ea typeface="游明朝" panose="02020400000000000000" pitchFamily="18" charset="-128"/>
            </a:endParaRPr>
          </a:p>
          <a:p>
            <a:pPr marL="1828800" lvl="3" indent="-457200">
              <a:buClr>
                <a:schemeClr val="accent1"/>
              </a:buClr>
              <a:buFont typeface="Wingdings" panose="05000000000000000000" pitchFamily="2" charset="2"/>
              <a:buChar char="Ø"/>
            </a:pPr>
            <a:r>
              <a:rPr lang="ja-JP" altLang="en-US" sz="2000" dirty="0">
                <a:latin typeface="游明朝" panose="02020400000000000000" pitchFamily="18" charset="-128"/>
                <a:ea typeface="游明朝" panose="02020400000000000000" pitchFamily="18" charset="-128"/>
              </a:rPr>
              <a:t>改善できる</a:t>
            </a:r>
            <a:endParaRPr lang="en-US" altLang="ja-JP" sz="20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971166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26</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21920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accent1"/>
              </a:buClr>
            </a:pPr>
            <a:r>
              <a:rPr lang="en-US" altLang="ja-JP" sz="3600" dirty="0">
                <a:latin typeface="游明朝" panose="02020400000000000000" pitchFamily="18" charset="-128"/>
                <a:ea typeface="游明朝" panose="02020400000000000000" pitchFamily="18" charset="-128"/>
              </a:rPr>
              <a:t>RQ3: </a:t>
            </a:r>
            <a:r>
              <a:rPr lang="ja-JP" altLang="en-US" sz="3600" dirty="0">
                <a:latin typeface="游明朝" panose="02020400000000000000" pitchFamily="18" charset="-128"/>
                <a:ea typeface="游明朝" panose="02020400000000000000" pitchFamily="18" charset="-128"/>
              </a:rPr>
              <a:t>軽量的な静的解析の効率はどうですか？</a:t>
            </a:r>
            <a:endParaRPr lang="en-US" altLang="ja-JP" sz="44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D653C2D8-9957-4852-8215-AF291A9B22E9}"/>
              </a:ext>
            </a:extLst>
          </p:cNvPr>
          <p:cNvPicPr>
            <a:picLocks noChangeAspect="1"/>
          </p:cNvPicPr>
          <p:nvPr/>
        </p:nvPicPr>
        <p:blipFill>
          <a:blip r:embed="rId3"/>
          <a:stretch>
            <a:fillRect/>
          </a:stretch>
        </p:blipFill>
        <p:spPr>
          <a:xfrm>
            <a:off x="1885950" y="987111"/>
            <a:ext cx="8420100" cy="3609975"/>
          </a:xfrm>
          <a:prstGeom prst="rect">
            <a:avLst/>
          </a:prstGeom>
        </p:spPr>
      </p:pic>
      <p:sp>
        <p:nvSpPr>
          <p:cNvPr id="6" name="テキスト ボックス 5">
            <a:extLst>
              <a:ext uri="{FF2B5EF4-FFF2-40B4-BE49-F238E27FC236}">
                <a16:creationId xmlns:a16="http://schemas.microsoft.com/office/drawing/2014/main" id="{8AB42AA0-3162-41B3-A9C9-3E5A99F835CE}"/>
              </a:ext>
            </a:extLst>
          </p:cNvPr>
          <p:cNvSpPr txBox="1"/>
          <p:nvPr/>
        </p:nvSpPr>
        <p:spPr>
          <a:xfrm>
            <a:off x="-54194" y="4706814"/>
            <a:ext cx="11876109" cy="1200329"/>
          </a:xfrm>
          <a:prstGeom prst="rect">
            <a:avLst/>
          </a:prstGeom>
          <a:noFill/>
        </p:spPr>
        <p:txBody>
          <a:bodyPr wrap="square">
            <a:spAutoFit/>
          </a:bodyPr>
          <a:lstStyle/>
          <a:p>
            <a:pPr marL="1371600" lvl="2"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軽量的な静的解析は短時間で必要な情報が収集できる</a:t>
            </a:r>
            <a:endParaRPr lang="en-US" altLang="ja-JP" sz="24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依存変数</a:t>
            </a:r>
            <a:r>
              <a:rPr lang="en-US" altLang="ja-JP" sz="2400" dirty="0">
                <a:latin typeface="游明朝" panose="02020400000000000000" pitchFamily="18" charset="-128"/>
                <a:ea typeface="游明朝" panose="02020400000000000000" pitchFamily="18" charset="-128"/>
              </a:rPr>
              <a:t>(CBPS)</a:t>
            </a:r>
            <a:r>
              <a:rPr lang="ja-JP" altLang="en-US"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rPr>
              <a:t>return</a:t>
            </a:r>
            <a:r>
              <a:rPr lang="ja-JP" altLang="en-US" sz="2400" dirty="0">
                <a:latin typeface="游明朝" panose="02020400000000000000" pitchFamily="18" charset="-128"/>
                <a:ea typeface="游明朝" panose="02020400000000000000" pitchFamily="18" charset="-128"/>
              </a:rPr>
              <a:t>の位置</a:t>
            </a:r>
            <a:r>
              <a:rPr lang="en-US"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修復箇所</a:t>
            </a:r>
            <a:r>
              <a:rPr lang="en-US"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rPr>
              <a:t>heap object(</a:t>
            </a:r>
            <a:r>
              <a:rPr lang="ja-JP" altLang="en-US" sz="2400" dirty="0">
                <a:latin typeface="游明朝" panose="02020400000000000000" pitchFamily="18" charset="-128"/>
                <a:ea typeface="游明朝" panose="02020400000000000000" pitchFamily="18" charset="-128"/>
              </a:rPr>
              <a:t>修復対象</a:t>
            </a:r>
            <a:r>
              <a:rPr lang="en-US" altLang="ja-JP" sz="2400" dirty="0">
                <a:latin typeface="游明朝" panose="02020400000000000000" pitchFamily="18" charset="-128"/>
                <a:ea typeface="游明朝" panose="02020400000000000000" pitchFamily="18" charset="-128"/>
              </a:rPr>
              <a:t>)</a:t>
            </a:r>
          </a:p>
          <a:p>
            <a:pPr marL="1828800" lvl="3"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必要な情報を収集しない原因により</a:t>
            </a:r>
            <a:r>
              <a:rPr lang="en-US" altLang="ja-JP" sz="2400" dirty="0">
                <a:latin typeface="游明朝" panose="02020400000000000000" pitchFamily="18" charset="-128"/>
                <a:ea typeface="游明朝" panose="02020400000000000000" pitchFamily="18" charset="-128"/>
              </a:rPr>
              <a:t>patch</a:t>
            </a:r>
            <a:r>
              <a:rPr lang="ja-JP" altLang="en-US" sz="2400" dirty="0">
                <a:latin typeface="游明朝" panose="02020400000000000000" pitchFamily="18" charset="-128"/>
                <a:ea typeface="游明朝" panose="02020400000000000000" pitchFamily="18" charset="-128"/>
              </a:rPr>
              <a:t>が生成できない状況がない</a:t>
            </a:r>
            <a:endParaRPr lang="en-US" altLang="ja-JP" sz="2400" dirty="0">
              <a:latin typeface="游明朝" panose="02020400000000000000" pitchFamily="18" charset="-128"/>
              <a:ea typeface="游明朝" panose="02020400000000000000" pitchFamily="18" charset="-128"/>
            </a:endParaRPr>
          </a:p>
        </p:txBody>
      </p:sp>
      <p:sp>
        <p:nvSpPr>
          <p:cNvPr id="4" name="正方形/長方形 3">
            <a:extLst>
              <a:ext uri="{FF2B5EF4-FFF2-40B4-BE49-F238E27FC236}">
                <a16:creationId xmlns:a16="http://schemas.microsoft.com/office/drawing/2014/main" id="{1306B2B0-85F7-47CA-86E2-17AF19A4A09F}"/>
              </a:ext>
            </a:extLst>
          </p:cNvPr>
          <p:cNvSpPr/>
          <p:nvPr/>
        </p:nvSpPr>
        <p:spPr>
          <a:xfrm>
            <a:off x="8692308" y="4241494"/>
            <a:ext cx="429658" cy="253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0495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27</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Limitation </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609600" y="1426517"/>
            <a:ext cx="12176760" cy="2862322"/>
          </a:xfrm>
          <a:prstGeom prst="rect">
            <a:avLst/>
          </a:prstGeom>
          <a:noFill/>
        </p:spPr>
        <p:txBody>
          <a:bodyPr wrap="square">
            <a:spAutoFit/>
          </a:bodyPr>
          <a:lstStyle/>
          <a:p>
            <a:pPr marL="1371600" lvl="2" indent="-457200">
              <a:buClr>
                <a:schemeClr val="accent1"/>
              </a:buClr>
              <a:buFont typeface="Arial" panose="020B0604020202020204" pitchFamily="34" charset="0"/>
              <a:buChar char="•"/>
            </a:pPr>
            <a:r>
              <a:rPr lang="en-US" altLang="ja-JP" sz="3600" dirty="0">
                <a:latin typeface="游明朝" panose="02020400000000000000" pitchFamily="18" charset="-128"/>
                <a:ea typeface="游明朝" panose="02020400000000000000" pitchFamily="18" charset="-128"/>
              </a:rPr>
              <a:t>CBPS</a:t>
            </a:r>
            <a:r>
              <a:rPr lang="ja-JP" altLang="en-US" sz="3600" dirty="0">
                <a:latin typeface="游明朝" panose="02020400000000000000" pitchFamily="18" charset="-128"/>
                <a:ea typeface="游明朝" panose="02020400000000000000" pitchFamily="18" charset="-128"/>
              </a:rPr>
              <a:t>は数値条件式しか合成できない</a:t>
            </a:r>
            <a:endParaRPr lang="en-US" altLang="ja-JP" sz="36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3600" dirty="0">
                <a:latin typeface="游明朝" panose="02020400000000000000" pitchFamily="18" charset="-128"/>
                <a:ea typeface="游明朝" panose="02020400000000000000" pitchFamily="18" charset="-128"/>
              </a:rPr>
              <a:t>文字列などを含む条件式が合成できない</a:t>
            </a:r>
            <a:endParaRPr lang="en-US" altLang="ja-JP" sz="36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600" dirty="0">
                <a:latin typeface="游明朝" panose="02020400000000000000" pitchFamily="18" charset="-128"/>
                <a:ea typeface="游明朝" panose="02020400000000000000" pitchFamily="18" charset="-128"/>
              </a:rPr>
              <a:t>並行プログラムに扱わない</a:t>
            </a:r>
            <a:endParaRPr lang="en-US" altLang="ja-JP" sz="36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600" dirty="0">
                <a:latin typeface="游明朝" panose="02020400000000000000" pitchFamily="18" charset="-128"/>
                <a:ea typeface="游明朝" panose="02020400000000000000" pitchFamily="18" charset="-128"/>
              </a:rPr>
              <a:t>変数や</a:t>
            </a:r>
            <a:r>
              <a:rPr lang="en-US" altLang="ja-JP" sz="3600" dirty="0">
                <a:latin typeface="游明朝" panose="02020400000000000000" pitchFamily="18" charset="-128"/>
                <a:ea typeface="游明朝" panose="02020400000000000000" pitchFamily="18" charset="-128"/>
              </a:rPr>
              <a:t>heap object</a:t>
            </a:r>
            <a:r>
              <a:rPr lang="ja-JP" altLang="en-US" sz="3600" dirty="0">
                <a:latin typeface="游明朝" panose="02020400000000000000" pitchFamily="18" charset="-128"/>
                <a:ea typeface="游明朝" panose="02020400000000000000" pitchFamily="18" charset="-128"/>
              </a:rPr>
              <a:t>が</a:t>
            </a:r>
            <a:r>
              <a:rPr lang="en-US" altLang="ja-JP" sz="3600" dirty="0">
                <a:latin typeface="游明朝" panose="02020400000000000000" pitchFamily="18" charset="-128"/>
                <a:ea typeface="游明朝" panose="02020400000000000000" pitchFamily="18" charset="-128"/>
              </a:rPr>
              <a:t>loop</a:t>
            </a:r>
            <a:r>
              <a:rPr lang="ja-JP" altLang="en-US" sz="3600" dirty="0">
                <a:latin typeface="游明朝" panose="02020400000000000000" pitchFamily="18" charset="-128"/>
                <a:ea typeface="游明朝" panose="02020400000000000000" pitchFamily="18" charset="-128"/>
              </a:rPr>
              <a:t>にある場合に修復できない</a:t>
            </a:r>
            <a:endParaRPr lang="en-US" altLang="ja-JP" sz="36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endParaRPr lang="en-US" altLang="ja-JP" sz="36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552562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28</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ja-JP" b="1" dirty="0">
                <a:latin typeface="Century" panose="02040604050505020304" pitchFamily="18" charset="0"/>
              </a:rPr>
              <a:t>Conclusion</a:t>
            </a:r>
            <a:r>
              <a:rPr lang="en-US" altLang="zh-CN" b="1" dirty="0">
                <a:latin typeface="Century" panose="02040604050505020304" pitchFamily="18" charset="0"/>
              </a:rPr>
              <a:t> </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768551" y="877383"/>
            <a:ext cx="12638117" cy="6247864"/>
          </a:xfrm>
          <a:prstGeom prst="rect">
            <a:avLst/>
          </a:prstGeom>
          <a:noFill/>
        </p:spPr>
        <p:txBody>
          <a:bodyPr wrap="square">
            <a:spAutoFit/>
          </a:bodyPr>
          <a:lstStyle/>
          <a:p>
            <a:pPr marL="1371600" lvl="2" indent="-457200">
              <a:buClr>
                <a:schemeClr val="accent1"/>
              </a:buClr>
              <a:buFont typeface="Arial" panose="020B0604020202020204" pitchFamily="34" charset="0"/>
              <a:buChar char="•"/>
            </a:pPr>
            <a:r>
              <a:rPr lang="en-US" altLang="ja-JP" sz="2800" dirty="0">
                <a:latin typeface="游明朝" panose="02020400000000000000" pitchFamily="18" charset="-128"/>
                <a:ea typeface="游明朝" panose="02020400000000000000" pitchFamily="18" charset="-128"/>
              </a:rPr>
              <a:t>HAMER</a:t>
            </a:r>
            <a:r>
              <a:rPr lang="ja-JP" altLang="en-US" sz="2800" dirty="0">
                <a:latin typeface="游明朝" panose="02020400000000000000" pitchFamily="18" charset="-128"/>
                <a:ea typeface="游明朝" panose="02020400000000000000" pitchFamily="18" charset="-128"/>
              </a:rPr>
              <a:t>：混合解析を用いたメモリエラー自動修復技術</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検知：静的</a:t>
            </a:r>
            <a:r>
              <a:rPr lang="en-US" altLang="ja-JP" sz="2800" dirty="0">
                <a:latin typeface="游明朝" panose="02020400000000000000" pitchFamily="18" charset="-128"/>
                <a:ea typeface="游明朝" panose="02020400000000000000" pitchFamily="18" charset="-128"/>
              </a:rPr>
              <a:t>Analyzer</a:t>
            </a:r>
            <a:r>
              <a:rPr lang="ja-JP" altLang="en-US" sz="2800" dirty="0">
                <a:latin typeface="游明朝" panose="02020400000000000000" pitchFamily="18" charset="-128"/>
                <a:ea typeface="游明朝" panose="02020400000000000000" pitchFamily="18" charset="-128"/>
              </a:rPr>
              <a:t>と</a:t>
            </a: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（動的）</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修復：</a:t>
            </a:r>
            <a:r>
              <a:rPr lang="en-US" altLang="ja-JP" sz="2800" dirty="0">
                <a:latin typeface="游明朝" panose="02020400000000000000" pitchFamily="18" charset="-128"/>
                <a:ea typeface="游明朝" panose="02020400000000000000" pitchFamily="18" charset="-128"/>
                <a:sym typeface="Wingdings" panose="05000000000000000000" pitchFamily="2" charset="2"/>
              </a:rPr>
              <a:t>(1)</a:t>
            </a:r>
            <a:r>
              <a:rPr lang="ja-JP" altLang="en-US" sz="2800" dirty="0">
                <a:latin typeface="游明朝" panose="02020400000000000000" pitchFamily="18" charset="-128"/>
                <a:ea typeface="游明朝" panose="02020400000000000000" pitchFamily="18" charset="-128"/>
              </a:rPr>
              <a:t>軽量的な静的解析で情報を収集</a:t>
            </a:r>
            <a:r>
              <a:rPr lang="en-US" altLang="ja-JP" sz="2800" dirty="0">
                <a:latin typeface="游明朝" panose="02020400000000000000" pitchFamily="18" charset="-128"/>
                <a:ea typeface="游明朝" panose="02020400000000000000" pitchFamily="18" charset="-128"/>
              </a:rPr>
              <a:t>(2)</a:t>
            </a:r>
            <a:r>
              <a:rPr lang="ja-JP" altLang="en-US" sz="2800" dirty="0">
                <a:latin typeface="游明朝" panose="02020400000000000000" pitchFamily="18" charset="-128"/>
                <a:ea typeface="游明朝" panose="02020400000000000000" pitchFamily="18" charset="-128"/>
              </a:rPr>
              <a:t>提案する修復アルゴリズムにより</a:t>
            </a: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を活用し、重要な</a:t>
            </a:r>
            <a:r>
              <a:rPr lang="en-US" altLang="ja-JP" sz="2800" dirty="0">
                <a:latin typeface="游明朝" panose="02020400000000000000" pitchFamily="18" charset="-128"/>
                <a:ea typeface="游明朝" panose="02020400000000000000" pitchFamily="18" charset="-128"/>
              </a:rPr>
              <a:t>test</a:t>
            </a:r>
            <a:r>
              <a:rPr lang="ja-JP" altLang="en-US" sz="2800" dirty="0">
                <a:latin typeface="游明朝" panose="02020400000000000000" pitchFamily="18" charset="-128"/>
                <a:ea typeface="游明朝" panose="02020400000000000000" pitchFamily="18" charset="-128"/>
              </a:rPr>
              <a:t>の収集と</a:t>
            </a: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検証を行う</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高い修復能力</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広い修復戦略</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複雑なメモリリークを修復</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en-US" altLang="ja-JP" sz="2800" dirty="0">
                <a:latin typeface="游明朝" panose="02020400000000000000" pitchFamily="18" charset="-128"/>
                <a:ea typeface="游明朝" panose="02020400000000000000" pitchFamily="18" charset="-128"/>
              </a:rPr>
              <a:t>patch</a:t>
            </a:r>
            <a:r>
              <a:rPr lang="ja-JP" altLang="en-US" sz="2800" dirty="0">
                <a:latin typeface="游明朝" panose="02020400000000000000" pitchFamily="18" charset="-128"/>
                <a:ea typeface="游明朝" panose="02020400000000000000" pitchFamily="18" charset="-128"/>
              </a:rPr>
              <a:t>の正しさを保証</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軽量的な静的解析</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検知・修復・検証の全修復フローが自動</a:t>
            </a: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既存の</a:t>
            </a: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と結合しやすい</a:t>
            </a:r>
            <a:endParaRPr lang="en-US" altLang="ja-JP" sz="2800" dirty="0">
              <a:latin typeface="游明朝" panose="02020400000000000000" pitchFamily="18" charset="-128"/>
              <a:ea typeface="游明朝" panose="02020400000000000000" pitchFamily="18" charset="-128"/>
            </a:endParaRPr>
          </a:p>
          <a:p>
            <a:pPr marL="2286000" lvl="4" indent="-457200">
              <a:buClr>
                <a:schemeClr val="accent1"/>
              </a:buClr>
              <a:buFont typeface="Arial" panose="020B0604020202020204" pitchFamily="34" charset="0"/>
              <a:buChar char="•"/>
            </a:pPr>
            <a:r>
              <a:rPr lang="en-US" altLang="ja-JP" sz="2800" dirty="0" err="1">
                <a:latin typeface="游明朝" panose="02020400000000000000" pitchFamily="18" charset="-128"/>
                <a:ea typeface="游明朝" panose="02020400000000000000" pitchFamily="18" charset="-128"/>
              </a:rPr>
              <a:t>fuzzer</a:t>
            </a:r>
            <a:r>
              <a:rPr lang="ja-JP" altLang="en-US" sz="2800" dirty="0">
                <a:latin typeface="游明朝" panose="02020400000000000000" pitchFamily="18" charset="-128"/>
                <a:ea typeface="游明朝" panose="02020400000000000000" pitchFamily="18" charset="-128"/>
              </a:rPr>
              <a:t>の発展とともに</a:t>
            </a:r>
            <a:r>
              <a:rPr lang="en-US" altLang="ja-JP" sz="2800" dirty="0">
                <a:latin typeface="游明朝" panose="02020400000000000000" pitchFamily="18" charset="-128"/>
                <a:ea typeface="游明朝" panose="02020400000000000000" pitchFamily="18" charset="-128"/>
              </a:rPr>
              <a:t>HAMER</a:t>
            </a:r>
            <a:r>
              <a:rPr lang="ja-JP" altLang="en-US" sz="2800" dirty="0">
                <a:latin typeface="游明朝" panose="02020400000000000000" pitchFamily="18" charset="-128"/>
                <a:ea typeface="游明朝" panose="02020400000000000000" pitchFamily="18" charset="-128"/>
              </a:rPr>
              <a:t>の性能が向上</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endParaRPr lang="en-US" altLang="ja-JP" sz="28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endParaRPr lang="en-US" altLang="ja-JP" sz="36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55035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29</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ja-JP" b="1" dirty="0">
                <a:latin typeface="Century" panose="02040604050505020304" pitchFamily="18" charset="0"/>
              </a:rPr>
              <a:t>Future</a:t>
            </a:r>
            <a:r>
              <a:rPr lang="ja-JP" altLang="en-US" b="1" dirty="0">
                <a:latin typeface="Century" panose="02040604050505020304" pitchFamily="18" charset="0"/>
              </a:rPr>
              <a:t> </a:t>
            </a:r>
            <a:r>
              <a:rPr lang="en-US" altLang="ja-JP" b="1" dirty="0">
                <a:latin typeface="Century" panose="02040604050505020304" pitchFamily="18" charset="0"/>
              </a:rPr>
              <a:t>Work</a:t>
            </a:r>
            <a:r>
              <a:rPr lang="en-US" altLang="zh-CN" b="1" dirty="0">
                <a:latin typeface="Century" panose="02040604050505020304" pitchFamily="18" charset="0"/>
              </a:rPr>
              <a:t> </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659478" y="1030277"/>
            <a:ext cx="13049597" cy="4031873"/>
          </a:xfrm>
          <a:prstGeom prst="rect">
            <a:avLst/>
          </a:prstGeom>
          <a:noFill/>
        </p:spPr>
        <p:txBody>
          <a:bodyPr wrap="square">
            <a:spAutoFit/>
          </a:bodyPr>
          <a:lstStyle/>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use-after-free</a:t>
            </a:r>
            <a:r>
              <a:rPr lang="ja-JP" altLang="en-US" sz="3200" dirty="0">
                <a:latin typeface="游明朝" panose="02020400000000000000" pitchFamily="18" charset="-128"/>
                <a:ea typeface="游明朝" panose="02020400000000000000" pitchFamily="18" charset="-128"/>
              </a:rPr>
              <a:t>と</a:t>
            </a:r>
            <a:r>
              <a:rPr lang="en-US" altLang="ja-JP" sz="3200" dirty="0">
                <a:latin typeface="游明朝" panose="02020400000000000000" pitchFamily="18" charset="-128"/>
                <a:ea typeface="游明朝" panose="02020400000000000000" pitchFamily="18" charset="-128"/>
              </a:rPr>
              <a:t>double free</a:t>
            </a:r>
            <a:r>
              <a:rPr lang="ja-JP" altLang="en-US" sz="3200" dirty="0">
                <a:latin typeface="游明朝" panose="02020400000000000000" pitchFamily="18" charset="-128"/>
                <a:ea typeface="游明朝" panose="02020400000000000000" pitchFamily="18" charset="-128"/>
              </a:rPr>
              <a:t>に拡張</a:t>
            </a:r>
            <a:endParaRPr lang="en-US" altLang="ja-JP" sz="32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既存の</a:t>
            </a:r>
            <a:r>
              <a:rPr lang="en-US" altLang="ja-JP" sz="3200" dirty="0">
                <a:latin typeface="游明朝" panose="02020400000000000000" pitchFamily="18" charset="-128"/>
                <a:ea typeface="游明朝" panose="02020400000000000000" pitchFamily="18" charset="-128"/>
              </a:rPr>
              <a:t>deallocation</a:t>
            </a:r>
            <a:r>
              <a:rPr lang="ja-JP" altLang="en-US" sz="3200" dirty="0">
                <a:latin typeface="游明朝" panose="02020400000000000000" pitchFamily="18" charset="-128"/>
                <a:ea typeface="游明朝" panose="02020400000000000000" pitchFamily="18" charset="-128"/>
              </a:rPr>
              <a:t>を削除し、</a:t>
            </a:r>
            <a:r>
              <a:rPr lang="en-US" altLang="ja-JP" sz="3200" dirty="0">
                <a:latin typeface="游明朝" panose="02020400000000000000" pitchFamily="18" charset="-128"/>
                <a:ea typeface="游明朝" panose="02020400000000000000" pitchFamily="18" charset="-128"/>
              </a:rPr>
              <a:t>memory</a:t>
            </a:r>
            <a:r>
              <a:rPr lang="ja-JP" altLang="en-US" sz="3200" dirty="0">
                <a:latin typeface="游明朝" panose="02020400000000000000" pitchFamily="18" charset="-128"/>
                <a:ea typeface="游明朝" panose="02020400000000000000" pitchFamily="18" charset="-128"/>
              </a:rPr>
              <a:t> </a:t>
            </a:r>
            <a:r>
              <a:rPr lang="en-US" altLang="ja-JP" sz="3200" dirty="0">
                <a:latin typeface="游明朝" panose="02020400000000000000" pitchFamily="18" charset="-128"/>
                <a:ea typeface="游明朝" panose="02020400000000000000" pitchFamily="18" charset="-128"/>
              </a:rPr>
              <a:t>leak</a:t>
            </a:r>
            <a:r>
              <a:rPr lang="ja-JP" altLang="en-US" sz="3200" dirty="0">
                <a:latin typeface="游明朝" panose="02020400000000000000" pitchFamily="18" charset="-128"/>
                <a:ea typeface="游明朝" panose="02020400000000000000" pitchFamily="18" charset="-128"/>
              </a:rPr>
              <a:t>として修復</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loop</a:t>
            </a:r>
            <a:r>
              <a:rPr lang="ja-JP" altLang="en-US" sz="3200" dirty="0">
                <a:latin typeface="游明朝" panose="02020400000000000000" pitchFamily="18" charset="-128"/>
                <a:ea typeface="游明朝" panose="02020400000000000000" pitchFamily="18" charset="-128"/>
              </a:rPr>
              <a:t>に対しての解決策を考え</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修復アルゴリズムを改善</a:t>
            </a:r>
            <a:endParaRPr lang="en-US" altLang="ja-JP" sz="32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修復中に新しいエラーを検知すると、修復リストに追加</a:t>
            </a:r>
            <a:endParaRPr lang="en-US" altLang="ja-JP" sz="3200" dirty="0">
              <a:latin typeface="游明朝" panose="02020400000000000000" pitchFamily="18" charset="-128"/>
              <a:ea typeface="游明朝" panose="02020400000000000000" pitchFamily="18" charset="-128"/>
            </a:endParaRPr>
          </a:p>
          <a:p>
            <a:pPr marL="1828800" lvl="3"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修復中に修復済み</a:t>
            </a:r>
            <a:r>
              <a:rPr lang="en-US" altLang="ja-JP" sz="3200" dirty="0">
                <a:latin typeface="游明朝" panose="02020400000000000000" pitchFamily="18" charset="-128"/>
                <a:ea typeface="游明朝" panose="02020400000000000000" pitchFamily="18" charset="-128"/>
              </a:rPr>
              <a:t>error</a:t>
            </a:r>
            <a:r>
              <a:rPr lang="ja-JP" altLang="en-US" sz="3200" dirty="0">
                <a:latin typeface="游明朝" panose="02020400000000000000" pitchFamily="18" charset="-128"/>
                <a:ea typeface="游明朝" panose="02020400000000000000" pitchFamily="18" charset="-128"/>
              </a:rPr>
              <a:t>が再現すると、修復リストに追加</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条件式の種類を増やす</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scalability</a:t>
            </a:r>
            <a:r>
              <a:rPr lang="ja-JP" altLang="en-US" sz="3200" dirty="0">
                <a:latin typeface="游明朝" panose="02020400000000000000" pitchFamily="18" charset="-128"/>
                <a:ea typeface="游明朝" panose="02020400000000000000" pitchFamily="18" charset="-128"/>
              </a:rPr>
              <a:t>の向上</a:t>
            </a:r>
            <a:endParaRPr lang="en-US" altLang="ja-JP" sz="3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53416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3</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Background</a:t>
            </a:r>
            <a:endParaRPr lang="zh-CN" altLang="en-US" b="1" dirty="0">
              <a:latin typeface="Century" panose="02040604050505020304" pitchFamily="18" charset="0"/>
            </a:endParaRPr>
          </a:p>
        </p:txBody>
      </p:sp>
      <p:sp>
        <p:nvSpPr>
          <p:cNvPr id="4" name="テキスト ボックス 3">
            <a:extLst>
              <a:ext uri="{FF2B5EF4-FFF2-40B4-BE49-F238E27FC236}">
                <a16:creationId xmlns:a16="http://schemas.microsoft.com/office/drawing/2014/main" id="{0ACD7307-BCB3-49F6-991D-F2B1479CCF94}"/>
              </a:ext>
            </a:extLst>
          </p:cNvPr>
          <p:cNvSpPr txBox="1"/>
          <p:nvPr/>
        </p:nvSpPr>
        <p:spPr>
          <a:xfrm>
            <a:off x="262152" y="1353152"/>
            <a:ext cx="11667695" cy="3539430"/>
          </a:xfrm>
          <a:prstGeom prst="rect">
            <a:avLst/>
          </a:prstGeom>
          <a:noFill/>
        </p:spPr>
        <p:txBody>
          <a:bodyPr wrap="square">
            <a:spAutoFit/>
          </a:bodyPr>
          <a:lstStyle/>
          <a:p>
            <a:pPr marL="457200" indent="-457200">
              <a:buClr>
                <a:schemeClr val="accent1"/>
              </a:buClr>
              <a:buFont typeface="Wingdings" panose="05000000000000000000" pitchFamily="2" charset="2"/>
              <a:buChar char="Ø"/>
            </a:pPr>
            <a:r>
              <a:rPr lang="en-US" altLang="zh-CN" sz="3200" dirty="0">
                <a:latin typeface="游明朝" panose="02020400000000000000" pitchFamily="18" charset="-128"/>
                <a:ea typeface="游明朝" panose="02020400000000000000" pitchFamily="18" charset="-128"/>
              </a:rPr>
              <a:t>Infer</a:t>
            </a: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Facebook</a:t>
            </a:r>
            <a:r>
              <a:rPr lang="ja-JP" altLang="en-US" sz="3200" dirty="0">
                <a:latin typeface="游明朝" panose="02020400000000000000" pitchFamily="18" charset="-128"/>
                <a:ea typeface="游明朝" panose="02020400000000000000" pitchFamily="18" charset="-128"/>
              </a:rPr>
              <a:t>開発した静的</a:t>
            </a:r>
            <a:r>
              <a:rPr lang="en-US" altLang="ja-JP" sz="3200" dirty="0">
                <a:latin typeface="游明朝" panose="02020400000000000000" pitchFamily="18" charset="-128"/>
                <a:ea typeface="游明朝" panose="02020400000000000000" pitchFamily="18" charset="-128"/>
              </a:rPr>
              <a:t>Analyzer</a:t>
            </a: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null pointer dereference</a:t>
            </a:r>
            <a:r>
              <a:rPr lang="ja-JP" altLang="en-US" sz="3200" dirty="0">
                <a:latin typeface="游明朝" panose="02020400000000000000" pitchFamily="18" charset="-128"/>
                <a:ea typeface="游明朝" panose="02020400000000000000" pitchFamily="18" charset="-128"/>
              </a:rPr>
              <a:t>とメモリエラーなどの問題を解析</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静的解析なので、間接コールや</a:t>
            </a:r>
            <a:r>
              <a:rPr lang="en-US" altLang="ja-JP" sz="3200" dirty="0">
                <a:latin typeface="游明朝" panose="02020400000000000000" pitchFamily="18" charset="-128"/>
                <a:ea typeface="游明朝" panose="02020400000000000000" pitchFamily="18" charset="-128"/>
              </a:rPr>
              <a:t>alias</a:t>
            </a:r>
            <a:r>
              <a:rPr lang="ja-JP" altLang="en-US" sz="3200" dirty="0">
                <a:latin typeface="游明朝" panose="02020400000000000000" pitchFamily="18" charset="-128"/>
                <a:ea typeface="游明朝" panose="02020400000000000000" pitchFamily="18" charset="-128"/>
              </a:rPr>
              <a:t>などの問題に苦手</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偽陽性と偽陰性の警報がある</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Wingdings" panose="05000000000000000000" pitchFamily="2" charset="2"/>
              <a:buChar char="Ø"/>
            </a:pPr>
            <a:r>
              <a:rPr lang="ja-JP" altLang="en-US" sz="3200" dirty="0">
                <a:latin typeface="游明朝" panose="02020400000000000000" pitchFamily="18" charset="-128"/>
                <a:ea typeface="游明朝" panose="02020400000000000000" pitchFamily="18" charset="-128"/>
              </a:rPr>
              <a:t>偽陽性</a:t>
            </a:r>
            <a:r>
              <a:rPr lang="en-US" altLang="ja-JP" sz="3200" dirty="0">
                <a:latin typeface="游明朝" panose="02020400000000000000" pitchFamily="18" charset="-128"/>
                <a:ea typeface="游明朝" panose="02020400000000000000" pitchFamily="18" charset="-128"/>
              </a:rPr>
              <a:t>: </a:t>
            </a:r>
            <a:r>
              <a:rPr lang="ja-JP" altLang="en-US" sz="3200" dirty="0">
                <a:latin typeface="游明朝" panose="02020400000000000000" pitchFamily="18" charset="-128"/>
                <a:ea typeface="游明朝" panose="02020400000000000000" pitchFamily="18" charset="-128"/>
              </a:rPr>
              <a:t>修復ツールは違う警報を修復してみる</a:t>
            </a:r>
            <a:r>
              <a:rPr lang="en-US" altLang="ja-JP" sz="3200" dirty="0">
                <a:latin typeface="游明朝" panose="02020400000000000000" pitchFamily="18" charset="-128"/>
                <a:ea typeface="游明朝" panose="02020400000000000000" pitchFamily="18" charset="-128"/>
              </a:rPr>
              <a:t> </a:t>
            </a:r>
          </a:p>
          <a:p>
            <a:pPr marL="914400" lvl="1" indent="-457200">
              <a:buClr>
                <a:schemeClr val="accent1"/>
              </a:buClr>
              <a:buFont typeface="Wingdings" panose="05000000000000000000" pitchFamily="2" charset="2"/>
              <a:buChar char="Ø"/>
            </a:pPr>
            <a:r>
              <a:rPr lang="ja-JP" altLang="en-US" sz="3200" dirty="0">
                <a:latin typeface="游明朝" panose="02020400000000000000" pitchFamily="18" charset="-128"/>
                <a:ea typeface="游明朝" panose="02020400000000000000" pitchFamily="18" charset="-128"/>
              </a:rPr>
              <a:t>偽陰性</a:t>
            </a:r>
            <a:r>
              <a:rPr lang="en-US" altLang="ja-JP" sz="3200" dirty="0">
                <a:latin typeface="游明朝" panose="02020400000000000000" pitchFamily="18" charset="-128"/>
                <a:ea typeface="游明朝" panose="02020400000000000000" pitchFamily="18" charset="-128"/>
              </a:rPr>
              <a:t>: </a:t>
            </a:r>
            <a:r>
              <a:rPr lang="ja-JP" altLang="en-US" sz="3200" dirty="0">
                <a:latin typeface="游明朝" panose="02020400000000000000" pitchFamily="18" charset="-128"/>
                <a:ea typeface="游明朝" panose="02020400000000000000" pitchFamily="18" charset="-128"/>
              </a:rPr>
              <a:t>修復の機会もない</a:t>
            </a:r>
            <a:endParaRPr lang="en-US" altLang="ja-JP" sz="3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044693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3D995DF-2EFB-4766-9A3F-21B3C01B0F97}"/>
              </a:ext>
            </a:extLst>
          </p:cNvPr>
          <p:cNvSpPr>
            <a:spLocks noGrp="1"/>
          </p:cNvSpPr>
          <p:nvPr>
            <p:ph type="sldNum" sz="quarter" idx="12"/>
          </p:nvPr>
        </p:nvSpPr>
        <p:spPr/>
        <p:txBody>
          <a:bodyPr/>
          <a:lstStyle/>
          <a:p>
            <a:fld id="{573FCD47-42AF-49C5-ABA1-F97C3B8D7D0C}" type="slidenum">
              <a:rPr lang="zh-CN" altLang="en-US" smtClean="0"/>
              <a:pPr/>
              <a:t>30</a:t>
            </a:fld>
            <a:endParaRPr lang="zh-CN" altLang="en-US" dirty="0"/>
          </a:p>
        </p:txBody>
      </p:sp>
      <p:sp>
        <p:nvSpPr>
          <p:cNvPr id="3" name="タイトル 1">
            <a:extLst>
              <a:ext uri="{FF2B5EF4-FFF2-40B4-BE49-F238E27FC236}">
                <a16:creationId xmlns:a16="http://schemas.microsoft.com/office/drawing/2014/main" id="{CFCD97C7-6C70-421B-8366-DDBA23AA1E50}"/>
              </a:ext>
            </a:extLst>
          </p:cNvPr>
          <p:cNvSpPr txBox="1">
            <a:spLocks/>
          </p:cNvSpPr>
          <p:nvPr/>
        </p:nvSpPr>
        <p:spPr>
          <a:xfrm>
            <a:off x="4378170" y="2391603"/>
            <a:ext cx="3435659" cy="103739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ja-JP" altLang="en-US" b="1" dirty="0"/>
              <a:t>予備スライド</a:t>
            </a:r>
            <a:endParaRPr lang="zh-CN" altLang="en-US" b="1" dirty="0"/>
          </a:p>
        </p:txBody>
      </p:sp>
    </p:spTree>
    <p:extLst>
      <p:ext uri="{BB962C8B-B14F-4D97-AF65-F5344CB8AC3E}">
        <p14:creationId xmlns:p14="http://schemas.microsoft.com/office/powerpoint/2010/main" val="90155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2BC2FBD-0563-4B04-8CB7-4956BC9AB140}"/>
              </a:ext>
            </a:extLst>
          </p:cNvPr>
          <p:cNvSpPr>
            <a:spLocks noGrp="1"/>
          </p:cNvSpPr>
          <p:nvPr>
            <p:ph type="sldNum" sz="quarter" idx="12"/>
          </p:nvPr>
        </p:nvSpPr>
        <p:spPr/>
        <p:txBody>
          <a:bodyPr/>
          <a:lstStyle/>
          <a:p>
            <a:fld id="{573FCD47-42AF-49C5-ABA1-F97C3B8D7D0C}" type="slidenum">
              <a:rPr lang="zh-CN" altLang="en-US" smtClean="0"/>
              <a:pPr/>
              <a:t>31</a:t>
            </a:fld>
            <a:endParaRPr lang="zh-CN" altLang="en-US" dirty="0"/>
          </a:p>
        </p:txBody>
      </p:sp>
      <p:pic>
        <p:nvPicPr>
          <p:cNvPr id="7" name="図 6">
            <a:extLst>
              <a:ext uri="{FF2B5EF4-FFF2-40B4-BE49-F238E27FC236}">
                <a16:creationId xmlns:a16="http://schemas.microsoft.com/office/drawing/2014/main" id="{81861478-3624-416D-BC2A-1F2C367701E6}"/>
              </a:ext>
            </a:extLst>
          </p:cNvPr>
          <p:cNvPicPr>
            <a:picLocks noChangeAspect="1"/>
          </p:cNvPicPr>
          <p:nvPr/>
        </p:nvPicPr>
        <p:blipFill>
          <a:blip r:embed="rId3"/>
          <a:stretch>
            <a:fillRect/>
          </a:stretch>
        </p:blipFill>
        <p:spPr>
          <a:xfrm>
            <a:off x="1212100" y="2038826"/>
            <a:ext cx="9521740" cy="2780348"/>
          </a:xfrm>
          <a:prstGeom prst="rect">
            <a:avLst/>
          </a:prstGeom>
        </p:spPr>
      </p:pic>
      <p:sp>
        <p:nvSpPr>
          <p:cNvPr id="8" name="タイトル 1">
            <a:extLst>
              <a:ext uri="{FF2B5EF4-FFF2-40B4-BE49-F238E27FC236}">
                <a16:creationId xmlns:a16="http://schemas.microsoft.com/office/drawing/2014/main" id="{6764ADEE-1472-4AB7-B799-9B63162E2774}"/>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ja-JP" b="1" dirty="0">
                <a:latin typeface="Century" panose="02040604050505020304" pitchFamily="18" charset="0"/>
              </a:rPr>
              <a:t>Related</a:t>
            </a:r>
            <a:r>
              <a:rPr lang="ja-JP" altLang="en-US" b="1" dirty="0">
                <a:latin typeface="Century" panose="02040604050505020304" pitchFamily="18" charset="0"/>
              </a:rPr>
              <a:t> </a:t>
            </a:r>
            <a:r>
              <a:rPr lang="en-US" altLang="ja-JP" b="1" dirty="0">
                <a:latin typeface="Century" panose="02040604050505020304" pitchFamily="18" charset="0"/>
              </a:rPr>
              <a:t>Work</a:t>
            </a:r>
            <a:r>
              <a:rPr lang="en-US" altLang="zh-CN" b="1" dirty="0">
                <a:latin typeface="Century" panose="02040604050505020304" pitchFamily="18" charset="0"/>
              </a:rPr>
              <a:t> </a:t>
            </a:r>
            <a:endParaRPr lang="zh-CN" altLang="en-US" b="1" dirty="0">
              <a:latin typeface="Century" panose="02040604050505020304" pitchFamily="18" charset="0"/>
            </a:endParaRPr>
          </a:p>
        </p:txBody>
      </p:sp>
    </p:spTree>
    <p:extLst>
      <p:ext uri="{BB962C8B-B14F-4D97-AF65-F5344CB8AC3E}">
        <p14:creationId xmlns:p14="http://schemas.microsoft.com/office/powerpoint/2010/main" val="3681772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スライド番号プレースホルダー 45">
            <a:extLst>
              <a:ext uri="{FF2B5EF4-FFF2-40B4-BE49-F238E27FC236}">
                <a16:creationId xmlns:a16="http://schemas.microsoft.com/office/drawing/2014/main" id="{5E7CDABA-2E4F-4872-BD6D-F2CE08356285}"/>
              </a:ext>
            </a:extLst>
          </p:cNvPr>
          <p:cNvSpPr>
            <a:spLocks noGrp="1"/>
          </p:cNvSpPr>
          <p:nvPr>
            <p:ph type="sldNum" sz="quarter" idx="12"/>
          </p:nvPr>
        </p:nvSpPr>
        <p:spPr/>
        <p:txBody>
          <a:bodyPr/>
          <a:lstStyle/>
          <a:p>
            <a:fld id="{573FCD47-42AF-49C5-ABA1-F97C3B8D7D0C}" type="slidenum">
              <a:rPr lang="zh-CN" altLang="en-US" smtClean="0"/>
              <a:t>32</a:t>
            </a:fld>
            <a:endParaRPr lang="zh-CN" altLang="en-US"/>
          </a:p>
        </p:txBody>
      </p:sp>
      <p:sp>
        <p:nvSpPr>
          <p:cNvPr id="2" name="タイトル 1">
            <a:extLst>
              <a:ext uri="{FF2B5EF4-FFF2-40B4-BE49-F238E27FC236}">
                <a16:creationId xmlns:a16="http://schemas.microsoft.com/office/drawing/2014/main" id="{6270935D-1283-4C7B-A2AD-29204E893D16}"/>
              </a:ext>
            </a:extLst>
          </p:cNvPr>
          <p:cNvSpPr>
            <a:spLocks noGrp="1"/>
          </p:cNvSpPr>
          <p:nvPr>
            <p:ph type="title" idx="4294967295"/>
          </p:nvPr>
        </p:nvSpPr>
        <p:spPr>
          <a:xfrm>
            <a:off x="0" y="-520732"/>
            <a:ext cx="10515600" cy="1325562"/>
          </a:xfrm>
        </p:spPr>
        <p:txBody>
          <a:bodyPr>
            <a:normAutofit fontScale="90000"/>
          </a:bodyPr>
          <a:lstStyle/>
          <a:p>
            <a:r>
              <a:rPr lang="en-US" altLang="ja-JP" b="1" dirty="0" err="1"/>
              <a:t>Angelix</a:t>
            </a:r>
            <a:r>
              <a:rPr lang="ja-JP" altLang="en-US" b="1" dirty="0"/>
              <a:t> </a:t>
            </a:r>
            <a:r>
              <a:rPr lang="en-US" altLang="ja-JP" b="1" dirty="0"/>
              <a:t>(S</a:t>
            </a:r>
            <a:r>
              <a:rPr lang="en-US" altLang="zh-CN" b="1" dirty="0"/>
              <a:t>emantics-based General-purpose APR)</a:t>
            </a:r>
            <a:endParaRPr lang="zh-CN" altLang="en-US" b="1" dirty="0"/>
          </a:p>
        </p:txBody>
      </p:sp>
      <p:graphicFrame>
        <p:nvGraphicFramePr>
          <p:cNvPr id="8" name="表 8">
            <a:extLst>
              <a:ext uri="{FF2B5EF4-FFF2-40B4-BE49-F238E27FC236}">
                <a16:creationId xmlns:a16="http://schemas.microsoft.com/office/drawing/2014/main" id="{E9BA78B2-5D5D-4CC1-8F6D-6A78D69BD62C}"/>
              </a:ext>
            </a:extLst>
          </p:cNvPr>
          <p:cNvGraphicFramePr>
            <a:graphicFrameLocks noGrp="1"/>
          </p:cNvGraphicFramePr>
          <p:nvPr>
            <p:extLst>
              <p:ext uri="{D42A27DB-BD31-4B8C-83A1-F6EECF244321}">
                <p14:modId xmlns:p14="http://schemas.microsoft.com/office/powerpoint/2010/main" val="1063437055"/>
              </p:ext>
            </p:extLst>
          </p:nvPr>
        </p:nvGraphicFramePr>
        <p:xfrm>
          <a:off x="8596109" y="4097657"/>
          <a:ext cx="2653140" cy="1981200"/>
        </p:xfrm>
        <a:graphic>
          <a:graphicData uri="http://schemas.openxmlformats.org/drawingml/2006/table">
            <a:tbl>
              <a:tblPr firstRow="1" bandRow="1">
                <a:tableStyleId>{5940675A-B579-460E-94D1-54222C63F5DA}</a:tableStyleId>
              </a:tblPr>
              <a:tblGrid>
                <a:gridCol w="490629">
                  <a:extLst>
                    <a:ext uri="{9D8B030D-6E8A-4147-A177-3AD203B41FA5}">
                      <a16:colId xmlns:a16="http://schemas.microsoft.com/office/drawing/2014/main" val="1495392398"/>
                    </a:ext>
                  </a:extLst>
                </a:gridCol>
                <a:gridCol w="523290">
                  <a:extLst>
                    <a:ext uri="{9D8B030D-6E8A-4147-A177-3AD203B41FA5}">
                      <a16:colId xmlns:a16="http://schemas.microsoft.com/office/drawing/2014/main" val="1174934748"/>
                    </a:ext>
                  </a:extLst>
                </a:gridCol>
                <a:gridCol w="807001">
                  <a:extLst>
                    <a:ext uri="{9D8B030D-6E8A-4147-A177-3AD203B41FA5}">
                      <a16:colId xmlns:a16="http://schemas.microsoft.com/office/drawing/2014/main" val="2975047452"/>
                    </a:ext>
                  </a:extLst>
                </a:gridCol>
                <a:gridCol w="832220">
                  <a:extLst>
                    <a:ext uri="{9D8B030D-6E8A-4147-A177-3AD203B41FA5}">
                      <a16:colId xmlns:a16="http://schemas.microsoft.com/office/drawing/2014/main" val="3632766724"/>
                    </a:ext>
                  </a:extLst>
                </a:gridCol>
              </a:tblGrid>
              <a:tr h="336401">
                <a:tc>
                  <a:txBody>
                    <a:bodyPr/>
                    <a:lstStyle/>
                    <a:p>
                      <a:pPr algn="ctr"/>
                      <a:r>
                        <a:rPr lang="en-US" altLang="zh-CN" sz="2000" b="1" dirty="0"/>
                        <a:t>a</a:t>
                      </a:r>
                      <a:endParaRPr lang="zh-CN" altLang="en-US" sz="2000" b="1" dirty="0"/>
                    </a:p>
                  </a:txBody>
                  <a:tcPr anchor="ctr"/>
                </a:tc>
                <a:tc>
                  <a:txBody>
                    <a:bodyPr/>
                    <a:lstStyle/>
                    <a:p>
                      <a:pPr algn="ctr"/>
                      <a:r>
                        <a:rPr lang="en-US" altLang="zh-CN" sz="2000" b="1" dirty="0"/>
                        <a:t>b</a:t>
                      </a:r>
                      <a:endParaRPr lang="zh-CN" altLang="en-US" sz="2000" b="1" dirty="0"/>
                    </a:p>
                  </a:txBody>
                  <a:tcPr anchor="ctr"/>
                </a:tc>
                <a:tc>
                  <a:txBody>
                    <a:bodyPr/>
                    <a:lstStyle/>
                    <a:p>
                      <a:pPr algn="ctr"/>
                      <a:endParaRPr lang="zh-CN" altLang="en-US" sz="900" dirty="0"/>
                    </a:p>
                  </a:txBody>
                  <a:tcPr/>
                </a:tc>
                <a:tc>
                  <a:txBody>
                    <a:bodyPr/>
                    <a:lstStyle/>
                    <a:p>
                      <a:pPr algn="ctr"/>
                      <a:endParaRPr lang="zh-CN" altLang="en-US" sz="900" dirty="0"/>
                    </a:p>
                  </a:txBody>
                  <a:tcPr/>
                </a:tc>
                <a:extLst>
                  <a:ext uri="{0D108BD9-81ED-4DB2-BD59-A6C34878D82A}">
                    <a16:rowId xmlns:a16="http://schemas.microsoft.com/office/drawing/2014/main" val="3579413761"/>
                  </a:ext>
                </a:extLst>
              </a:tr>
              <a:tr h="336401">
                <a:tc>
                  <a:txBody>
                    <a:bodyPr/>
                    <a:lstStyle/>
                    <a:p>
                      <a:pPr algn="ctr"/>
                      <a:r>
                        <a:rPr lang="en-US" altLang="zh-CN" sz="2000" b="1" dirty="0"/>
                        <a:t>1</a:t>
                      </a:r>
                      <a:endParaRPr lang="zh-CN" altLang="en-US" sz="2000" b="1" dirty="0"/>
                    </a:p>
                  </a:txBody>
                  <a:tcPr anchor="ctr"/>
                </a:tc>
                <a:tc>
                  <a:txBody>
                    <a:bodyPr/>
                    <a:lstStyle/>
                    <a:p>
                      <a:pPr algn="ctr"/>
                      <a:r>
                        <a:rPr lang="en-US" altLang="zh-CN" sz="2000" b="1" dirty="0"/>
                        <a:t>1</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en-US" altLang="zh-CN" sz="2000" b="1" dirty="0"/>
                        <a:t>0</a:t>
                      </a:r>
                      <a:endParaRPr lang="zh-CN" altLang="en-US" sz="2000" b="1" dirty="0"/>
                    </a:p>
                  </a:txBody>
                  <a:tcPr anchor="ctr"/>
                </a:tc>
                <a:extLst>
                  <a:ext uri="{0D108BD9-81ED-4DB2-BD59-A6C34878D82A}">
                    <a16:rowId xmlns:a16="http://schemas.microsoft.com/office/drawing/2014/main" val="3278171995"/>
                  </a:ext>
                </a:extLst>
              </a:tr>
              <a:tr h="336401">
                <a:tc>
                  <a:txBody>
                    <a:bodyPr/>
                    <a:lstStyle/>
                    <a:p>
                      <a:pPr algn="ctr"/>
                      <a:r>
                        <a:rPr lang="en-US" altLang="zh-CN" sz="2000" b="1" dirty="0"/>
                        <a:t>1</a:t>
                      </a:r>
                      <a:endParaRPr lang="zh-CN" altLang="en-US" sz="2000" b="1" dirty="0"/>
                    </a:p>
                  </a:txBody>
                  <a:tcPr anchor="ctr"/>
                </a:tc>
                <a:tc>
                  <a:txBody>
                    <a:bodyPr/>
                    <a:lstStyle/>
                    <a:p>
                      <a:pPr algn="ctr"/>
                      <a:r>
                        <a:rPr lang="en-US" altLang="zh-CN" sz="2000" b="1" dirty="0"/>
                        <a:t>6</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-5</a:t>
                      </a:r>
                      <a:endParaRPr lang="zh-CN" altLang="en-US" sz="2000" b="1" dirty="0"/>
                    </a:p>
                  </a:txBody>
                  <a:tcPr anchor="ctr"/>
                </a:tc>
                <a:extLst>
                  <a:ext uri="{0D108BD9-81ED-4DB2-BD59-A6C34878D82A}">
                    <a16:rowId xmlns:a16="http://schemas.microsoft.com/office/drawing/2014/main" val="2919623832"/>
                  </a:ext>
                </a:extLst>
              </a:tr>
              <a:tr h="336401">
                <a:tc>
                  <a:txBody>
                    <a:bodyPr/>
                    <a:lstStyle/>
                    <a:p>
                      <a:pPr algn="ctr"/>
                      <a:r>
                        <a:rPr lang="en-US" altLang="zh-CN" sz="2000" b="1" dirty="0"/>
                        <a:t>1</a:t>
                      </a:r>
                      <a:endParaRPr lang="zh-CN" altLang="en-US" sz="2000" b="1" dirty="0"/>
                    </a:p>
                  </a:txBody>
                  <a:tcPr anchor="ctr"/>
                </a:tc>
                <a:tc>
                  <a:txBody>
                    <a:bodyPr/>
                    <a:lstStyle/>
                    <a:p>
                      <a:pPr algn="ctr"/>
                      <a:r>
                        <a:rPr lang="en-US" altLang="zh-CN" sz="2000" b="1" dirty="0"/>
                        <a:t>0</a:t>
                      </a:r>
                      <a:endParaRPr lang="zh-CN" altLang="en-US" sz="2000" b="1" dirty="0"/>
                    </a:p>
                  </a:txBody>
                  <a:tcPr anchor="ctr"/>
                </a:tc>
                <a:tc>
                  <a:txBody>
                    <a:bodyPr/>
                    <a:lstStyle/>
                    <a:p>
                      <a:pPr algn="ctr"/>
                      <a:r>
                        <a:rPr lang="en-US" altLang="zh-CN" sz="2000" b="1" dirty="0"/>
                        <a:t>1</a:t>
                      </a:r>
                      <a:endParaRPr lang="zh-CN" altLang="en-US" sz="2000" b="1" dirty="0"/>
                    </a:p>
                  </a:txBody>
                  <a:tcPr anchor="ctr"/>
                </a:tc>
                <a:tc>
                  <a:txBody>
                    <a:bodyPr/>
                    <a:lstStyle/>
                    <a:p>
                      <a:pPr algn="ctr"/>
                      <a:r>
                        <a:rPr lang="en-US" altLang="zh-CN" sz="2000" b="1" dirty="0"/>
                        <a:t>1</a:t>
                      </a:r>
                      <a:endParaRPr lang="zh-CN" altLang="en-US" sz="2000" b="1" dirty="0"/>
                    </a:p>
                  </a:txBody>
                  <a:tcPr anchor="ctr"/>
                </a:tc>
                <a:extLst>
                  <a:ext uri="{0D108BD9-81ED-4DB2-BD59-A6C34878D82A}">
                    <a16:rowId xmlns:a16="http://schemas.microsoft.com/office/drawing/2014/main" val="2126698183"/>
                  </a:ext>
                </a:extLst>
              </a:tr>
              <a:tr h="336401">
                <a:tc>
                  <a:txBody>
                    <a:bodyPr/>
                    <a:lstStyle/>
                    <a:p>
                      <a:pPr algn="ctr"/>
                      <a:r>
                        <a:rPr lang="en-US" altLang="zh-CN" sz="2000" b="1" dirty="0"/>
                        <a:t>0</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0</a:t>
                      </a:r>
                      <a:endParaRPr lang="zh-CN" altLang="en-US" sz="2000" b="1" dirty="0"/>
                    </a:p>
                  </a:txBody>
                  <a:tcPr anchor="ctr"/>
                </a:tc>
                <a:tc>
                  <a:txBody>
                    <a:bodyPr/>
                    <a:lstStyle/>
                    <a:p>
                      <a:pPr algn="ctr"/>
                      <a:r>
                        <a:rPr lang="en-US" altLang="zh-CN" sz="2000" b="1" dirty="0"/>
                        <a:t>0</a:t>
                      </a:r>
                      <a:endParaRPr lang="zh-CN" altLang="en-US" sz="2000" b="1" dirty="0"/>
                    </a:p>
                  </a:txBody>
                  <a:tcPr anchor="ctr"/>
                </a:tc>
                <a:extLst>
                  <a:ext uri="{0D108BD9-81ED-4DB2-BD59-A6C34878D82A}">
                    <a16:rowId xmlns:a16="http://schemas.microsoft.com/office/drawing/2014/main" val="1229263501"/>
                  </a:ext>
                </a:extLst>
              </a:tr>
            </a:tbl>
          </a:graphicData>
        </a:graphic>
      </p:graphicFrame>
      <p:sp>
        <p:nvSpPr>
          <p:cNvPr id="43" name="テキスト ボックス 42">
            <a:extLst>
              <a:ext uri="{FF2B5EF4-FFF2-40B4-BE49-F238E27FC236}">
                <a16:creationId xmlns:a16="http://schemas.microsoft.com/office/drawing/2014/main" id="{70CF4435-A385-4707-B53D-B17CB27ECCEA}"/>
              </a:ext>
            </a:extLst>
          </p:cNvPr>
          <p:cNvSpPr txBox="1"/>
          <p:nvPr/>
        </p:nvSpPr>
        <p:spPr>
          <a:xfrm>
            <a:off x="9922679" y="4137162"/>
            <a:ext cx="1853345" cy="307777"/>
          </a:xfrm>
          <a:prstGeom prst="rect">
            <a:avLst/>
          </a:prstGeom>
          <a:noFill/>
        </p:spPr>
        <p:txBody>
          <a:bodyPr wrap="square">
            <a:spAutoFit/>
          </a:bodyPr>
          <a:lstStyle/>
          <a:p>
            <a:pPr algn="ctr"/>
            <a:r>
              <a:rPr lang="en-US" altLang="zh-CN" sz="1400" b="1" dirty="0"/>
              <a:t>observed</a:t>
            </a:r>
            <a:endParaRPr lang="zh-CN" altLang="en-US" sz="1400" b="1" dirty="0"/>
          </a:p>
        </p:txBody>
      </p:sp>
      <p:sp>
        <p:nvSpPr>
          <p:cNvPr id="45" name="テキスト ボックス 44">
            <a:extLst>
              <a:ext uri="{FF2B5EF4-FFF2-40B4-BE49-F238E27FC236}">
                <a16:creationId xmlns:a16="http://schemas.microsoft.com/office/drawing/2014/main" id="{DA97CD18-3436-411E-9D6C-11AAAEABB91E}"/>
              </a:ext>
            </a:extLst>
          </p:cNvPr>
          <p:cNvSpPr txBox="1"/>
          <p:nvPr/>
        </p:nvSpPr>
        <p:spPr>
          <a:xfrm>
            <a:off x="9006250" y="4137163"/>
            <a:ext cx="2041452" cy="307777"/>
          </a:xfrm>
          <a:prstGeom prst="rect">
            <a:avLst/>
          </a:prstGeom>
          <a:noFill/>
        </p:spPr>
        <p:txBody>
          <a:bodyPr wrap="square">
            <a:spAutoFit/>
          </a:bodyPr>
          <a:lstStyle/>
          <a:p>
            <a:pPr algn="ctr"/>
            <a:r>
              <a:rPr lang="en-US" altLang="zh-CN" sz="1400" b="1" dirty="0"/>
              <a:t>expected</a:t>
            </a:r>
            <a:endParaRPr lang="zh-CN" altLang="en-US" sz="1400" b="1" dirty="0"/>
          </a:p>
        </p:txBody>
      </p:sp>
      <p:pic>
        <p:nvPicPr>
          <p:cNvPr id="9" name="図 8">
            <a:extLst>
              <a:ext uri="{FF2B5EF4-FFF2-40B4-BE49-F238E27FC236}">
                <a16:creationId xmlns:a16="http://schemas.microsoft.com/office/drawing/2014/main" id="{0A48A5E0-B8D1-4746-A749-44EF10B98DD0}"/>
              </a:ext>
            </a:extLst>
          </p:cNvPr>
          <p:cNvPicPr>
            <a:picLocks noChangeAspect="1"/>
          </p:cNvPicPr>
          <p:nvPr/>
        </p:nvPicPr>
        <p:blipFill>
          <a:blip r:embed="rId3"/>
          <a:stretch>
            <a:fillRect/>
          </a:stretch>
        </p:blipFill>
        <p:spPr>
          <a:xfrm>
            <a:off x="8441981" y="1217740"/>
            <a:ext cx="2694302" cy="2211260"/>
          </a:xfrm>
          <a:prstGeom prst="rect">
            <a:avLst/>
          </a:prstGeom>
        </p:spPr>
      </p:pic>
      <p:sp>
        <p:nvSpPr>
          <p:cNvPr id="42" name="テキスト ボックス 41">
            <a:extLst>
              <a:ext uri="{FF2B5EF4-FFF2-40B4-BE49-F238E27FC236}">
                <a16:creationId xmlns:a16="http://schemas.microsoft.com/office/drawing/2014/main" id="{8986B881-5F09-48E2-9694-D5163DB3414A}"/>
              </a:ext>
            </a:extLst>
          </p:cNvPr>
          <p:cNvSpPr txBox="1"/>
          <p:nvPr/>
        </p:nvSpPr>
        <p:spPr>
          <a:xfrm>
            <a:off x="10391466" y="2025260"/>
            <a:ext cx="1642034" cy="369332"/>
          </a:xfrm>
          <a:prstGeom prst="rect">
            <a:avLst/>
          </a:prstGeom>
          <a:noFill/>
          <a:ln w="19050">
            <a:solidFill>
              <a:srgbClr val="FF0000"/>
            </a:solidFill>
          </a:ln>
        </p:spPr>
        <p:txBody>
          <a:bodyPr wrap="square">
            <a:spAutoFit/>
          </a:bodyPr>
          <a:lstStyle/>
          <a:p>
            <a:r>
              <a:rPr lang="en-US" altLang="zh-CN" b="1" dirty="0"/>
              <a:t>Patch: </a:t>
            </a:r>
            <a:r>
              <a:rPr lang="en-US" altLang="zh-CN" b="1" dirty="0">
                <a:solidFill>
                  <a:srgbClr val="C00000"/>
                </a:solidFill>
              </a:rPr>
              <a:t>c = a + b;</a:t>
            </a:r>
            <a:endParaRPr lang="zh-CN" altLang="en-US" b="1" dirty="0">
              <a:solidFill>
                <a:srgbClr val="C00000"/>
              </a:solidFill>
            </a:endParaRPr>
          </a:p>
        </p:txBody>
      </p:sp>
      <p:sp>
        <p:nvSpPr>
          <p:cNvPr id="44" name="テキスト ボックス 43">
            <a:extLst>
              <a:ext uri="{FF2B5EF4-FFF2-40B4-BE49-F238E27FC236}">
                <a16:creationId xmlns:a16="http://schemas.microsoft.com/office/drawing/2014/main" id="{B426E175-1FDC-49FF-B266-67D015102D26}"/>
              </a:ext>
            </a:extLst>
          </p:cNvPr>
          <p:cNvSpPr txBox="1"/>
          <p:nvPr/>
        </p:nvSpPr>
        <p:spPr>
          <a:xfrm>
            <a:off x="9250637" y="3809976"/>
            <a:ext cx="1344083" cy="338554"/>
          </a:xfrm>
          <a:prstGeom prst="rect">
            <a:avLst/>
          </a:prstGeom>
          <a:noFill/>
        </p:spPr>
        <p:txBody>
          <a:bodyPr wrap="square">
            <a:spAutoFit/>
          </a:bodyPr>
          <a:lstStyle/>
          <a:p>
            <a:pPr algn="ctr"/>
            <a:r>
              <a:rPr lang="en-US" altLang="zh-CN" sz="1600" dirty="0">
                <a:ln>
                  <a:solidFill>
                    <a:sysClr val="windowText" lastClr="000000"/>
                  </a:solidFill>
                </a:ln>
                <a:solidFill>
                  <a:sysClr val="windowText" lastClr="000000"/>
                </a:solidFill>
              </a:rPr>
              <a:t>Test Suite</a:t>
            </a:r>
            <a:endParaRPr lang="zh-CN" altLang="en-US" sz="1600" dirty="0">
              <a:ln>
                <a:solidFill>
                  <a:sysClr val="windowText" lastClr="000000"/>
                </a:solidFill>
              </a:ln>
              <a:solidFill>
                <a:sysClr val="windowText" lastClr="000000"/>
              </a:solidFill>
            </a:endParaRPr>
          </a:p>
        </p:txBody>
      </p:sp>
      <p:sp>
        <p:nvSpPr>
          <p:cNvPr id="47" name="テキスト ボックス 46">
            <a:extLst>
              <a:ext uri="{FF2B5EF4-FFF2-40B4-BE49-F238E27FC236}">
                <a16:creationId xmlns:a16="http://schemas.microsoft.com/office/drawing/2014/main" id="{C8870898-999D-4B22-BA23-3DBB52986CB0}"/>
              </a:ext>
            </a:extLst>
          </p:cNvPr>
          <p:cNvSpPr txBox="1"/>
          <p:nvPr/>
        </p:nvSpPr>
        <p:spPr>
          <a:xfrm>
            <a:off x="421908" y="1029267"/>
            <a:ext cx="7609599" cy="5324535"/>
          </a:xfrm>
          <a:prstGeom prst="rect">
            <a:avLst/>
          </a:prstGeom>
          <a:noFill/>
        </p:spPr>
        <p:txBody>
          <a:bodyPr wrap="square">
            <a:spAutoFit/>
          </a:bodyPr>
          <a:lstStyle/>
          <a:p>
            <a:pPr marL="457200" indent="-288000">
              <a:buClr>
                <a:schemeClr val="accent1"/>
              </a:buClr>
              <a:buFont typeface="Arial" panose="020B0604020202020204" pitchFamily="34" charset="0"/>
              <a:buChar char="•"/>
            </a:pPr>
            <a:r>
              <a:rPr lang="ja-JP" altLang="en-US" sz="2600" dirty="0"/>
              <a:t>検知（動的）</a:t>
            </a:r>
            <a:endParaRPr lang="en-US" altLang="ja-JP" sz="2600" dirty="0"/>
          </a:p>
          <a:p>
            <a:pPr marL="914400" lvl="1" indent="-288000">
              <a:buClr>
                <a:schemeClr val="accent1"/>
              </a:buClr>
              <a:buFont typeface="Arial" panose="020B0604020202020204" pitchFamily="34" charset="0"/>
              <a:buChar char="•"/>
            </a:pPr>
            <a:r>
              <a:rPr lang="en-US" altLang="ja-JP" sz="2400" dirty="0"/>
              <a:t>Test</a:t>
            </a:r>
            <a:r>
              <a:rPr lang="ja-JP" altLang="en-US" sz="2400" dirty="0"/>
              <a:t> </a:t>
            </a:r>
            <a:r>
              <a:rPr lang="en-US" altLang="ja-JP" sz="2400" dirty="0"/>
              <a:t>Suite</a:t>
            </a:r>
            <a:r>
              <a:rPr lang="ja-JP" altLang="en-US" sz="2400" dirty="0"/>
              <a:t>を実行し、各行のエラー発生確率を計算</a:t>
            </a:r>
            <a:endParaRPr lang="en-US" altLang="ja-JP" sz="2400" dirty="0"/>
          </a:p>
          <a:p>
            <a:pPr marL="626400" lvl="1">
              <a:buClr>
                <a:schemeClr val="accent1"/>
              </a:buClr>
            </a:pPr>
            <a:endParaRPr lang="en-US" altLang="ja-JP" sz="2400" dirty="0"/>
          </a:p>
          <a:p>
            <a:pPr marL="457200" indent="-288000">
              <a:buClr>
                <a:schemeClr val="accent1"/>
              </a:buClr>
              <a:buFont typeface="Arial" panose="020B0604020202020204" pitchFamily="34" charset="0"/>
              <a:buChar char="•"/>
            </a:pPr>
            <a:r>
              <a:rPr lang="ja-JP" altLang="en-US" sz="2600" dirty="0"/>
              <a:t>修復（動的）</a:t>
            </a:r>
            <a:endParaRPr lang="en-US" altLang="ja-JP" sz="2600" dirty="0"/>
          </a:p>
          <a:p>
            <a:pPr marL="914400" lvl="1" indent="-288000">
              <a:buClr>
                <a:schemeClr val="accent1"/>
              </a:buClr>
              <a:buFont typeface="Arial" panose="020B0604020202020204" pitchFamily="34" charset="0"/>
              <a:buChar char="•"/>
            </a:pPr>
            <a:r>
              <a:rPr lang="ja-JP" altLang="en-US" sz="2400" dirty="0"/>
              <a:t>確率が高い順で修復してみる</a:t>
            </a:r>
            <a:endParaRPr lang="en-US" altLang="ja-JP" sz="2400" dirty="0"/>
          </a:p>
          <a:p>
            <a:pPr marL="1371600" lvl="2" indent="-288000">
              <a:buClr>
                <a:schemeClr val="accent1"/>
              </a:buClr>
              <a:buFont typeface="Arial" panose="020B0604020202020204" pitchFamily="34" charset="0"/>
              <a:buChar char="•"/>
            </a:pPr>
            <a:r>
              <a:rPr lang="en-US" altLang="ja-JP" sz="2400" dirty="0"/>
              <a:t>4</a:t>
            </a:r>
            <a:r>
              <a:rPr lang="ja-JP" altLang="en-US" sz="2400" dirty="0"/>
              <a:t>行目から</a:t>
            </a:r>
            <a:endParaRPr lang="en-US" altLang="ja-JP" sz="2400" dirty="0"/>
          </a:p>
          <a:p>
            <a:pPr marL="914400" lvl="1" indent="-288000">
              <a:buClr>
                <a:schemeClr val="accent1"/>
              </a:buClr>
              <a:buFont typeface="Arial" panose="020B0604020202020204" pitchFamily="34" charset="0"/>
              <a:buChar char="•"/>
            </a:pPr>
            <a:r>
              <a:rPr lang="ja-JP" altLang="en-US" sz="2400" dirty="0"/>
              <a:t>シンボリック変数に変換し、動的記号実行エンジン</a:t>
            </a:r>
            <a:r>
              <a:rPr lang="en-US" altLang="ja-JP" sz="2400" b="1" dirty="0"/>
              <a:t>KLEE</a:t>
            </a:r>
            <a:r>
              <a:rPr lang="ja-JP" altLang="en-US" sz="2400" dirty="0"/>
              <a:t>を用いてパス制約を収集</a:t>
            </a:r>
            <a:endParaRPr lang="en-US" altLang="ja-JP" sz="2400" dirty="0"/>
          </a:p>
          <a:p>
            <a:pPr marL="1371600" lvl="2" indent="-288000">
              <a:buClr>
                <a:schemeClr val="accent1"/>
              </a:buClr>
              <a:buFont typeface="Arial" panose="020B0604020202020204" pitchFamily="34" charset="0"/>
              <a:buChar char="•"/>
            </a:pPr>
            <a:r>
              <a:rPr lang="en-US" altLang="ja-JP" sz="2400" dirty="0"/>
              <a:t>c = a - b;</a:t>
            </a:r>
            <a:r>
              <a:rPr lang="ja-JP" altLang="en-US" sz="2400" dirty="0"/>
              <a:t>　→　</a:t>
            </a:r>
            <a:r>
              <a:rPr lang="en-US" altLang="ja-JP" sz="2400" dirty="0"/>
              <a:t>c = X; (symbolic variable)</a:t>
            </a:r>
          </a:p>
          <a:p>
            <a:pPr marL="914400" lvl="1" indent="-288000">
              <a:buClr>
                <a:schemeClr val="accent1"/>
              </a:buClr>
              <a:buFont typeface="Arial" panose="020B0604020202020204" pitchFamily="34" charset="0"/>
              <a:buChar char="•"/>
            </a:pPr>
            <a:r>
              <a:rPr lang="en-US" altLang="zh-CN" sz="2400" dirty="0"/>
              <a:t>Component-based Program Synthesis</a:t>
            </a:r>
            <a:endParaRPr lang="en-US" altLang="ja-JP" sz="2400" dirty="0"/>
          </a:p>
          <a:p>
            <a:pPr marL="1371600" lvl="2" indent="-288000">
              <a:buClr>
                <a:schemeClr val="accent1"/>
              </a:buClr>
              <a:buFont typeface="Arial" panose="020B0604020202020204" pitchFamily="34" charset="0"/>
              <a:buChar char="•"/>
            </a:pPr>
            <a:r>
              <a:rPr lang="en-US" altLang="ja-JP" sz="2400" dirty="0"/>
              <a:t>Component(</a:t>
            </a:r>
            <a:r>
              <a:rPr lang="ja-JP" altLang="en-US" sz="2400" dirty="0"/>
              <a:t>変数とオペレータ</a:t>
            </a:r>
            <a:r>
              <a:rPr lang="en-US" altLang="ja-JP" sz="2400" dirty="0"/>
              <a:t>)</a:t>
            </a:r>
            <a:r>
              <a:rPr lang="ja-JP" altLang="en-US" sz="2400" dirty="0"/>
              <a:t>とパス制約を　　用いてパッチを合成</a:t>
            </a:r>
            <a:endParaRPr lang="en-US" altLang="ja-JP" sz="2400" dirty="0"/>
          </a:p>
          <a:p>
            <a:pPr marL="457200" indent="-288000">
              <a:buClr>
                <a:schemeClr val="accent1"/>
              </a:buClr>
              <a:buFont typeface="Arial" panose="020B0604020202020204" pitchFamily="34" charset="0"/>
              <a:buChar char="•"/>
            </a:pPr>
            <a:r>
              <a:rPr lang="ja-JP" altLang="en-US" sz="2400" dirty="0"/>
              <a:t>欠点</a:t>
            </a:r>
            <a:endParaRPr lang="en-US" altLang="ja-JP" sz="2400" dirty="0"/>
          </a:p>
          <a:p>
            <a:pPr marL="914400" lvl="1" indent="-288000">
              <a:buClr>
                <a:schemeClr val="accent1"/>
              </a:buClr>
              <a:buFont typeface="Arial" panose="020B0604020202020204" pitchFamily="34" charset="0"/>
              <a:buChar char="•"/>
            </a:pPr>
            <a:r>
              <a:rPr lang="ja-JP" altLang="en-US" sz="2400" dirty="0"/>
              <a:t>メモリエラーに扱わない</a:t>
            </a:r>
            <a:endParaRPr lang="en-US" altLang="ja-JP" sz="2400" dirty="0"/>
          </a:p>
        </p:txBody>
      </p:sp>
      <p:pic>
        <p:nvPicPr>
          <p:cNvPr id="4" name="図 3">
            <a:extLst>
              <a:ext uri="{FF2B5EF4-FFF2-40B4-BE49-F238E27FC236}">
                <a16:creationId xmlns:a16="http://schemas.microsoft.com/office/drawing/2014/main" id="{17A776C4-2000-4A73-A4B4-1F3D91D99275}"/>
              </a:ext>
            </a:extLst>
          </p:cNvPr>
          <p:cNvPicPr>
            <a:picLocks noChangeAspect="1"/>
          </p:cNvPicPr>
          <p:nvPr/>
        </p:nvPicPr>
        <p:blipFill>
          <a:blip r:embed="rId4"/>
          <a:stretch>
            <a:fillRect/>
          </a:stretch>
        </p:blipFill>
        <p:spPr>
          <a:xfrm>
            <a:off x="2123863" y="1785126"/>
            <a:ext cx="4126630" cy="424800"/>
          </a:xfrm>
          <a:prstGeom prst="rect">
            <a:avLst/>
          </a:prstGeom>
        </p:spPr>
      </p:pic>
    </p:spTree>
    <p:extLst>
      <p:ext uri="{BB962C8B-B14F-4D97-AF65-F5344CB8AC3E}">
        <p14:creationId xmlns:p14="http://schemas.microsoft.com/office/powerpoint/2010/main" val="2670516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0B547F38-A77D-4527-B16B-55826B7C4BDF}"/>
              </a:ext>
            </a:extLst>
          </p:cNvPr>
          <p:cNvPicPr>
            <a:picLocks noChangeAspect="1"/>
          </p:cNvPicPr>
          <p:nvPr/>
        </p:nvPicPr>
        <p:blipFill>
          <a:blip r:embed="rId3"/>
          <a:stretch>
            <a:fillRect/>
          </a:stretch>
        </p:blipFill>
        <p:spPr>
          <a:xfrm>
            <a:off x="7516288" y="901620"/>
            <a:ext cx="4199465" cy="3201681"/>
          </a:xfrm>
          <a:prstGeom prst="rect">
            <a:avLst/>
          </a:prstGeom>
        </p:spPr>
      </p:pic>
      <p:sp>
        <p:nvSpPr>
          <p:cNvPr id="2" name="スライド番号プレースホルダー 1">
            <a:extLst>
              <a:ext uri="{FF2B5EF4-FFF2-40B4-BE49-F238E27FC236}">
                <a16:creationId xmlns:a16="http://schemas.microsoft.com/office/drawing/2014/main" id="{EC006899-5CDA-4378-B482-AFDBBF80B233}"/>
              </a:ext>
            </a:extLst>
          </p:cNvPr>
          <p:cNvSpPr>
            <a:spLocks noGrp="1"/>
          </p:cNvSpPr>
          <p:nvPr>
            <p:ph type="sldNum" sz="quarter" idx="12"/>
          </p:nvPr>
        </p:nvSpPr>
        <p:spPr/>
        <p:txBody>
          <a:bodyPr/>
          <a:lstStyle/>
          <a:p>
            <a:fld id="{573FCD47-42AF-49C5-ABA1-F97C3B8D7D0C}" type="slidenum">
              <a:rPr lang="zh-CN" altLang="en-US" smtClean="0"/>
              <a:pPr/>
              <a:t>33</a:t>
            </a:fld>
            <a:endParaRPr lang="zh-CN" altLang="en-US" dirty="0"/>
          </a:p>
        </p:txBody>
      </p:sp>
      <p:sp>
        <p:nvSpPr>
          <p:cNvPr id="3" name="タイトル 1">
            <a:extLst>
              <a:ext uri="{FF2B5EF4-FFF2-40B4-BE49-F238E27FC236}">
                <a16:creationId xmlns:a16="http://schemas.microsoft.com/office/drawing/2014/main" id="{96817F81-5F51-49A6-86E8-81A6BF04B245}"/>
              </a:ext>
            </a:extLst>
          </p:cNvPr>
          <p:cNvSpPr txBox="1">
            <a:spLocks/>
          </p:cNvSpPr>
          <p:nvPr/>
        </p:nvSpPr>
        <p:spPr>
          <a:xfrm>
            <a:off x="0" y="-616177"/>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t>Component-based Program Synthesis</a:t>
            </a:r>
            <a:endParaRPr lang="zh-CN" altLang="en-US" b="1" dirty="0"/>
          </a:p>
        </p:txBody>
      </p:sp>
      <p:sp>
        <p:nvSpPr>
          <p:cNvPr id="4" name="テキスト ボックス 3">
            <a:extLst>
              <a:ext uri="{FF2B5EF4-FFF2-40B4-BE49-F238E27FC236}">
                <a16:creationId xmlns:a16="http://schemas.microsoft.com/office/drawing/2014/main" id="{28DA4AFE-7F7E-4C91-9048-D35679BEF5EA}"/>
              </a:ext>
            </a:extLst>
          </p:cNvPr>
          <p:cNvSpPr txBox="1"/>
          <p:nvPr/>
        </p:nvSpPr>
        <p:spPr>
          <a:xfrm>
            <a:off x="393691" y="766098"/>
            <a:ext cx="6690362" cy="5539978"/>
          </a:xfrm>
          <a:prstGeom prst="rect">
            <a:avLst/>
          </a:prstGeom>
          <a:noFill/>
        </p:spPr>
        <p:txBody>
          <a:bodyPr wrap="square">
            <a:spAutoFit/>
          </a:bodyPr>
          <a:lstStyle/>
          <a:p>
            <a:pPr marL="457200" indent="-288000">
              <a:buClr>
                <a:schemeClr val="accent1"/>
              </a:buClr>
              <a:buFont typeface="Arial" panose="020B0604020202020204" pitchFamily="34" charset="0"/>
              <a:buChar char="•"/>
            </a:pPr>
            <a:r>
              <a:rPr lang="ja-JP" altLang="en-US" sz="2400" dirty="0"/>
              <a:t>特定な変数と</a:t>
            </a:r>
            <a:r>
              <a:rPr lang="en-US" altLang="ja-JP" sz="2400" dirty="0"/>
              <a:t>operator</a:t>
            </a:r>
            <a:r>
              <a:rPr lang="ja-JP" altLang="en-US" sz="2400" dirty="0"/>
              <a:t>を用いて、制約に満たすプログラムを合成してみる</a:t>
            </a:r>
            <a:endParaRPr lang="en-US" altLang="ja-JP" sz="2400" dirty="0"/>
          </a:p>
          <a:p>
            <a:pPr marL="457200" indent="-288000">
              <a:buClr>
                <a:schemeClr val="accent1"/>
              </a:buClr>
              <a:buFont typeface="Arial" panose="020B0604020202020204" pitchFamily="34" charset="0"/>
              <a:buChar char="•"/>
            </a:pPr>
            <a:r>
              <a:rPr lang="en-US" altLang="ja-JP" sz="2400" dirty="0"/>
              <a:t>Component</a:t>
            </a:r>
          </a:p>
          <a:p>
            <a:pPr marL="914400" lvl="1" indent="-288000">
              <a:buClr>
                <a:schemeClr val="accent1"/>
              </a:buClr>
              <a:buFont typeface="Arial" panose="020B0604020202020204" pitchFamily="34" charset="0"/>
              <a:buChar char="•"/>
            </a:pPr>
            <a:r>
              <a:rPr lang="en-US" altLang="ja-JP" sz="2400" dirty="0"/>
              <a:t>{a, b, c, p-&gt;v, constant}</a:t>
            </a:r>
            <a:r>
              <a:rPr lang="ja-JP" altLang="en-US" sz="2400" dirty="0"/>
              <a:t>（依存変数）</a:t>
            </a:r>
            <a:endParaRPr lang="en-US" altLang="ja-JP" sz="2400" dirty="0"/>
          </a:p>
          <a:p>
            <a:pPr marL="914400" lvl="1" indent="-288000">
              <a:buClr>
                <a:schemeClr val="accent1"/>
              </a:buClr>
              <a:buFont typeface="Arial" panose="020B0604020202020204" pitchFamily="34" charset="0"/>
              <a:buChar char="•"/>
            </a:pPr>
            <a:r>
              <a:rPr lang="en-US" altLang="ja-JP" sz="2400" dirty="0"/>
              <a:t>{&gt;, &lt;, &gt;=, &lt;=, ==, +, -, … }</a:t>
            </a:r>
          </a:p>
          <a:p>
            <a:pPr marL="457200" indent="-288000">
              <a:buClr>
                <a:schemeClr val="accent1"/>
              </a:buClr>
              <a:buFont typeface="Arial" panose="020B0604020202020204" pitchFamily="34" charset="0"/>
              <a:buChar char="•"/>
            </a:pPr>
            <a:r>
              <a:rPr lang="ja-JP" altLang="en-US" sz="2400" dirty="0"/>
              <a:t>制約</a:t>
            </a:r>
            <a:endParaRPr lang="en-US" altLang="ja-JP" sz="2400" dirty="0"/>
          </a:p>
          <a:p>
            <a:pPr marL="914400" lvl="1" indent="-288000">
              <a:buClr>
                <a:schemeClr val="accent1"/>
              </a:buClr>
              <a:buFont typeface="Arial" panose="020B0604020202020204" pitchFamily="34" charset="0"/>
              <a:buChar char="•"/>
            </a:pPr>
            <a:r>
              <a:rPr lang="en-US" altLang="ja-JP" dirty="0"/>
              <a:t>Operator specification</a:t>
            </a:r>
          </a:p>
          <a:p>
            <a:pPr marL="1371600" lvl="2" indent="-288000">
              <a:buClr>
                <a:schemeClr val="accent1"/>
              </a:buClr>
              <a:buFont typeface="Arial" panose="020B0604020202020204" pitchFamily="34" charset="0"/>
              <a:buChar char="•"/>
            </a:pPr>
            <a:r>
              <a:rPr lang="en-US" altLang="ja-JP" dirty="0"/>
              <a:t>“a &lt;= b”: if(a&gt;b){False}else{True}</a:t>
            </a:r>
          </a:p>
          <a:p>
            <a:pPr marL="914400" lvl="1" indent="-288000">
              <a:buClr>
                <a:schemeClr val="accent1"/>
              </a:buClr>
              <a:buFont typeface="Arial" panose="020B0604020202020204" pitchFamily="34" charset="0"/>
              <a:buChar char="•"/>
            </a:pPr>
            <a:r>
              <a:rPr lang="en-US" altLang="ja-JP" dirty="0"/>
              <a:t>Input-Output </a:t>
            </a:r>
            <a:r>
              <a:rPr lang="ja-JP" altLang="en-US" dirty="0"/>
              <a:t>関係</a:t>
            </a:r>
            <a:endParaRPr lang="en-US" altLang="ja-JP" dirty="0"/>
          </a:p>
          <a:p>
            <a:pPr marL="1371600" lvl="2" indent="-288000">
              <a:buClr>
                <a:schemeClr val="accent1"/>
              </a:buClr>
              <a:buFont typeface="Arial" panose="020B0604020202020204" pitchFamily="34" charset="0"/>
              <a:buChar char="•"/>
            </a:pPr>
            <a:r>
              <a:rPr lang="ja-JP" altLang="en-US" dirty="0"/>
              <a:t>エラー発生</a:t>
            </a:r>
            <a:r>
              <a:rPr lang="en-US" altLang="ja-JP" dirty="0"/>
              <a:t>: True</a:t>
            </a:r>
          </a:p>
          <a:p>
            <a:pPr marL="1371600" lvl="2" indent="-288000">
              <a:buClr>
                <a:schemeClr val="accent1"/>
              </a:buClr>
              <a:buFont typeface="Arial" panose="020B0604020202020204" pitchFamily="34" charset="0"/>
              <a:buChar char="•"/>
            </a:pPr>
            <a:r>
              <a:rPr lang="ja-JP" altLang="en-US" dirty="0"/>
              <a:t>エラー発生しない</a:t>
            </a:r>
            <a:r>
              <a:rPr lang="en-US" altLang="ja-JP" dirty="0"/>
              <a:t>: False</a:t>
            </a:r>
          </a:p>
          <a:p>
            <a:pPr marL="457200" indent="-288000">
              <a:buClr>
                <a:schemeClr val="accent1"/>
              </a:buClr>
              <a:buFont typeface="Arial" panose="020B0604020202020204" pitchFamily="34" charset="0"/>
              <a:buChar char="•"/>
            </a:pPr>
            <a:r>
              <a:rPr lang="ja-JP" altLang="en-US" sz="2400" dirty="0"/>
              <a:t>合成</a:t>
            </a:r>
            <a:endParaRPr lang="en-US" altLang="ja-JP" sz="2400" dirty="0"/>
          </a:p>
          <a:p>
            <a:pPr marL="914400" lvl="1" indent="-288000">
              <a:buClr>
                <a:schemeClr val="accent1"/>
              </a:buClr>
              <a:buFont typeface="Arial" panose="020B0604020202020204" pitchFamily="34" charset="0"/>
              <a:buChar char="•"/>
            </a:pPr>
            <a:r>
              <a:rPr lang="en-US" altLang="ja-JP" sz="2400" dirty="0"/>
              <a:t>Component</a:t>
            </a:r>
            <a:r>
              <a:rPr lang="ja-JP" altLang="en-US" sz="2400" dirty="0"/>
              <a:t>を組み合わせ、</a:t>
            </a:r>
            <a:r>
              <a:rPr lang="en-US" altLang="ja-JP" sz="2400" dirty="0"/>
              <a:t>SMT-Solver</a:t>
            </a:r>
            <a:r>
              <a:rPr lang="ja-JP" altLang="en-US" sz="2400" dirty="0"/>
              <a:t>で制約を解け、全部の制約を満たすパッチを見つける</a:t>
            </a:r>
            <a:endParaRPr lang="en-US" altLang="ja-JP" sz="2400" dirty="0"/>
          </a:p>
          <a:p>
            <a:pPr marL="914400" lvl="1" indent="-288000">
              <a:buClr>
                <a:schemeClr val="accent1"/>
              </a:buClr>
              <a:buFont typeface="Arial" panose="020B0604020202020204" pitchFamily="34" charset="0"/>
              <a:buChar char="•"/>
            </a:pPr>
            <a:r>
              <a:rPr lang="ja-JP" altLang="en-US" sz="2400" dirty="0"/>
              <a:t>結果： </a:t>
            </a:r>
            <a:r>
              <a:rPr lang="en-US" altLang="ja-JP" sz="2400" dirty="0"/>
              <a:t>p-&gt;v &lt;= 5</a:t>
            </a:r>
          </a:p>
        </p:txBody>
      </p:sp>
      <p:graphicFrame>
        <p:nvGraphicFramePr>
          <p:cNvPr id="9" name="表 12">
            <a:extLst>
              <a:ext uri="{FF2B5EF4-FFF2-40B4-BE49-F238E27FC236}">
                <a16:creationId xmlns:a16="http://schemas.microsoft.com/office/drawing/2014/main" id="{4F8F09CE-27CB-455B-AE32-59EB71BA7013}"/>
              </a:ext>
            </a:extLst>
          </p:cNvPr>
          <p:cNvGraphicFramePr>
            <a:graphicFrameLocks noGrp="1"/>
          </p:cNvGraphicFramePr>
          <p:nvPr>
            <p:extLst>
              <p:ext uri="{D42A27DB-BD31-4B8C-83A1-F6EECF244321}">
                <p14:modId xmlns:p14="http://schemas.microsoft.com/office/powerpoint/2010/main" val="2860138557"/>
              </p:ext>
            </p:extLst>
          </p:nvPr>
        </p:nvGraphicFramePr>
        <p:xfrm>
          <a:off x="7516289" y="4354443"/>
          <a:ext cx="4199465" cy="1854200"/>
        </p:xfrm>
        <a:graphic>
          <a:graphicData uri="http://schemas.openxmlformats.org/drawingml/2006/table">
            <a:tbl>
              <a:tblPr firstRow="1" bandRow="1">
                <a:tableStyleId>{5940675A-B579-460E-94D1-54222C63F5DA}</a:tableStyleId>
              </a:tblPr>
              <a:tblGrid>
                <a:gridCol w="839893">
                  <a:extLst>
                    <a:ext uri="{9D8B030D-6E8A-4147-A177-3AD203B41FA5}">
                      <a16:colId xmlns:a16="http://schemas.microsoft.com/office/drawing/2014/main" val="3893532086"/>
                    </a:ext>
                  </a:extLst>
                </a:gridCol>
                <a:gridCol w="839893">
                  <a:extLst>
                    <a:ext uri="{9D8B030D-6E8A-4147-A177-3AD203B41FA5}">
                      <a16:colId xmlns:a16="http://schemas.microsoft.com/office/drawing/2014/main" val="2154455414"/>
                    </a:ext>
                  </a:extLst>
                </a:gridCol>
                <a:gridCol w="839893">
                  <a:extLst>
                    <a:ext uri="{9D8B030D-6E8A-4147-A177-3AD203B41FA5}">
                      <a16:colId xmlns:a16="http://schemas.microsoft.com/office/drawing/2014/main" val="564862937"/>
                    </a:ext>
                  </a:extLst>
                </a:gridCol>
                <a:gridCol w="839893">
                  <a:extLst>
                    <a:ext uri="{9D8B030D-6E8A-4147-A177-3AD203B41FA5}">
                      <a16:colId xmlns:a16="http://schemas.microsoft.com/office/drawing/2014/main" val="3424805628"/>
                    </a:ext>
                  </a:extLst>
                </a:gridCol>
                <a:gridCol w="839893">
                  <a:extLst>
                    <a:ext uri="{9D8B030D-6E8A-4147-A177-3AD203B41FA5}">
                      <a16:colId xmlns:a16="http://schemas.microsoft.com/office/drawing/2014/main" val="3185196393"/>
                    </a:ext>
                  </a:extLst>
                </a:gridCol>
              </a:tblGrid>
              <a:tr h="370840">
                <a:tc gridSpan="3">
                  <a:txBody>
                    <a:bodyPr/>
                    <a:lstStyle/>
                    <a:p>
                      <a:pPr algn="ctr"/>
                      <a:r>
                        <a:rPr lang="en-US" altLang="zh-CN" b="1" dirty="0" err="1"/>
                        <a:t>Fuzzer</a:t>
                      </a:r>
                      <a:endParaRPr lang="zh-CN" altLang="en-US" b="1" dirty="0"/>
                    </a:p>
                  </a:txBody>
                  <a:tcPr anchor="ctr"/>
                </a:tc>
                <a:tc hMerge="1">
                  <a:txBody>
                    <a:bodyPr/>
                    <a:lstStyle/>
                    <a:p>
                      <a:endParaRPr lang="zh-CN" altLang="en-US"/>
                    </a:p>
                  </a:txBody>
                  <a:tcPr/>
                </a:tc>
                <a:tc hMerge="1">
                  <a:txBody>
                    <a:bodyPr/>
                    <a:lstStyle/>
                    <a:p>
                      <a:endParaRPr lang="zh-CN" altLang="en-US" dirty="0"/>
                    </a:p>
                  </a:txBody>
                  <a:tcPr/>
                </a:tc>
                <a:tc gridSpan="2">
                  <a:txBody>
                    <a:bodyPr/>
                    <a:lstStyle/>
                    <a:p>
                      <a:pPr algn="ctr"/>
                      <a:r>
                        <a:rPr lang="en-US" altLang="zh-CN" b="1" dirty="0"/>
                        <a:t>Dynamic Value</a:t>
                      </a:r>
                      <a:endParaRPr lang="zh-CN" altLang="en-US" b="1" dirty="0"/>
                    </a:p>
                  </a:txBody>
                  <a:tcPr anchor="ctr"/>
                </a:tc>
                <a:tc hMerge="1">
                  <a:txBody>
                    <a:bodyPr/>
                    <a:lstStyle/>
                    <a:p>
                      <a:endParaRPr lang="zh-CN" altLang="en-US" dirty="0"/>
                    </a:p>
                  </a:txBody>
                  <a:tcPr/>
                </a:tc>
                <a:extLst>
                  <a:ext uri="{0D108BD9-81ED-4DB2-BD59-A6C34878D82A}">
                    <a16:rowId xmlns:a16="http://schemas.microsoft.com/office/drawing/2014/main" val="232008913"/>
                  </a:ext>
                </a:extLst>
              </a:tr>
              <a:tr h="370840">
                <a:tc>
                  <a:txBody>
                    <a:bodyPr/>
                    <a:lstStyle/>
                    <a:p>
                      <a:pPr algn="ctr"/>
                      <a:r>
                        <a:rPr lang="en-US" altLang="zh-CN" b="1" dirty="0"/>
                        <a:t>a</a:t>
                      </a:r>
                      <a:endParaRPr lang="zh-CN" altLang="en-US" b="1" dirty="0"/>
                    </a:p>
                  </a:txBody>
                  <a:tcPr anchor="ctr"/>
                </a:tc>
                <a:tc>
                  <a:txBody>
                    <a:bodyPr/>
                    <a:lstStyle/>
                    <a:p>
                      <a:pPr algn="ctr"/>
                      <a:r>
                        <a:rPr lang="en-US" altLang="zh-CN" b="1" dirty="0"/>
                        <a:t>b</a:t>
                      </a:r>
                      <a:endParaRPr lang="zh-CN" altLang="en-US" b="1" dirty="0"/>
                    </a:p>
                  </a:txBody>
                  <a:tcPr anchor="ctr"/>
                </a:tc>
                <a:tc>
                  <a:txBody>
                    <a:bodyPr/>
                    <a:lstStyle/>
                    <a:p>
                      <a:pPr algn="ctr"/>
                      <a:r>
                        <a:rPr lang="en-US" altLang="zh-CN" b="1" dirty="0"/>
                        <a:t>error</a:t>
                      </a:r>
                      <a:endParaRPr lang="zh-CN" altLang="en-US" b="1" dirty="0"/>
                    </a:p>
                  </a:txBody>
                  <a:tcPr anchor="ctr"/>
                </a:tc>
                <a:tc>
                  <a:txBody>
                    <a:bodyPr/>
                    <a:lstStyle/>
                    <a:p>
                      <a:pPr algn="ctr"/>
                      <a:r>
                        <a:rPr lang="en-US" altLang="zh-CN" b="1" dirty="0"/>
                        <a:t>c:2</a:t>
                      </a:r>
                      <a:endParaRPr lang="zh-CN" altLang="en-US" b="1" dirty="0"/>
                    </a:p>
                  </a:txBody>
                  <a:tcPr anchor="ctr"/>
                </a:tc>
                <a:tc>
                  <a:txBody>
                    <a:bodyPr/>
                    <a:lstStyle/>
                    <a:p>
                      <a:pPr algn="ctr"/>
                      <a:r>
                        <a:rPr lang="en-US" altLang="zh-CN" b="1" dirty="0"/>
                        <a:t>p-&gt;v:4</a:t>
                      </a:r>
                      <a:endParaRPr lang="zh-CN" altLang="en-US" b="1" dirty="0"/>
                    </a:p>
                  </a:txBody>
                  <a:tcPr anchor="ctr"/>
                </a:tc>
                <a:extLst>
                  <a:ext uri="{0D108BD9-81ED-4DB2-BD59-A6C34878D82A}">
                    <a16:rowId xmlns:a16="http://schemas.microsoft.com/office/drawing/2014/main" val="381465978"/>
                  </a:ext>
                </a:extLst>
              </a:tr>
              <a:tr h="370840">
                <a:tc>
                  <a:txBody>
                    <a:bodyPr/>
                    <a:lstStyle/>
                    <a:p>
                      <a:pPr algn="ctr"/>
                      <a:r>
                        <a:rPr lang="en-US" altLang="zh-CN" dirty="0"/>
                        <a:t>4</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Yes</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3465204375"/>
                  </a:ext>
                </a:extLst>
              </a:tr>
              <a:tr h="370840">
                <a:tc>
                  <a:txBody>
                    <a:bodyPr/>
                    <a:lstStyle/>
                    <a:p>
                      <a:pPr algn="ctr"/>
                      <a:r>
                        <a:rPr lang="en-US" altLang="zh-CN" dirty="0"/>
                        <a:t>5</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No</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508604886"/>
                  </a:ext>
                </a:extLst>
              </a:tr>
              <a:tr h="370840">
                <a:tc>
                  <a:txBody>
                    <a:bodyPr/>
                    <a:lstStyle/>
                    <a:p>
                      <a:pPr algn="ctr"/>
                      <a:r>
                        <a:rPr lang="en-US" altLang="zh-CN" dirty="0"/>
                        <a:t>6</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No</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extLst>
                  <a:ext uri="{0D108BD9-81ED-4DB2-BD59-A6C34878D82A}">
                    <a16:rowId xmlns:a16="http://schemas.microsoft.com/office/drawing/2014/main" val="4020383053"/>
                  </a:ext>
                </a:extLst>
              </a:tr>
            </a:tbl>
          </a:graphicData>
        </a:graphic>
      </p:graphicFrame>
      <p:cxnSp>
        <p:nvCxnSpPr>
          <p:cNvPr id="10" name="直線コネクタ 9">
            <a:extLst>
              <a:ext uri="{FF2B5EF4-FFF2-40B4-BE49-F238E27FC236}">
                <a16:creationId xmlns:a16="http://schemas.microsoft.com/office/drawing/2014/main" id="{0ED0FB84-3746-4213-B777-6E580B1AB7DD}"/>
              </a:ext>
            </a:extLst>
          </p:cNvPr>
          <p:cNvCxnSpPr>
            <a:cxnSpLocks/>
          </p:cNvCxnSpPr>
          <p:nvPr/>
        </p:nvCxnSpPr>
        <p:spPr>
          <a:xfrm>
            <a:off x="10384204" y="1729498"/>
            <a:ext cx="1182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0D5052D-346D-4D05-8171-CEDF721B2878}"/>
              </a:ext>
            </a:extLst>
          </p:cNvPr>
          <p:cNvCxnSpPr>
            <a:cxnSpLocks/>
          </p:cNvCxnSpPr>
          <p:nvPr/>
        </p:nvCxnSpPr>
        <p:spPr>
          <a:xfrm>
            <a:off x="9598264" y="1988431"/>
            <a:ext cx="15718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F4E4DB2-6313-4BD0-A7C6-EEF8DD96A1F7}"/>
              </a:ext>
            </a:extLst>
          </p:cNvPr>
          <p:cNvCxnSpPr>
            <a:cxnSpLocks/>
          </p:cNvCxnSpPr>
          <p:nvPr/>
        </p:nvCxnSpPr>
        <p:spPr>
          <a:xfrm>
            <a:off x="8159525" y="3845344"/>
            <a:ext cx="31239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742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34</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ja-JP" altLang="en-US" b="1" dirty="0"/>
              <a:t>例１</a:t>
            </a:r>
            <a:r>
              <a:rPr lang="en-US" altLang="zh-CN" b="1" dirty="0"/>
              <a:t> </a:t>
            </a:r>
            <a:endParaRPr lang="zh-CN" altLang="en-US" b="1" dirty="0"/>
          </a:p>
        </p:txBody>
      </p:sp>
      <p:sp>
        <p:nvSpPr>
          <p:cNvPr id="17" name="テキスト ボックス 16">
            <a:extLst>
              <a:ext uri="{FF2B5EF4-FFF2-40B4-BE49-F238E27FC236}">
                <a16:creationId xmlns:a16="http://schemas.microsoft.com/office/drawing/2014/main" id="{3BDD7A92-1622-49BE-AE19-A0E3A815F56F}"/>
              </a:ext>
            </a:extLst>
          </p:cNvPr>
          <p:cNvSpPr txBox="1"/>
          <p:nvPr/>
        </p:nvSpPr>
        <p:spPr>
          <a:xfrm>
            <a:off x="-321945" y="1286895"/>
            <a:ext cx="7760970" cy="4031873"/>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t>o0,o1,o2</a:t>
            </a:r>
            <a:r>
              <a:rPr lang="ja-JP" altLang="en-US" sz="3200" dirty="0"/>
              <a:t>の順で修復してみる</a:t>
            </a:r>
            <a:endParaRPr lang="en-US" altLang="ja-JP" sz="3200" dirty="0"/>
          </a:p>
          <a:p>
            <a:pPr marL="914400" lvl="1" indent="-457200">
              <a:buClr>
                <a:schemeClr val="accent1"/>
              </a:buClr>
              <a:buFont typeface="Arial" panose="020B0604020202020204" pitchFamily="34" charset="0"/>
              <a:buChar char="•"/>
            </a:pPr>
            <a:r>
              <a:rPr lang="en-US" altLang="ja-JP" sz="3200" dirty="0"/>
              <a:t>o1</a:t>
            </a:r>
            <a:r>
              <a:rPr lang="ja-JP" altLang="en-US" sz="3200" dirty="0"/>
              <a:t>を修復するときに、</a:t>
            </a:r>
            <a:r>
              <a:rPr lang="en-US" altLang="ja-JP" sz="3200" dirty="0"/>
              <a:t>timeout</a:t>
            </a:r>
            <a:r>
              <a:rPr lang="ja-JP" altLang="en-US" sz="3200" dirty="0"/>
              <a:t>までに正しい</a:t>
            </a:r>
            <a:r>
              <a:rPr lang="en-US" altLang="ja-JP" sz="3200" dirty="0"/>
              <a:t>patch</a:t>
            </a:r>
            <a:r>
              <a:rPr lang="ja-JP" altLang="en-US" sz="3200" dirty="0"/>
              <a:t>を生成しない状況がよくある</a:t>
            </a:r>
            <a:endParaRPr lang="en-US" altLang="ja-JP" sz="3200" dirty="0"/>
          </a:p>
          <a:p>
            <a:pPr marL="1371600" lvl="2" indent="-457200">
              <a:buClr>
                <a:schemeClr val="accent1"/>
              </a:buClr>
              <a:buFont typeface="Arial" panose="020B0604020202020204" pitchFamily="34" charset="0"/>
              <a:buChar char="•"/>
            </a:pPr>
            <a:r>
              <a:rPr lang="en-US" altLang="ja-JP" sz="3200" dirty="0"/>
              <a:t>a=4</a:t>
            </a:r>
            <a:r>
              <a:rPr lang="ja-JP" altLang="en-US" sz="3200" dirty="0"/>
              <a:t>をもらってない</a:t>
            </a:r>
            <a:endParaRPr lang="en-US" altLang="ja-JP" sz="3200" dirty="0"/>
          </a:p>
          <a:p>
            <a:pPr marL="914400" lvl="1" indent="-457200">
              <a:buClr>
                <a:schemeClr val="accent1"/>
              </a:buClr>
              <a:buFont typeface="Arial" panose="020B0604020202020204" pitchFamily="34" charset="0"/>
              <a:buChar char="•"/>
            </a:pPr>
            <a:r>
              <a:rPr lang="ja-JP" altLang="en-US" sz="3200" dirty="0"/>
              <a:t>先に</a:t>
            </a:r>
            <a:r>
              <a:rPr lang="en-US" altLang="ja-JP" sz="3200" dirty="0"/>
              <a:t>o2</a:t>
            </a:r>
            <a:r>
              <a:rPr lang="ja-JP" altLang="en-US" sz="3200" dirty="0"/>
              <a:t>を修復していく</a:t>
            </a:r>
            <a:endParaRPr lang="en-US" altLang="ja-JP" sz="3200" dirty="0"/>
          </a:p>
          <a:p>
            <a:pPr marL="914400" lvl="1" indent="-457200">
              <a:buClr>
                <a:schemeClr val="accent1"/>
              </a:buClr>
              <a:buFont typeface="Arial" panose="020B0604020202020204" pitchFamily="34" charset="0"/>
              <a:buChar char="•"/>
            </a:pPr>
            <a:r>
              <a:rPr lang="en-US" altLang="ja-JP" sz="3200" dirty="0"/>
              <a:t>o1</a:t>
            </a:r>
            <a:r>
              <a:rPr lang="ja-JP" altLang="en-US" sz="3200" dirty="0"/>
              <a:t>を再修復してみる</a:t>
            </a:r>
            <a:endParaRPr lang="en-US" altLang="ja-JP" sz="3200" dirty="0"/>
          </a:p>
          <a:p>
            <a:pPr marL="1371600" lvl="2" indent="-457200">
              <a:buClr>
                <a:schemeClr val="accent1"/>
              </a:buClr>
              <a:buFont typeface="Arial" panose="020B0604020202020204" pitchFamily="34" charset="0"/>
              <a:buChar char="•"/>
            </a:pPr>
            <a:r>
              <a:rPr lang="en-US" altLang="ja-JP" sz="3200" dirty="0"/>
              <a:t>if(a&lt;=3)free(o1);</a:t>
            </a:r>
            <a:r>
              <a:rPr lang="ja-JP" altLang="en-US" sz="3200" dirty="0"/>
              <a:t> → </a:t>
            </a:r>
            <a:r>
              <a:rPr lang="en-US" altLang="ja-JP" sz="3200" dirty="0"/>
              <a:t>a=4, ML </a:t>
            </a:r>
            <a:r>
              <a:rPr lang="ja-JP" altLang="en-US" sz="3200" dirty="0"/>
              <a:t>→ </a:t>
            </a:r>
            <a:r>
              <a:rPr lang="en-US" altLang="ja-JP" sz="3200" dirty="0"/>
              <a:t>True</a:t>
            </a:r>
          </a:p>
          <a:p>
            <a:pPr marL="1371600" lvl="2" indent="-457200">
              <a:buClr>
                <a:schemeClr val="accent1"/>
              </a:buClr>
              <a:buFont typeface="Arial" panose="020B0604020202020204" pitchFamily="34" charset="0"/>
              <a:buChar char="•"/>
            </a:pPr>
            <a:r>
              <a:rPr lang="en-US" altLang="ja-JP" sz="3200" dirty="0"/>
              <a:t>If(a&lt;=5)free(o1); </a:t>
            </a:r>
            <a:r>
              <a:rPr lang="ja-JP" altLang="en-US" sz="3200" dirty="0"/>
              <a:t>→ </a:t>
            </a:r>
            <a:r>
              <a:rPr lang="en-US" altLang="ja-JP" sz="3200" dirty="0"/>
              <a:t>a=5,UDB </a:t>
            </a:r>
            <a:r>
              <a:rPr lang="ja-JP" altLang="en-US" sz="3200" dirty="0"/>
              <a:t>→ </a:t>
            </a:r>
            <a:r>
              <a:rPr lang="en-US" altLang="ja-JP" sz="3200" dirty="0"/>
              <a:t>False</a:t>
            </a:r>
          </a:p>
        </p:txBody>
      </p:sp>
      <p:pic>
        <p:nvPicPr>
          <p:cNvPr id="18" name="図 17">
            <a:extLst>
              <a:ext uri="{FF2B5EF4-FFF2-40B4-BE49-F238E27FC236}">
                <a16:creationId xmlns:a16="http://schemas.microsoft.com/office/drawing/2014/main" id="{F63DA87A-F479-4EF5-A50D-5E82FD0D1186}"/>
              </a:ext>
            </a:extLst>
          </p:cNvPr>
          <p:cNvPicPr>
            <a:picLocks noChangeAspect="1"/>
          </p:cNvPicPr>
          <p:nvPr/>
        </p:nvPicPr>
        <p:blipFill>
          <a:blip r:embed="rId3"/>
          <a:stretch>
            <a:fillRect/>
          </a:stretch>
        </p:blipFill>
        <p:spPr>
          <a:xfrm>
            <a:off x="7439025" y="0"/>
            <a:ext cx="4752975" cy="6318528"/>
          </a:xfrm>
          <a:prstGeom prst="rect">
            <a:avLst/>
          </a:prstGeom>
        </p:spPr>
      </p:pic>
    </p:spTree>
    <p:extLst>
      <p:ext uri="{BB962C8B-B14F-4D97-AF65-F5344CB8AC3E}">
        <p14:creationId xmlns:p14="http://schemas.microsoft.com/office/powerpoint/2010/main" val="313308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35</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ja-JP" altLang="en-US" b="1" dirty="0"/>
              <a:t>例１</a:t>
            </a:r>
            <a:r>
              <a:rPr lang="en-US" altLang="zh-CN" b="1" dirty="0"/>
              <a:t> </a:t>
            </a:r>
            <a:endParaRPr lang="zh-CN" altLang="en-US" b="1" dirty="0"/>
          </a:p>
        </p:txBody>
      </p:sp>
      <p:sp>
        <p:nvSpPr>
          <p:cNvPr id="17" name="テキスト ボックス 16">
            <a:extLst>
              <a:ext uri="{FF2B5EF4-FFF2-40B4-BE49-F238E27FC236}">
                <a16:creationId xmlns:a16="http://schemas.microsoft.com/office/drawing/2014/main" id="{3BDD7A92-1622-49BE-AE19-A0E3A815F56F}"/>
              </a:ext>
            </a:extLst>
          </p:cNvPr>
          <p:cNvSpPr txBox="1"/>
          <p:nvPr/>
        </p:nvSpPr>
        <p:spPr>
          <a:xfrm>
            <a:off x="-178577" y="5055396"/>
            <a:ext cx="7760970" cy="1077218"/>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3200" dirty="0"/>
              <a:t>複数があっても、修復できる</a:t>
            </a:r>
            <a:endParaRPr lang="en-US" altLang="ja-JP" sz="3200" dirty="0"/>
          </a:p>
          <a:p>
            <a:pPr marL="914400" lvl="1" indent="-457200">
              <a:buClr>
                <a:schemeClr val="accent1"/>
              </a:buClr>
              <a:buFont typeface="Arial" panose="020B0604020202020204" pitchFamily="34" charset="0"/>
              <a:buChar char="•"/>
            </a:pPr>
            <a:r>
              <a:rPr lang="ja-JP" altLang="en-US" sz="3200" dirty="0"/>
              <a:t>必要な</a:t>
            </a:r>
            <a:r>
              <a:rPr lang="en-US" altLang="ja-JP" sz="3200" dirty="0"/>
              <a:t>test</a:t>
            </a:r>
            <a:r>
              <a:rPr lang="ja-JP" altLang="en-US" sz="3200" dirty="0"/>
              <a:t>を再収集することができる</a:t>
            </a:r>
            <a:endParaRPr lang="en-US" altLang="ja-JP" sz="3200" dirty="0"/>
          </a:p>
        </p:txBody>
      </p:sp>
      <p:pic>
        <p:nvPicPr>
          <p:cNvPr id="6" name="図 5">
            <a:extLst>
              <a:ext uri="{FF2B5EF4-FFF2-40B4-BE49-F238E27FC236}">
                <a16:creationId xmlns:a16="http://schemas.microsoft.com/office/drawing/2014/main" id="{01DFA8F0-E2EA-49F5-BD75-8EA8DDF15012}"/>
              </a:ext>
            </a:extLst>
          </p:cNvPr>
          <p:cNvPicPr>
            <a:picLocks noChangeAspect="1"/>
          </p:cNvPicPr>
          <p:nvPr/>
        </p:nvPicPr>
        <p:blipFill>
          <a:blip r:embed="rId3"/>
          <a:stretch>
            <a:fillRect/>
          </a:stretch>
        </p:blipFill>
        <p:spPr>
          <a:xfrm>
            <a:off x="7403816" y="630906"/>
            <a:ext cx="4788184" cy="5343850"/>
          </a:xfrm>
          <a:prstGeom prst="rect">
            <a:avLst/>
          </a:prstGeom>
        </p:spPr>
      </p:pic>
      <p:pic>
        <p:nvPicPr>
          <p:cNvPr id="5" name="図 4">
            <a:extLst>
              <a:ext uri="{FF2B5EF4-FFF2-40B4-BE49-F238E27FC236}">
                <a16:creationId xmlns:a16="http://schemas.microsoft.com/office/drawing/2014/main" id="{E05F48C0-80BB-491A-B59A-66FC6892F092}"/>
              </a:ext>
            </a:extLst>
          </p:cNvPr>
          <p:cNvPicPr>
            <a:picLocks noChangeAspect="1"/>
          </p:cNvPicPr>
          <p:nvPr/>
        </p:nvPicPr>
        <p:blipFill>
          <a:blip r:embed="rId4"/>
          <a:stretch>
            <a:fillRect/>
          </a:stretch>
        </p:blipFill>
        <p:spPr>
          <a:xfrm>
            <a:off x="872402" y="877383"/>
            <a:ext cx="5315974" cy="4033373"/>
          </a:xfrm>
          <a:prstGeom prst="rect">
            <a:avLst/>
          </a:prstGeom>
        </p:spPr>
      </p:pic>
      <p:cxnSp>
        <p:nvCxnSpPr>
          <p:cNvPr id="8" name="直線コネクタ 7">
            <a:extLst>
              <a:ext uri="{FF2B5EF4-FFF2-40B4-BE49-F238E27FC236}">
                <a16:creationId xmlns:a16="http://schemas.microsoft.com/office/drawing/2014/main" id="{2DC7DF37-A61A-4EAA-A350-B8A8272D13BA}"/>
              </a:ext>
            </a:extLst>
          </p:cNvPr>
          <p:cNvCxnSpPr>
            <a:cxnSpLocks/>
          </p:cNvCxnSpPr>
          <p:nvPr/>
        </p:nvCxnSpPr>
        <p:spPr>
          <a:xfrm>
            <a:off x="872402" y="2330109"/>
            <a:ext cx="897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BE30687-5FD6-4134-A6F7-260154B9C38A}"/>
              </a:ext>
            </a:extLst>
          </p:cNvPr>
          <p:cNvCxnSpPr>
            <a:cxnSpLocks/>
          </p:cNvCxnSpPr>
          <p:nvPr/>
        </p:nvCxnSpPr>
        <p:spPr>
          <a:xfrm>
            <a:off x="872402" y="3094906"/>
            <a:ext cx="1442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B7BE47E-E075-47CA-8337-2A35A3F7C5F9}"/>
              </a:ext>
            </a:extLst>
          </p:cNvPr>
          <p:cNvCxnSpPr>
            <a:cxnSpLocks/>
          </p:cNvCxnSpPr>
          <p:nvPr/>
        </p:nvCxnSpPr>
        <p:spPr>
          <a:xfrm>
            <a:off x="872402" y="3624811"/>
            <a:ext cx="1442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5EB8BD0-DD8C-4E6E-9B2D-397B98FF6A6A}"/>
              </a:ext>
            </a:extLst>
          </p:cNvPr>
          <p:cNvCxnSpPr>
            <a:cxnSpLocks/>
          </p:cNvCxnSpPr>
          <p:nvPr/>
        </p:nvCxnSpPr>
        <p:spPr>
          <a:xfrm>
            <a:off x="855624" y="4800668"/>
            <a:ext cx="1442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C9342B1-0CA3-44A3-88DC-F09AB489E34B}"/>
              </a:ext>
            </a:extLst>
          </p:cNvPr>
          <p:cNvCxnSpPr>
            <a:cxnSpLocks/>
          </p:cNvCxnSpPr>
          <p:nvPr/>
        </p:nvCxnSpPr>
        <p:spPr>
          <a:xfrm>
            <a:off x="872402" y="3896055"/>
            <a:ext cx="2751642"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3EF48C3-9AF1-4F82-98F0-D67EAF23CB28}"/>
              </a:ext>
            </a:extLst>
          </p:cNvPr>
          <p:cNvCxnSpPr>
            <a:cxnSpLocks/>
          </p:cNvCxnSpPr>
          <p:nvPr/>
        </p:nvCxnSpPr>
        <p:spPr>
          <a:xfrm>
            <a:off x="855624" y="4409181"/>
            <a:ext cx="2751642"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875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36</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ja-JP" altLang="en-US" b="1" dirty="0"/>
              <a:t>例２</a:t>
            </a:r>
            <a:r>
              <a:rPr lang="en-US" altLang="zh-CN" b="1" dirty="0"/>
              <a:t> </a:t>
            </a:r>
            <a:endParaRPr lang="zh-CN" altLang="en-US" b="1" dirty="0"/>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321945" y="1469775"/>
            <a:ext cx="7330440" cy="3539430"/>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ja-JP" altLang="en-US" sz="3200" dirty="0"/>
              <a:t>二つの</a:t>
            </a:r>
            <a:r>
              <a:rPr lang="en-US" altLang="ja-JP" sz="3200" dirty="0"/>
              <a:t>return</a:t>
            </a:r>
            <a:r>
              <a:rPr lang="ja-JP" altLang="en-US" sz="3200" dirty="0"/>
              <a:t>がある</a:t>
            </a:r>
            <a:endParaRPr lang="en-US" altLang="ja-JP" sz="3200" dirty="0"/>
          </a:p>
          <a:p>
            <a:pPr marL="914400" lvl="1" indent="-457200">
              <a:buClr>
                <a:schemeClr val="accent1"/>
              </a:buClr>
              <a:buFont typeface="Arial" panose="020B0604020202020204" pitchFamily="34" charset="0"/>
              <a:buChar char="•"/>
            </a:pPr>
            <a:r>
              <a:rPr lang="en-US" altLang="ja-JP" sz="3200" dirty="0"/>
              <a:t>HAMER</a:t>
            </a:r>
            <a:r>
              <a:rPr lang="ja-JP" altLang="en-US" sz="3200" dirty="0"/>
              <a:t>は一回で二つの正しい</a:t>
            </a:r>
            <a:r>
              <a:rPr lang="en-US" altLang="ja-JP" sz="3200" dirty="0"/>
              <a:t>patch</a:t>
            </a:r>
            <a:r>
              <a:rPr lang="ja-JP" altLang="en-US" sz="3200" dirty="0"/>
              <a:t>を生成</a:t>
            </a:r>
            <a:endParaRPr lang="en-US" altLang="ja-JP" sz="3200" dirty="0"/>
          </a:p>
          <a:p>
            <a:pPr marL="914400" lvl="1" indent="-457200">
              <a:buClr>
                <a:schemeClr val="accent1"/>
              </a:buClr>
              <a:buFont typeface="Arial" panose="020B0604020202020204" pitchFamily="34" charset="0"/>
              <a:buChar char="•"/>
            </a:pPr>
            <a:r>
              <a:rPr lang="en-US" altLang="ja-JP" sz="3200" dirty="0"/>
              <a:t>SAVER</a:t>
            </a:r>
            <a:r>
              <a:rPr lang="ja-JP" altLang="en-US" sz="3200" dirty="0"/>
              <a:t>は二回実行が必要</a:t>
            </a:r>
            <a:endParaRPr lang="en-US" altLang="ja-JP" sz="3200" dirty="0"/>
          </a:p>
          <a:p>
            <a:pPr marL="1371600" lvl="2" indent="-457200">
              <a:buClr>
                <a:schemeClr val="accent1"/>
              </a:buClr>
              <a:buFont typeface="Arial" panose="020B0604020202020204" pitchFamily="34" charset="0"/>
              <a:buChar char="•"/>
            </a:pPr>
            <a:r>
              <a:rPr lang="ja-JP" altLang="en-US" sz="3200" dirty="0"/>
              <a:t>二番目の</a:t>
            </a:r>
            <a:r>
              <a:rPr lang="en-US" altLang="ja-JP" sz="3200" dirty="0"/>
              <a:t>return</a:t>
            </a:r>
            <a:r>
              <a:rPr lang="ja-JP" altLang="en-US" sz="3200" dirty="0"/>
              <a:t>の</a:t>
            </a:r>
            <a:r>
              <a:rPr lang="en-US" altLang="ja-JP" sz="3200" dirty="0"/>
              <a:t>patch</a:t>
            </a:r>
            <a:r>
              <a:rPr lang="ja-JP" altLang="en-US" sz="3200" dirty="0"/>
              <a:t>が違う</a:t>
            </a:r>
            <a:endParaRPr lang="en-US" altLang="ja-JP" sz="3200" dirty="0"/>
          </a:p>
          <a:p>
            <a:pPr marL="914400" lvl="1" indent="-457200">
              <a:buClr>
                <a:schemeClr val="accent1"/>
              </a:buClr>
              <a:buFont typeface="Arial" panose="020B0604020202020204" pitchFamily="34" charset="0"/>
              <a:buChar char="•"/>
            </a:pPr>
            <a:r>
              <a:rPr lang="ja-JP" altLang="en-US" sz="3200" dirty="0"/>
              <a:t>複数</a:t>
            </a:r>
            <a:r>
              <a:rPr lang="en-US" altLang="ja-JP" sz="3200" dirty="0"/>
              <a:t>return</a:t>
            </a:r>
            <a:r>
              <a:rPr lang="ja-JP" altLang="en-US" sz="3200" dirty="0"/>
              <a:t>があっても、</a:t>
            </a:r>
            <a:r>
              <a:rPr lang="en-US" altLang="ja-JP" sz="3200" dirty="0"/>
              <a:t>HAMER</a:t>
            </a:r>
            <a:r>
              <a:rPr lang="ja-JP" altLang="en-US" sz="3200" dirty="0"/>
              <a:t>は正しい</a:t>
            </a:r>
            <a:r>
              <a:rPr lang="en-US" altLang="ja-JP" sz="3200" dirty="0"/>
              <a:t>patch</a:t>
            </a:r>
            <a:r>
              <a:rPr lang="ja-JP" altLang="en-US" sz="3200" dirty="0"/>
              <a:t>が生成できる</a:t>
            </a:r>
            <a:endParaRPr lang="en-US" altLang="ja-JP" sz="3200" dirty="0"/>
          </a:p>
        </p:txBody>
      </p:sp>
      <p:pic>
        <p:nvPicPr>
          <p:cNvPr id="5" name="図 4">
            <a:extLst>
              <a:ext uri="{FF2B5EF4-FFF2-40B4-BE49-F238E27FC236}">
                <a16:creationId xmlns:a16="http://schemas.microsoft.com/office/drawing/2014/main" id="{F121F1C4-C7EC-4308-B295-6DF4CF19C2C0}"/>
              </a:ext>
            </a:extLst>
          </p:cNvPr>
          <p:cNvPicPr>
            <a:picLocks noChangeAspect="1"/>
          </p:cNvPicPr>
          <p:nvPr/>
        </p:nvPicPr>
        <p:blipFill>
          <a:blip r:embed="rId3"/>
          <a:stretch>
            <a:fillRect/>
          </a:stretch>
        </p:blipFill>
        <p:spPr>
          <a:xfrm>
            <a:off x="6995160" y="722063"/>
            <a:ext cx="2514600" cy="2105025"/>
          </a:xfrm>
          <a:prstGeom prst="rect">
            <a:avLst/>
          </a:prstGeom>
          <a:solidFill>
            <a:schemeClr val="bg2">
              <a:lumMod val="50000"/>
            </a:schemeClr>
          </a:solidFill>
          <a:ln>
            <a:solidFill>
              <a:srgbClr val="FF0000"/>
            </a:solidFill>
          </a:ln>
        </p:spPr>
      </p:pic>
      <p:pic>
        <p:nvPicPr>
          <p:cNvPr id="8" name="図 7">
            <a:extLst>
              <a:ext uri="{FF2B5EF4-FFF2-40B4-BE49-F238E27FC236}">
                <a16:creationId xmlns:a16="http://schemas.microsoft.com/office/drawing/2014/main" id="{DA16CB57-A7BF-4F48-AF99-F18718CB028F}"/>
              </a:ext>
            </a:extLst>
          </p:cNvPr>
          <p:cNvPicPr>
            <a:picLocks noChangeAspect="1"/>
          </p:cNvPicPr>
          <p:nvPr/>
        </p:nvPicPr>
        <p:blipFill>
          <a:blip r:embed="rId4"/>
          <a:stretch>
            <a:fillRect/>
          </a:stretch>
        </p:blipFill>
        <p:spPr>
          <a:xfrm>
            <a:off x="8124824" y="3832789"/>
            <a:ext cx="3867150" cy="2124075"/>
          </a:xfrm>
          <a:prstGeom prst="rect">
            <a:avLst/>
          </a:prstGeom>
        </p:spPr>
      </p:pic>
      <p:pic>
        <p:nvPicPr>
          <p:cNvPr id="10" name="図 9">
            <a:extLst>
              <a:ext uri="{FF2B5EF4-FFF2-40B4-BE49-F238E27FC236}">
                <a16:creationId xmlns:a16="http://schemas.microsoft.com/office/drawing/2014/main" id="{7161D393-E0D2-4C02-AAC8-957FA47608E6}"/>
              </a:ext>
            </a:extLst>
          </p:cNvPr>
          <p:cNvPicPr>
            <a:picLocks noChangeAspect="1"/>
          </p:cNvPicPr>
          <p:nvPr/>
        </p:nvPicPr>
        <p:blipFill>
          <a:blip r:embed="rId5"/>
          <a:stretch>
            <a:fillRect/>
          </a:stretch>
        </p:blipFill>
        <p:spPr>
          <a:xfrm>
            <a:off x="9563100" y="672723"/>
            <a:ext cx="2428875" cy="2590800"/>
          </a:xfrm>
          <a:prstGeom prst="rect">
            <a:avLst/>
          </a:prstGeom>
        </p:spPr>
      </p:pic>
      <p:sp>
        <p:nvSpPr>
          <p:cNvPr id="11" name="テキスト ボックス 10">
            <a:extLst>
              <a:ext uri="{FF2B5EF4-FFF2-40B4-BE49-F238E27FC236}">
                <a16:creationId xmlns:a16="http://schemas.microsoft.com/office/drawing/2014/main" id="{7B14F3A8-1526-461C-8E99-5EE76C24C343}"/>
              </a:ext>
            </a:extLst>
          </p:cNvPr>
          <p:cNvSpPr txBox="1"/>
          <p:nvPr/>
        </p:nvSpPr>
        <p:spPr>
          <a:xfrm>
            <a:off x="9448799" y="3230878"/>
            <a:ext cx="3002280" cy="369332"/>
          </a:xfrm>
          <a:prstGeom prst="rect">
            <a:avLst/>
          </a:prstGeom>
          <a:noFill/>
        </p:spPr>
        <p:txBody>
          <a:bodyPr wrap="square" rtlCol="0">
            <a:spAutoFit/>
          </a:bodyPr>
          <a:lstStyle/>
          <a:p>
            <a:r>
              <a:rPr lang="en-US" altLang="ja-JP" dirty="0"/>
              <a:t>SAVER-generated patch</a:t>
            </a:r>
            <a:endParaRPr lang="zh-CN" altLang="en-US" dirty="0"/>
          </a:p>
        </p:txBody>
      </p:sp>
      <p:sp>
        <p:nvSpPr>
          <p:cNvPr id="12" name="テキスト ボックス 11">
            <a:extLst>
              <a:ext uri="{FF2B5EF4-FFF2-40B4-BE49-F238E27FC236}">
                <a16:creationId xmlns:a16="http://schemas.microsoft.com/office/drawing/2014/main" id="{41F1D280-DB78-40A0-8E82-FA12851F1C4B}"/>
              </a:ext>
            </a:extLst>
          </p:cNvPr>
          <p:cNvSpPr txBox="1"/>
          <p:nvPr/>
        </p:nvSpPr>
        <p:spPr>
          <a:xfrm>
            <a:off x="8557260" y="5956864"/>
            <a:ext cx="3002280" cy="369332"/>
          </a:xfrm>
          <a:prstGeom prst="rect">
            <a:avLst/>
          </a:prstGeom>
          <a:noFill/>
        </p:spPr>
        <p:txBody>
          <a:bodyPr wrap="square" rtlCol="0">
            <a:spAutoFit/>
          </a:bodyPr>
          <a:lstStyle/>
          <a:p>
            <a:r>
              <a:rPr lang="en-US" altLang="ja-JP" dirty="0"/>
              <a:t>HAMER-generated patch</a:t>
            </a:r>
            <a:endParaRPr lang="zh-CN" altLang="en-US" dirty="0"/>
          </a:p>
        </p:txBody>
      </p:sp>
      <p:cxnSp>
        <p:nvCxnSpPr>
          <p:cNvPr id="14" name="直線コネクタ 13">
            <a:extLst>
              <a:ext uri="{FF2B5EF4-FFF2-40B4-BE49-F238E27FC236}">
                <a16:creationId xmlns:a16="http://schemas.microsoft.com/office/drawing/2014/main" id="{98A1EDD4-A712-40F3-B00E-212110EDA2A5}"/>
              </a:ext>
            </a:extLst>
          </p:cNvPr>
          <p:cNvCxnSpPr/>
          <p:nvPr/>
        </p:nvCxnSpPr>
        <p:spPr>
          <a:xfrm>
            <a:off x="10058399" y="1373764"/>
            <a:ext cx="12573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113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37</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Motivating Example 2</a:t>
            </a:r>
            <a:endParaRPr lang="zh-CN" altLang="en-US" b="1" dirty="0">
              <a:latin typeface="Century" panose="02040604050505020304" pitchFamily="18" charset="0"/>
            </a:endParaRPr>
          </a:p>
        </p:txBody>
      </p:sp>
      <p:sp>
        <p:nvSpPr>
          <p:cNvPr id="7" name="テキスト ボックス 6">
            <a:extLst>
              <a:ext uri="{FF2B5EF4-FFF2-40B4-BE49-F238E27FC236}">
                <a16:creationId xmlns:a16="http://schemas.microsoft.com/office/drawing/2014/main" id="{6968A9BF-A1A1-47A1-8DDB-3611F9D0956D}"/>
              </a:ext>
            </a:extLst>
          </p:cNvPr>
          <p:cNvSpPr txBox="1"/>
          <p:nvPr/>
        </p:nvSpPr>
        <p:spPr>
          <a:xfrm>
            <a:off x="493889" y="4230717"/>
            <a:ext cx="10494151" cy="1569660"/>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Infer</a:t>
            </a:r>
            <a:r>
              <a:rPr lang="ja-JP" altLang="en-US" sz="3200" dirty="0">
                <a:latin typeface="游明朝" panose="02020400000000000000" pitchFamily="18" charset="-128"/>
                <a:ea typeface="游明朝" panose="02020400000000000000" pitchFamily="18" charset="-128"/>
              </a:rPr>
              <a:t>は</a:t>
            </a:r>
            <a:r>
              <a:rPr lang="en-US" altLang="ja-JP" sz="3200" dirty="0">
                <a:latin typeface="游明朝" panose="02020400000000000000" pitchFamily="18" charset="-128"/>
                <a:ea typeface="游明朝" panose="02020400000000000000" pitchFamily="18" charset="-128"/>
              </a:rPr>
              <a:t>o1</a:t>
            </a:r>
            <a:r>
              <a:rPr lang="ja-JP" altLang="en-US" sz="3200" dirty="0">
                <a:latin typeface="游明朝" panose="02020400000000000000" pitchFamily="18" charset="-128"/>
                <a:ea typeface="游明朝" panose="02020400000000000000" pitchFamily="18" charset="-128"/>
              </a:rPr>
              <a:t>が</a:t>
            </a:r>
            <a:r>
              <a:rPr lang="en-US" altLang="ja-JP" sz="3200" dirty="0">
                <a:latin typeface="游明朝" panose="02020400000000000000" pitchFamily="18" charset="-128"/>
                <a:ea typeface="游明朝" panose="02020400000000000000" pitchFamily="18" charset="-128"/>
              </a:rPr>
              <a:t>leak</a:t>
            </a:r>
            <a:r>
              <a:rPr lang="ja-JP" altLang="en-US" sz="3200" dirty="0">
                <a:latin typeface="游明朝" panose="02020400000000000000" pitchFamily="18" charset="-128"/>
                <a:ea typeface="游明朝" panose="02020400000000000000" pitchFamily="18" charset="-128"/>
              </a:rPr>
              <a:t>すると判断：偽陽性</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SAVER</a:t>
            </a:r>
            <a:r>
              <a:rPr lang="ja-JP" altLang="en-US" sz="3200" dirty="0">
                <a:latin typeface="游明朝" panose="02020400000000000000" pitchFamily="18" charset="-128"/>
                <a:ea typeface="游明朝" panose="02020400000000000000" pitchFamily="18" charset="-128"/>
              </a:rPr>
              <a:t>が違う</a:t>
            </a:r>
            <a:r>
              <a:rPr lang="en-US" altLang="ja-JP" sz="3200" dirty="0">
                <a:latin typeface="游明朝" panose="02020400000000000000" pitchFamily="18" charset="-128"/>
                <a:ea typeface="游明朝" panose="02020400000000000000" pitchFamily="18" charset="-128"/>
              </a:rPr>
              <a:t>patch</a:t>
            </a:r>
            <a:r>
              <a:rPr lang="ja-JP" altLang="en-US" sz="3200" dirty="0">
                <a:latin typeface="游明朝" panose="02020400000000000000" pitchFamily="18" charset="-128"/>
                <a:ea typeface="游明朝" panose="02020400000000000000" pitchFamily="18" charset="-128"/>
              </a:rPr>
              <a:t>を生成：</a:t>
            </a:r>
            <a:r>
              <a:rPr lang="en-US" altLang="ja-JP" sz="3200" dirty="0">
                <a:latin typeface="游明朝" panose="02020400000000000000" pitchFamily="18" charset="-128"/>
                <a:ea typeface="游明朝" panose="02020400000000000000" pitchFamily="18" charset="-128"/>
              </a:rPr>
              <a:t>double free</a:t>
            </a:r>
          </a:p>
          <a:p>
            <a:pPr marL="914400" lvl="1" indent="-457200">
              <a:buClr>
                <a:schemeClr val="accent1"/>
              </a:buClr>
              <a:buFont typeface="Arial" panose="020B0604020202020204" pitchFamily="34" charset="0"/>
              <a:buChar char="•"/>
            </a:pPr>
            <a:r>
              <a:rPr lang="en-US" altLang="ja-JP" sz="3200" dirty="0" err="1">
                <a:latin typeface="游明朝" panose="02020400000000000000" pitchFamily="18" charset="-128"/>
                <a:ea typeface="游明朝" panose="02020400000000000000" pitchFamily="18" charset="-128"/>
              </a:rPr>
              <a:t>LibFuzzer</a:t>
            </a:r>
            <a:r>
              <a:rPr lang="ja-JP" altLang="en-US" sz="3200" dirty="0">
                <a:latin typeface="游明朝" panose="02020400000000000000" pitchFamily="18" charset="-128"/>
                <a:ea typeface="游明朝" panose="02020400000000000000" pitchFamily="18" charset="-128"/>
              </a:rPr>
              <a:t>はエラーがないと判断</a:t>
            </a:r>
            <a:endParaRPr lang="en-US" altLang="ja-JP" sz="32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6EE34171-FEBC-432E-816A-7A740ABEC765}"/>
              </a:ext>
            </a:extLst>
          </p:cNvPr>
          <p:cNvPicPr>
            <a:picLocks noChangeAspect="1"/>
          </p:cNvPicPr>
          <p:nvPr/>
        </p:nvPicPr>
        <p:blipFill>
          <a:blip r:embed="rId3"/>
          <a:stretch>
            <a:fillRect/>
          </a:stretch>
        </p:blipFill>
        <p:spPr>
          <a:xfrm>
            <a:off x="1349692" y="813405"/>
            <a:ext cx="8708708" cy="3440095"/>
          </a:xfrm>
          <a:prstGeom prst="rect">
            <a:avLst/>
          </a:prstGeom>
        </p:spPr>
      </p:pic>
    </p:spTree>
    <p:extLst>
      <p:ext uri="{BB962C8B-B14F-4D97-AF65-F5344CB8AC3E}">
        <p14:creationId xmlns:p14="http://schemas.microsoft.com/office/powerpoint/2010/main" val="232903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2E31BBE-7A68-4B46-8D20-6FEE660D5BCC}"/>
              </a:ext>
            </a:extLst>
          </p:cNvPr>
          <p:cNvSpPr>
            <a:spLocks noGrp="1"/>
          </p:cNvSpPr>
          <p:nvPr>
            <p:ph type="sldNum" sz="quarter" idx="12"/>
          </p:nvPr>
        </p:nvSpPr>
        <p:spPr/>
        <p:txBody>
          <a:bodyPr/>
          <a:lstStyle/>
          <a:p>
            <a:fld id="{573FCD47-42AF-49C5-ABA1-F97C3B8D7D0C}" type="slidenum">
              <a:rPr lang="zh-CN" altLang="en-US" smtClean="0"/>
              <a:pPr/>
              <a:t>4</a:t>
            </a:fld>
            <a:endParaRPr lang="zh-CN" altLang="en-US" dirty="0"/>
          </a:p>
        </p:txBody>
      </p:sp>
      <p:sp>
        <p:nvSpPr>
          <p:cNvPr id="3" name="タイトル 1">
            <a:extLst>
              <a:ext uri="{FF2B5EF4-FFF2-40B4-BE49-F238E27FC236}">
                <a16:creationId xmlns:a16="http://schemas.microsoft.com/office/drawing/2014/main" id="{74CF9AEB-B3E5-48B8-9DD7-BE8D4E112E77}"/>
              </a:ext>
            </a:extLst>
          </p:cNvPr>
          <p:cNvSpPr txBox="1">
            <a:spLocks/>
          </p:cNvSpPr>
          <p:nvPr/>
        </p:nvSpPr>
        <p:spPr>
          <a:xfrm>
            <a:off x="0" y="-520732"/>
            <a:ext cx="11605260" cy="1325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ja-JP" b="1" dirty="0">
                <a:latin typeface="游明朝" panose="02020400000000000000" pitchFamily="18" charset="-128"/>
                <a:ea typeface="游明朝" panose="02020400000000000000" pitchFamily="18" charset="-128"/>
              </a:rPr>
              <a:t>Background</a:t>
            </a:r>
            <a:endParaRPr lang="zh-CN" altLang="en-US" b="1" dirty="0">
              <a:latin typeface="游明朝" panose="02020400000000000000" pitchFamily="18" charset="-128"/>
              <a:ea typeface="游明朝" panose="02020400000000000000" pitchFamily="18" charset="-128"/>
            </a:endParaRPr>
          </a:p>
        </p:txBody>
      </p:sp>
      <p:sp>
        <p:nvSpPr>
          <p:cNvPr id="10" name="テキスト ボックス 9">
            <a:extLst>
              <a:ext uri="{FF2B5EF4-FFF2-40B4-BE49-F238E27FC236}">
                <a16:creationId xmlns:a16="http://schemas.microsoft.com/office/drawing/2014/main" id="{DF77BC6A-8E7E-47E3-A3DC-543943C72613}"/>
              </a:ext>
            </a:extLst>
          </p:cNvPr>
          <p:cNvSpPr txBox="1"/>
          <p:nvPr/>
        </p:nvSpPr>
        <p:spPr>
          <a:xfrm>
            <a:off x="240360" y="804830"/>
            <a:ext cx="7589144" cy="5016758"/>
          </a:xfrm>
          <a:prstGeom prst="rect">
            <a:avLst/>
          </a:prstGeom>
          <a:noFill/>
        </p:spPr>
        <p:txBody>
          <a:bodyPr wrap="square">
            <a:spAutoFit/>
          </a:bodyPr>
          <a:lstStyle/>
          <a:p>
            <a:pPr marL="457200" indent="-288000">
              <a:buClr>
                <a:schemeClr val="accent1"/>
              </a:buClr>
              <a:buFont typeface="Arial" panose="020B0604020202020204" pitchFamily="34" charset="0"/>
              <a:buChar char="•"/>
            </a:pPr>
            <a:r>
              <a:rPr lang="en-US" altLang="ja-JP" sz="2600" dirty="0">
                <a:latin typeface="游明朝" panose="02020400000000000000" pitchFamily="18" charset="-128"/>
                <a:ea typeface="游明朝" panose="02020400000000000000" pitchFamily="18" charset="-128"/>
              </a:rPr>
              <a:t>SAVER</a:t>
            </a:r>
            <a:r>
              <a:rPr lang="ja-JP" altLang="en-US" sz="2600" dirty="0">
                <a:latin typeface="游明朝" panose="02020400000000000000" pitchFamily="18" charset="-128"/>
                <a:ea typeface="游明朝" panose="02020400000000000000" pitchFamily="18" charset="-128"/>
              </a:rPr>
              <a:t>：静的メモリエラー自動修復ツール</a:t>
            </a:r>
            <a:endParaRPr lang="en-US" altLang="ja-JP" sz="2600" dirty="0">
              <a:latin typeface="游明朝" panose="02020400000000000000" pitchFamily="18" charset="-128"/>
              <a:ea typeface="游明朝" panose="02020400000000000000" pitchFamily="18" charset="-128"/>
            </a:endParaRPr>
          </a:p>
          <a:p>
            <a:pPr marL="457200" indent="-288000">
              <a:buClr>
                <a:schemeClr val="accent1"/>
              </a:buClr>
              <a:buFont typeface="Arial" panose="020B0604020202020204" pitchFamily="34" charset="0"/>
              <a:buChar char="•"/>
            </a:pPr>
            <a:r>
              <a:rPr lang="ja-JP" altLang="en-US" sz="2600" dirty="0">
                <a:latin typeface="游明朝" panose="02020400000000000000" pitchFamily="18" charset="-128"/>
                <a:ea typeface="游明朝" panose="02020400000000000000" pitchFamily="18" charset="-128"/>
              </a:rPr>
              <a:t>検知</a:t>
            </a:r>
            <a:r>
              <a:rPr lang="en-US" altLang="ja-JP" sz="2600" dirty="0">
                <a:latin typeface="游明朝" panose="02020400000000000000" pitchFamily="18" charset="-128"/>
                <a:ea typeface="游明朝" panose="02020400000000000000" pitchFamily="18" charset="-128"/>
              </a:rPr>
              <a:t>(</a:t>
            </a:r>
            <a:r>
              <a:rPr lang="ja-JP" altLang="en-US" sz="2600" dirty="0">
                <a:latin typeface="游明朝" panose="02020400000000000000" pitchFamily="18" charset="-128"/>
                <a:ea typeface="游明朝" panose="02020400000000000000" pitchFamily="18" charset="-128"/>
              </a:rPr>
              <a:t>静的</a:t>
            </a:r>
            <a:r>
              <a:rPr lang="en-US" altLang="ja-JP" sz="2600" dirty="0">
                <a:latin typeface="游明朝" panose="02020400000000000000" pitchFamily="18" charset="-128"/>
                <a:ea typeface="游明朝" panose="02020400000000000000" pitchFamily="18" charset="-128"/>
              </a:rPr>
              <a:t>)</a:t>
            </a:r>
          </a:p>
          <a:p>
            <a:pPr marL="914400" lvl="1" indent="-288000">
              <a:buClr>
                <a:schemeClr val="accent1"/>
              </a:buClr>
              <a:buFont typeface="Arial" panose="020B0604020202020204" pitchFamily="34" charset="0"/>
              <a:buChar char="•"/>
            </a:pPr>
            <a:r>
              <a:rPr lang="ja-JP" altLang="en-US" sz="2600" dirty="0">
                <a:latin typeface="游明朝" panose="02020400000000000000" pitchFamily="18" charset="-128"/>
                <a:ea typeface="游明朝" panose="02020400000000000000" pitchFamily="18" charset="-128"/>
              </a:rPr>
              <a:t> </a:t>
            </a:r>
            <a:r>
              <a:rPr lang="en-US" altLang="ja-JP" sz="2400" dirty="0">
                <a:latin typeface="游明朝" panose="02020400000000000000" pitchFamily="18" charset="-128"/>
                <a:ea typeface="游明朝" panose="02020400000000000000" pitchFamily="18" charset="-128"/>
              </a:rPr>
              <a:t>Infer: p</a:t>
            </a:r>
            <a:r>
              <a:rPr lang="ja-JP" altLang="en-US" sz="2400" dirty="0">
                <a:latin typeface="游明朝" panose="02020400000000000000" pitchFamily="18" charset="-128"/>
                <a:ea typeface="游明朝" panose="02020400000000000000" pitchFamily="18" charset="-128"/>
              </a:rPr>
              <a:t>は</a:t>
            </a:r>
            <a:r>
              <a:rPr lang="en-US" altLang="ja-JP" sz="2400" dirty="0">
                <a:latin typeface="游明朝" panose="02020400000000000000" pitchFamily="18" charset="-128"/>
                <a:ea typeface="游明朝" panose="02020400000000000000" pitchFamily="18" charset="-128"/>
              </a:rPr>
              <a:t>Memory Leak</a:t>
            </a:r>
          </a:p>
          <a:p>
            <a:pPr marL="457200" indent="-288000">
              <a:buClr>
                <a:schemeClr val="accent1"/>
              </a:buClr>
              <a:buFont typeface="Arial" panose="020B0604020202020204" pitchFamily="34" charset="0"/>
              <a:buChar char="•"/>
            </a:pPr>
            <a:r>
              <a:rPr lang="ja-JP" altLang="en-US" sz="2600" dirty="0">
                <a:latin typeface="游明朝" panose="02020400000000000000" pitchFamily="18" charset="-128"/>
                <a:ea typeface="游明朝" panose="02020400000000000000" pitchFamily="18" charset="-128"/>
              </a:rPr>
              <a:t>修復（静的）</a:t>
            </a:r>
            <a:endParaRPr lang="en-US" altLang="ja-JP" sz="2600" dirty="0">
              <a:latin typeface="游明朝" panose="02020400000000000000" pitchFamily="18" charset="-128"/>
              <a:ea typeface="游明朝" panose="02020400000000000000" pitchFamily="18" charset="-128"/>
            </a:endParaRPr>
          </a:p>
          <a:p>
            <a:pPr marL="914400" lvl="1" indent="-288000">
              <a:buClr>
                <a:schemeClr val="accent1"/>
              </a:buClr>
              <a:buFont typeface="Arial" panose="020B0604020202020204" pitchFamily="34" charset="0"/>
              <a:buChar char="•"/>
            </a:pPr>
            <a:r>
              <a:rPr lang="en-US" altLang="zh-CN" sz="2400" dirty="0">
                <a:latin typeface="游明朝" panose="02020400000000000000" pitchFamily="18" charset="-128"/>
                <a:ea typeface="游明朝" panose="02020400000000000000" pitchFamily="18" charset="-128"/>
              </a:rPr>
              <a:t>Object flow graph</a:t>
            </a:r>
            <a:r>
              <a:rPr lang="ja-JP" altLang="en-US" sz="2400" dirty="0">
                <a:latin typeface="游明朝" panose="02020400000000000000" pitchFamily="18" charset="-128"/>
                <a:ea typeface="游明朝" panose="02020400000000000000" pitchFamily="18" charset="-128"/>
              </a:rPr>
              <a:t>を生成</a:t>
            </a:r>
            <a:endParaRPr lang="en-US" altLang="ja-JP" sz="2400" dirty="0">
              <a:latin typeface="游明朝" panose="02020400000000000000" pitchFamily="18" charset="-128"/>
              <a:ea typeface="游明朝" panose="02020400000000000000" pitchFamily="18" charset="-128"/>
            </a:endParaRPr>
          </a:p>
          <a:p>
            <a:pPr marL="1371600" lvl="2" indent="-2880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各</a:t>
            </a:r>
            <a:r>
              <a:rPr lang="en-US" altLang="ja-JP" sz="2400" dirty="0">
                <a:latin typeface="游明朝" panose="02020400000000000000" pitchFamily="18" charset="-128"/>
                <a:ea typeface="游明朝" panose="02020400000000000000" pitchFamily="18" charset="-128"/>
              </a:rPr>
              <a:t>heap object</a:t>
            </a:r>
            <a:r>
              <a:rPr lang="ja-JP" altLang="en-US" sz="2400" dirty="0">
                <a:latin typeface="游明朝" panose="02020400000000000000" pitchFamily="18" charset="-128"/>
                <a:ea typeface="游明朝" panose="02020400000000000000" pitchFamily="18" charset="-128"/>
              </a:rPr>
              <a:t>の状態とパス制約条件を収集</a:t>
            </a:r>
            <a:endParaRPr lang="en-US" altLang="ja-JP" sz="2400" dirty="0">
              <a:latin typeface="游明朝" panose="02020400000000000000" pitchFamily="18" charset="-128"/>
              <a:ea typeface="游明朝" panose="02020400000000000000" pitchFamily="18" charset="-128"/>
            </a:endParaRPr>
          </a:p>
          <a:p>
            <a:pPr marL="914400" lvl="1" indent="-2880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patch</a:t>
            </a:r>
            <a:r>
              <a:rPr lang="ja-JP" altLang="en-US" sz="2400" dirty="0">
                <a:latin typeface="游明朝" panose="02020400000000000000" pitchFamily="18" charset="-128"/>
                <a:ea typeface="游明朝" panose="02020400000000000000" pitchFamily="18" charset="-128"/>
              </a:rPr>
              <a:t>を生成</a:t>
            </a:r>
            <a:endParaRPr lang="en-US" altLang="ja-JP" sz="2400" dirty="0">
              <a:latin typeface="游明朝" panose="02020400000000000000" pitchFamily="18" charset="-128"/>
              <a:ea typeface="游明朝" panose="02020400000000000000" pitchFamily="18" charset="-128"/>
            </a:endParaRPr>
          </a:p>
          <a:p>
            <a:pPr marL="1371600" lvl="2" indent="-2880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6</a:t>
            </a:r>
            <a:r>
              <a:rPr lang="ja-JP" altLang="en-US" sz="2400" dirty="0">
                <a:latin typeface="游明朝" panose="02020400000000000000" pitchFamily="18" charset="-128"/>
                <a:ea typeface="游明朝" panose="02020400000000000000" pitchFamily="18" charset="-128"/>
              </a:rPr>
              <a:t>行目と</a:t>
            </a:r>
            <a:r>
              <a:rPr lang="en-US" altLang="ja-JP" sz="2400" dirty="0">
                <a:latin typeface="游明朝" panose="02020400000000000000" pitchFamily="18" charset="-128"/>
                <a:ea typeface="游明朝" panose="02020400000000000000" pitchFamily="18" charset="-128"/>
              </a:rPr>
              <a:t>7</a:t>
            </a:r>
            <a:r>
              <a:rPr lang="ja-JP" altLang="en-US" sz="2400" dirty="0">
                <a:latin typeface="游明朝" panose="02020400000000000000" pitchFamily="18" charset="-128"/>
                <a:ea typeface="游明朝" panose="02020400000000000000" pitchFamily="18" charset="-128"/>
              </a:rPr>
              <a:t>行目の間</a:t>
            </a:r>
            <a:endParaRPr lang="en-US" altLang="ja-JP" sz="2400" dirty="0">
              <a:latin typeface="游明朝" panose="02020400000000000000" pitchFamily="18" charset="-128"/>
              <a:ea typeface="游明朝" panose="02020400000000000000" pitchFamily="18" charset="-128"/>
            </a:endParaRPr>
          </a:p>
          <a:p>
            <a:pPr marL="914400" lvl="1" indent="-2880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生成した</a:t>
            </a:r>
            <a:r>
              <a:rPr lang="en-US" altLang="ja-JP" sz="2400" dirty="0">
                <a:latin typeface="游明朝" panose="02020400000000000000" pitchFamily="18" charset="-128"/>
                <a:ea typeface="游明朝" panose="02020400000000000000" pitchFamily="18" charset="-128"/>
              </a:rPr>
              <a:t>patch</a:t>
            </a:r>
            <a:r>
              <a:rPr lang="ja-JP" altLang="en-US" sz="2400" dirty="0">
                <a:latin typeface="游明朝" panose="02020400000000000000" pitchFamily="18" charset="-128"/>
                <a:ea typeface="游明朝" panose="02020400000000000000" pitchFamily="18" charset="-128"/>
              </a:rPr>
              <a:t>をチェック</a:t>
            </a:r>
            <a:endParaRPr lang="en-US" altLang="ja-JP" sz="2400" dirty="0">
              <a:latin typeface="游明朝" panose="02020400000000000000" pitchFamily="18" charset="-128"/>
              <a:ea typeface="游明朝" panose="02020400000000000000" pitchFamily="18" charset="-128"/>
            </a:endParaRPr>
          </a:p>
          <a:p>
            <a:pPr marL="457200" indent="-2880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欠点</a:t>
            </a:r>
            <a:endParaRPr lang="en-US" altLang="ja-JP" sz="2400" dirty="0">
              <a:latin typeface="游明朝" panose="02020400000000000000" pitchFamily="18" charset="-128"/>
              <a:ea typeface="游明朝" panose="02020400000000000000" pitchFamily="18" charset="-128"/>
            </a:endParaRPr>
          </a:p>
          <a:p>
            <a:pPr marL="914400" lvl="1" indent="-2880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エラーではない箇所（偽陽性）も修復してみる</a:t>
            </a:r>
            <a:endParaRPr lang="en-US" altLang="ja-JP" sz="2400" dirty="0">
              <a:latin typeface="游明朝" panose="02020400000000000000" pitchFamily="18" charset="-128"/>
              <a:ea typeface="游明朝" panose="02020400000000000000" pitchFamily="18" charset="-128"/>
            </a:endParaRPr>
          </a:p>
          <a:p>
            <a:pPr marL="914400" lvl="1" indent="-288000">
              <a:buClr>
                <a:schemeClr val="accent1"/>
              </a:buClr>
              <a:buFont typeface="Arial" panose="020B0604020202020204" pitchFamily="34" charset="0"/>
              <a:buChar char="•"/>
            </a:pPr>
            <a:r>
              <a:rPr lang="en-US" altLang="zh-CN" sz="2400" dirty="0">
                <a:latin typeface="游明朝" panose="02020400000000000000" pitchFamily="18" charset="-128"/>
                <a:ea typeface="游明朝" panose="02020400000000000000" pitchFamily="18" charset="-128"/>
              </a:rPr>
              <a:t>Object flow graph</a:t>
            </a:r>
            <a:r>
              <a:rPr lang="ja-JP" altLang="en-US" sz="2400" dirty="0">
                <a:latin typeface="游明朝" panose="02020400000000000000" pitchFamily="18" charset="-128"/>
                <a:ea typeface="游明朝" panose="02020400000000000000" pitchFamily="18" charset="-128"/>
              </a:rPr>
              <a:t>の生成コストが高い</a:t>
            </a:r>
            <a:endParaRPr lang="en-US" altLang="ja-JP" sz="2400" dirty="0">
              <a:latin typeface="游明朝" panose="02020400000000000000" pitchFamily="18" charset="-128"/>
              <a:ea typeface="游明朝" panose="02020400000000000000" pitchFamily="18" charset="-128"/>
            </a:endParaRPr>
          </a:p>
          <a:p>
            <a:pPr marL="914400" lvl="1" indent="-2880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正しくない</a:t>
            </a:r>
            <a:r>
              <a:rPr lang="en-US" altLang="ja-JP" sz="2400" dirty="0">
                <a:latin typeface="游明朝" panose="02020400000000000000" pitchFamily="18" charset="-128"/>
                <a:ea typeface="游明朝" panose="02020400000000000000" pitchFamily="18" charset="-128"/>
              </a:rPr>
              <a:t>patch</a:t>
            </a:r>
            <a:r>
              <a:rPr lang="ja-JP" altLang="en-US" sz="2400" dirty="0">
                <a:latin typeface="游明朝" panose="02020400000000000000" pitchFamily="18" charset="-128"/>
                <a:ea typeface="游明朝" panose="02020400000000000000" pitchFamily="18" charset="-128"/>
              </a:rPr>
              <a:t>を生成</a:t>
            </a:r>
            <a:endParaRPr lang="en-US" altLang="ja-JP" sz="2400" dirty="0">
              <a:latin typeface="游明朝" panose="02020400000000000000" pitchFamily="18" charset="-128"/>
              <a:ea typeface="游明朝" panose="02020400000000000000" pitchFamily="18" charset="-128"/>
            </a:endParaRPr>
          </a:p>
        </p:txBody>
      </p:sp>
      <p:pic>
        <p:nvPicPr>
          <p:cNvPr id="12" name="図 11">
            <a:extLst>
              <a:ext uri="{FF2B5EF4-FFF2-40B4-BE49-F238E27FC236}">
                <a16:creationId xmlns:a16="http://schemas.microsoft.com/office/drawing/2014/main" id="{E0AA1F81-8000-48EC-A7B5-9C404C78745C}"/>
              </a:ext>
            </a:extLst>
          </p:cNvPr>
          <p:cNvPicPr>
            <a:picLocks noChangeAspect="1"/>
          </p:cNvPicPr>
          <p:nvPr/>
        </p:nvPicPr>
        <p:blipFill>
          <a:blip r:embed="rId3"/>
          <a:stretch>
            <a:fillRect/>
          </a:stretch>
        </p:blipFill>
        <p:spPr>
          <a:xfrm>
            <a:off x="7778502" y="833798"/>
            <a:ext cx="2686050" cy="2362200"/>
          </a:xfrm>
          <a:prstGeom prst="rect">
            <a:avLst/>
          </a:prstGeom>
        </p:spPr>
      </p:pic>
      <p:pic>
        <p:nvPicPr>
          <p:cNvPr id="14" name="図 13">
            <a:extLst>
              <a:ext uri="{FF2B5EF4-FFF2-40B4-BE49-F238E27FC236}">
                <a16:creationId xmlns:a16="http://schemas.microsoft.com/office/drawing/2014/main" id="{CD075C66-02A1-4440-89FC-CB6EB8C02B0B}"/>
              </a:ext>
            </a:extLst>
          </p:cNvPr>
          <p:cNvPicPr>
            <a:picLocks noChangeAspect="1"/>
          </p:cNvPicPr>
          <p:nvPr/>
        </p:nvPicPr>
        <p:blipFill>
          <a:blip r:embed="rId4"/>
          <a:stretch>
            <a:fillRect/>
          </a:stretch>
        </p:blipFill>
        <p:spPr>
          <a:xfrm>
            <a:off x="7755883" y="3849261"/>
            <a:ext cx="3140469" cy="2421467"/>
          </a:xfrm>
          <a:prstGeom prst="rect">
            <a:avLst/>
          </a:prstGeom>
        </p:spPr>
      </p:pic>
      <p:sp>
        <p:nvSpPr>
          <p:cNvPr id="18" name="テキスト ボックス 17">
            <a:extLst>
              <a:ext uri="{FF2B5EF4-FFF2-40B4-BE49-F238E27FC236}">
                <a16:creationId xmlns:a16="http://schemas.microsoft.com/office/drawing/2014/main" id="{BE9FB13D-41B9-4358-BD18-E42720BDDF90}"/>
              </a:ext>
            </a:extLst>
          </p:cNvPr>
          <p:cNvSpPr txBox="1"/>
          <p:nvPr/>
        </p:nvSpPr>
        <p:spPr>
          <a:xfrm>
            <a:off x="9526587" y="2639407"/>
            <a:ext cx="2059765" cy="369332"/>
          </a:xfrm>
          <a:prstGeom prst="rect">
            <a:avLst/>
          </a:prstGeom>
          <a:noFill/>
          <a:ln w="19050">
            <a:solidFill>
              <a:srgbClr val="FF0000"/>
            </a:solidFill>
          </a:ln>
        </p:spPr>
        <p:txBody>
          <a:bodyPr wrap="square">
            <a:spAutoFit/>
          </a:bodyPr>
          <a:lstStyle/>
          <a:p>
            <a:r>
              <a:rPr lang="en-US" altLang="zh-CN" b="1" dirty="0"/>
              <a:t>Patch: </a:t>
            </a:r>
            <a:r>
              <a:rPr lang="en-US" altLang="zh-CN" b="1" dirty="0">
                <a:solidFill>
                  <a:srgbClr val="C00000"/>
                </a:solidFill>
              </a:rPr>
              <a:t>if (!C) free(p);</a:t>
            </a:r>
            <a:endParaRPr lang="zh-CN" altLang="en-US" b="1" dirty="0">
              <a:solidFill>
                <a:srgbClr val="C00000"/>
              </a:solidFill>
            </a:endParaRPr>
          </a:p>
        </p:txBody>
      </p:sp>
      <p:sp>
        <p:nvSpPr>
          <p:cNvPr id="20" name="テキスト ボックス 19">
            <a:extLst>
              <a:ext uri="{FF2B5EF4-FFF2-40B4-BE49-F238E27FC236}">
                <a16:creationId xmlns:a16="http://schemas.microsoft.com/office/drawing/2014/main" id="{532D7853-9682-4B0D-A2B7-0054347B9BCD}"/>
              </a:ext>
            </a:extLst>
          </p:cNvPr>
          <p:cNvSpPr txBox="1"/>
          <p:nvPr/>
        </p:nvSpPr>
        <p:spPr>
          <a:xfrm>
            <a:off x="8351392" y="3482327"/>
            <a:ext cx="1949450" cy="369332"/>
          </a:xfrm>
          <a:prstGeom prst="rect">
            <a:avLst/>
          </a:prstGeom>
          <a:noFill/>
        </p:spPr>
        <p:txBody>
          <a:bodyPr wrap="square">
            <a:spAutoFit/>
          </a:bodyPr>
          <a:lstStyle/>
          <a:p>
            <a:r>
              <a:rPr lang="en-US" altLang="zh-CN" sz="1800" b="1" dirty="0"/>
              <a:t>Object Flow </a:t>
            </a:r>
            <a:r>
              <a:rPr lang="en-US" altLang="zh-CN" b="1" dirty="0"/>
              <a:t>G</a:t>
            </a:r>
            <a:r>
              <a:rPr lang="en-US" altLang="zh-CN" sz="1800" b="1" dirty="0"/>
              <a:t>raph</a:t>
            </a:r>
            <a:endParaRPr lang="zh-CN" altLang="en-US" b="1" dirty="0"/>
          </a:p>
        </p:txBody>
      </p:sp>
      <p:sp>
        <p:nvSpPr>
          <p:cNvPr id="4" name="矢印: 左 3">
            <a:extLst>
              <a:ext uri="{FF2B5EF4-FFF2-40B4-BE49-F238E27FC236}">
                <a16:creationId xmlns:a16="http://schemas.microsoft.com/office/drawing/2014/main" id="{81CF1DE0-E76B-4C43-A989-806B5AEFCB37}"/>
              </a:ext>
            </a:extLst>
          </p:cNvPr>
          <p:cNvSpPr/>
          <p:nvPr/>
        </p:nvSpPr>
        <p:spPr>
          <a:xfrm>
            <a:off x="9012264" y="2801213"/>
            <a:ext cx="336499"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0316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5</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Background</a:t>
            </a:r>
            <a:endParaRPr lang="zh-CN" altLang="en-US" b="1" dirty="0">
              <a:latin typeface="Century" panose="02040604050505020304" pitchFamily="18" charset="0"/>
            </a:endParaRPr>
          </a:p>
        </p:txBody>
      </p:sp>
      <p:sp>
        <p:nvSpPr>
          <p:cNvPr id="4" name="テキスト ボックス 3">
            <a:extLst>
              <a:ext uri="{FF2B5EF4-FFF2-40B4-BE49-F238E27FC236}">
                <a16:creationId xmlns:a16="http://schemas.microsoft.com/office/drawing/2014/main" id="{0ACD7307-BCB3-49F6-991D-F2B1479CCF94}"/>
              </a:ext>
            </a:extLst>
          </p:cNvPr>
          <p:cNvSpPr txBox="1"/>
          <p:nvPr/>
        </p:nvSpPr>
        <p:spPr>
          <a:xfrm>
            <a:off x="232892" y="1080242"/>
            <a:ext cx="11390962" cy="4524315"/>
          </a:xfrm>
          <a:prstGeom prst="rect">
            <a:avLst/>
          </a:prstGeom>
          <a:noFill/>
        </p:spPr>
        <p:txBody>
          <a:bodyPr wrap="square">
            <a:spAutoFit/>
          </a:bodyPr>
          <a:lstStyle/>
          <a:p>
            <a:pPr marL="457200" indent="-457200">
              <a:buClr>
                <a:schemeClr val="accent1"/>
              </a:buClr>
              <a:buFont typeface="Wingdings" panose="05000000000000000000" pitchFamily="2" charset="2"/>
              <a:buChar char="Ø"/>
            </a:pPr>
            <a:r>
              <a:rPr lang="en-US" altLang="ja-JP" sz="2400" dirty="0" err="1">
                <a:latin typeface="游明朝" panose="02020400000000000000" pitchFamily="18" charset="-128"/>
                <a:ea typeface="游明朝" panose="02020400000000000000" pitchFamily="18" charset="-128"/>
              </a:rPr>
              <a:t>LibFuzzer</a:t>
            </a:r>
            <a:endParaRPr lang="en-US" altLang="zh-CN" sz="24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coverage-guided fuzzing engine</a:t>
            </a:r>
          </a:p>
          <a:p>
            <a:pPr marL="914400" lvl="1" indent="-457200">
              <a:buClr>
                <a:schemeClr val="accent1"/>
              </a:buClr>
              <a:buFont typeface="Arial" panose="020B0604020202020204" pitchFamily="34" charset="0"/>
              <a:buChar char="•"/>
            </a:pPr>
            <a:r>
              <a:rPr lang="en-US" altLang="ja-JP" sz="2400" dirty="0" err="1">
                <a:latin typeface="游明朝" panose="02020400000000000000" pitchFamily="18" charset="-128"/>
                <a:ea typeface="游明朝" panose="02020400000000000000" pitchFamily="18" charset="-128"/>
              </a:rPr>
              <a:t>AddressSanitizer</a:t>
            </a:r>
            <a:r>
              <a:rPr lang="ja-JP" altLang="en-US" sz="2400" dirty="0">
                <a:latin typeface="游明朝" panose="02020400000000000000" pitchFamily="18" charset="-128"/>
                <a:ea typeface="游明朝" panose="02020400000000000000" pitchFamily="18" charset="-128"/>
              </a:rPr>
              <a:t>と</a:t>
            </a:r>
            <a:r>
              <a:rPr lang="en-US" altLang="ja-JP" sz="2400" dirty="0" err="1">
                <a:latin typeface="游明朝" panose="02020400000000000000" pitchFamily="18" charset="-128"/>
                <a:ea typeface="游明朝" panose="02020400000000000000" pitchFamily="18" charset="-128"/>
              </a:rPr>
              <a:t>LeakSanitizer</a:t>
            </a:r>
            <a:r>
              <a:rPr lang="ja-JP" altLang="en-US" sz="2400" dirty="0">
                <a:latin typeface="游明朝" panose="02020400000000000000" pitchFamily="18" charset="-128"/>
                <a:ea typeface="游明朝" panose="02020400000000000000" pitchFamily="18" charset="-128"/>
              </a:rPr>
              <a:t>を用いてメモリエラーを判断</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配分されたメモリ空間のアドレスとサイズを</a:t>
            </a:r>
            <a:r>
              <a:rPr lang="en-US" altLang="ja-JP" sz="2400" dirty="0">
                <a:latin typeface="游明朝" panose="02020400000000000000" pitchFamily="18" charset="-128"/>
                <a:ea typeface="游明朝" panose="02020400000000000000" pitchFamily="18" charset="-128"/>
              </a:rPr>
              <a:t>shadow</a:t>
            </a:r>
            <a:r>
              <a:rPr lang="ja-JP" altLang="en-US" sz="2400" dirty="0">
                <a:latin typeface="游明朝" panose="02020400000000000000" pitchFamily="18" charset="-128"/>
                <a:ea typeface="游明朝" panose="02020400000000000000" pitchFamily="18" charset="-128"/>
              </a:rPr>
              <a:t>メモリで保存し、訪問するときに合法性をチェック</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プログラム停止するときにヒープ空間をチェック</a:t>
            </a:r>
            <a:endParaRPr lang="en-US" altLang="ja-JP" sz="24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一回で関数の一つの引数しか</a:t>
            </a:r>
            <a:r>
              <a:rPr lang="en-US" altLang="ja-JP" sz="2400" dirty="0">
                <a:latin typeface="游明朝" panose="02020400000000000000" pitchFamily="18" charset="-128"/>
                <a:ea typeface="游明朝" panose="02020400000000000000" pitchFamily="18" charset="-128"/>
              </a:rPr>
              <a:t>fuzz</a:t>
            </a:r>
            <a:r>
              <a:rPr lang="ja-JP" altLang="en-US" sz="2400" dirty="0">
                <a:latin typeface="游明朝" panose="02020400000000000000" pitchFamily="18" charset="-128"/>
                <a:ea typeface="游明朝" panose="02020400000000000000" pitchFamily="18" charset="-128"/>
              </a:rPr>
              <a:t>しない</a:t>
            </a:r>
            <a:endParaRPr lang="en-US" altLang="ja-JP" sz="24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エラーを</a:t>
            </a:r>
            <a:r>
              <a:rPr lang="en-US" altLang="ja-JP" sz="2400" dirty="0">
                <a:latin typeface="游明朝" panose="02020400000000000000" pitchFamily="18" charset="-128"/>
                <a:ea typeface="游明朝" panose="02020400000000000000" pitchFamily="18" charset="-128"/>
              </a:rPr>
              <a:t>trigger</a:t>
            </a:r>
            <a:r>
              <a:rPr lang="ja-JP" altLang="en-US" sz="2400" dirty="0">
                <a:latin typeface="游明朝" panose="02020400000000000000" pitchFamily="18" charset="-128"/>
                <a:ea typeface="游明朝" panose="02020400000000000000" pitchFamily="18" charset="-128"/>
              </a:rPr>
              <a:t>すると停止</a:t>
            </a:r>
            <a:endParaRPr lang="en-US" altLang="ja-JP" sz="24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ja-JP" altLang="en-US" sz="2400" dirty="0">
                <a:latin typeface="游明朝" panose="02020400000000000000" pitchFamily="18" charset="-128"/>
                <a:ea typeface="游明朝" panose="02020400000000000000" pitchFamily="18" charset="-128"/>
              </a:rPr>
              <a:t>エラーを</a:t>
            </a:r>
            <a:r>
              <a:rPr lang="en-US" altLang="ja-JP" sz="2400" dirty="0">
                <a:latin typeface="游明朝" panose="02020400000000000000" pitchFamily="18" charset="-128"/>
                <a:ea typeface="游明朝" panose="02020400000000000000" pitchFamily="18" charset="-128"/>
              </a:rPr>
              <a:t>trigger</a:t>
            </a:r>
            <a:r>
              <a:rPr lang="ja-JP" altLang="en-US" sz="2400" dirty="0">
                <a:latin typeface="游明朝" panose="02020400000000000000" pitchFamily="18" charset="-128"/>
                <a:ea typeface="游明朝" panose="02020400000000000000" pitchFamily="18" charset="-128"/>
              </a:rPr>
              <a:t>しても、条件式合成に十分なデータが得られない</a:t>
            </a:r>
            <a:endParaRPr lang="en-US" altLang="ja-JP" sz="24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a=3</a:t>
            </a:r>
            <a:r>
              <a:rPr lang="ja-JP" altLang="en-US" sz="2400" dirty="0">
                <a:latin typeface="游明朝" panose="02020400000000000000" pitchFamily="18" charset="-128"/>
                <a:ea typeface="游明朝" panose="02020400000000000000" pitchFamily="18" charset="-128"/>
              </a:rPr>
              <a:t>で</a:t>
            </a:r>
            <a:r>
              <a:rPr lang="en-US" altLang="ja-JP" sz="2400" dirty="0">
                <a:latin typeface="游明朝" panose="02020400000000000000" pitchFamily="18" charset="-128"/>
                <a:ea typeface="游明朝" panose="02020400000000000000" pitchFamily="18" charset="-128"/>
              </a:rPr>
              <a:t>p2</a:t>
            </a:r>
            <a:r>
              <a:rPr lang="ja-JP" altLang="en-US" sz="2400" dirty="0">
                <a:latin typeface="游明朝" panose="02020400000000000000" pitchFamily="18" charset="-128"/>
                <a:ea typeface="游明朝" panose="02020400000000000000" pitchFamily="18" charset="-128"/>
              </a:rPr>
              <a:t>の</a:t>
            </a:r>
            <a:r>
              <a:rPr lang="en-US" altLang="ja-JP" sz="2400" dirty="0">
                <a:latin typeface="游明朝" panose="02020400000000000000" pitchFamily="18" charset="-128"/>
                <a:ea typeface="游明朝" panose="02020400000000000000" pitchFamily="18" charset="-128"/>
              </a:rPr>
              <a:t>leak</a:t>
            </a:r>
            <a:r>
              <a:rPr lang="ja-JP" altLang="en-US" sz="2400" dirty="0">
                <a:latin typeface="游明朝" panose="02020400000000000000" pitchFamily="18" charset="-128"/>
                <a:ea typeface="游明朝" panose="02020400000000000000" pitchFamily="18" charset="-128"/>
              </a:rPr>
              <a:t>を</a:t>
            </a:r>
            <a:r>
              <a:rPr lang="en-US" altLang="ja-JP" sz="2400" dirty="0">
                <a:latin typeface="游明朝" panose="02020400000000000000" pitchFamily="18" charset="-128"/>
                <a:ea typeface="游明朝" panose="02020400000000000000" pitchFamily="18" charset="-128"/>
              </a:rPr>
              <a:t>trigger</a:t>
            </a:r>
          </a:p>
          <a:p>
            <a:pPr marL="1371600" lvl="2" indent="-457200">
              <a:buClr>
                <a:schemeClr val="accent1"/>
              </a:buClr>
              <a:buFont typeface="Arial" panose="020B0604020202020204" pitchFamily="34" charset="0"/>
              <a:buChar char="•"/>
            </a:pPr>
            <a:r>
              <a:rPr lang="en-US" altLang="ja-JP" sz="2400" dirty="0">
                <a:latin typeface="游明朝" panose="02020400000000000000" pitchFamily="18" charset="-128"/>
                <a:ea typeface="游明朝" panose="02020400000000000000" pitchFamily="18" charset="-128"/>
              </a:rPr>
              <a:t>a&lt;=3? a==3? a&gt;=2?</a:t>
            </a:r>
          </a:p>
          <a:p>
            <a:pPr marL="914400" lvl="1" indent="-457200">
              <a:buClr>
                <a:schemeClr val="accent1"/>
              </a:buClr>
              <a:buFont typeface="Arial" panose="020B0604020202020204" pitchFamily="34" charset="0"/>
              <a:buChar char="•"/>
            </a:pPr>
            <a:endParaRPr lang="en-US" altLang="ja-JP" sz="2400" dirty="0">
              <a:latin typeface="游明朝" panose="02020400000000000000" pitchFamily="18" charset="-128"/>
              <a:ea typeface="游明朝" panose="02020400000000000000" pitchFamily="18" charset="-128"/>
            </a:endParaRPr>
          </a:p>
        </p:txBody>
      </p:sp>
      <p:pic>
        <p:nvPicPr>
          <p:cNvPr id="7" name="図 6">
            <a:extLst>
              <a:ext uri="{FF2B5EF4-FFF2-40B4-BE49-F238E27FC236}">
                <a16:creationId xmlns:a16="http://schemas.microsoft.com/office/drawing/2014/main" id="{26A0BE43-55FD-4116-8C34-993CBA7732AD}"/>
              </a:ext>
            </a:extLst>
          </p:cNvPr>
          <p:cNvPicPr>
            <a:picLocks noChangeAspect="1"/>
          </p:cNvPicPr>
          <p:nvPr/>
        </p:nvPicPr>
        <p:blipFill>
          <a:blip r:embed="rId3"/>
          <a:stretch>
            <a:fillRect/>
          </a:stretch>
        </p:blipFill>
        <p:spPr>
          <a:xfrm>
            <a:off x="677342" y="5215821"/>
            <a:ext cx="3137162" cy="777471"/>
          </a:xfrm>
          <a:prstGeom prst="rect">
            <a:avLst/>
          </a:prstGeom>
        </p:spPr>
      </p:pic>
    </p:spTree>
    <p:extLst>
      <p:ext uri="{BB962C8B-B14F-4D97-AF65-F5344CB8AC3E}">
        <p14:creationId xmlns:p14="http://schemas.microsoft.com/office/powerpoint/2010/main" val="23069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6</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Background</a:t>
            </a:r>
            <a:endParaRPr lang="zh-CN" altLang="en-US" b="1" dirty="0">
              <a:latin typeface="Century" panose="02040604050505020304" pitchFamily="18" charset="0"/>
            </a:endParaRPr>
          </a:p>
        </p:txBody>
      </p:sp>
      <p:sp>
        <p:nvSpPr>
          <p:cNvPr id="4" name="テキスト ボックス 3">
            <a:extLst>
              <a:ext uri="{FF2B5EF4-FFF2-40B4-BE49-F238E27FC236}">
                <a16:creationId xmlns:a16="http://schemas.microsoft.com/office/drawing/2014/main" id="{0ACD7307-BCB3-49F6-991D-F2B1479CCF94}"/>
              </a:ext>
            </a:extLst>
          </p:cNvPr>
          <p:cNvSpPr txBox="1"/>
          <p:nvPr/>
        </p:nvSpPr>
        <p:spPr>
          <a:xfrm>
            <a:off x="159738" y="1115081"/>
            <a:ext cx="11667695" cy="1815882"/>
          </a:xfrm>
          <a:prstGeom prst="rect">
            <a:avLst/>
          </a:prstGeom>
          <a:noFill/>
        </p:spPr>
        <p:txBody>
          <a:bodyPr wrap="square">
            <a:spAutoFit/>
          </a:bodyPr>
          <a:lstStyle/>
          <a:p>
            <a:pPr marL="457200" indent="-457200">
              <a:buClr>
                <a:schemeClr val="accent1"/>
              </a:buClr>
              <a:buFont typeface="Wingdings" panose="05000000000000000000" pitchFamily="2" charset="2"/>
              <a:buChar char="Ø"/>
            </a:pPr>
            <a:r>
              <a:rPr lang="en-US" altLang="zh-CN" sz="2800" dirty="0">
                <a:latin typeface="游明朝" panose="02020400000000000000" pitchFamily="18" charset="-128"/>
                <a:ea typeface="游明朝" panose="02020400000000000000" pitchFamily="18" charset="-128"/>
              </a:rPr>
              <a:t>Component-based Program Synthesis (CBPS)</a:t>
            </a:r>
          </a:p>
          <a:p>
            <a:pPr marL="914400" lvl="1" indent="-457200">
              <a:buClr>
                <a:schemeClr val="accent1"/>
              </a:buClr>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rPr>
              <a:t>一定な構成要素を使って</a:t>
            </a:r>
            <a:r>
              <a:rPr lang="en-US" altLang="ja-JP" sz="2800" dirty="0">
                <a:latin typeface="游明朝" panose="02020400000000000000" pitchFamily="18" charset="-128"/>
                <a:ea typeface="游明朝" panose="02020400000000000000" pitchFamily="18" charset="-128"/>
              </a:rPr>
              <a:t>test suite</a:t>
            </a:r>
            <a:r>
              <a:rPr lang="ja-JP" altLang="en-US" sz="2800" dirty="0">
                <a:latin typeface="游明朝" panose="02020400000000000000" pitchFamily="18" charset="-128"/>
                <a:ea typeface="游明朝" panose="02020400000000000000" pitchFamily="18" charset="-128"/>
              </a:rPr>
              <a:t>を満たすプログラムを合成</a:t>
            </a:r>
            <a:endParaRPr lang="en-US" altLang="ja-JP" sz="28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2800" dirty="0">
                <a:latin typeface="游明朝" panose="02020400000000000000" pitchFamily="18" charset="-128"/>
                <a:ea typeface="游明朝" panose="02020400000000000000" pitchFamily="18" charset="-128"/>
              </a:rPr>
              <a:t>test</a:t>
            </a:r>
            <a:r>
              <a:rPr lang="ja-JP" altLang="en-US" sz="2800" dirty="0">
                <a:latin typeface="游明朝" panose="02020400000000000000" pitchFamily="18" charset="-128"/>
                <a:ea typeface="游明朝" panose="02020400000000000000" pitchFamily="18" charset="-128"/>
              </a:rPr>
              <a:t> </a:t>
            </a:r>
            <a:r>
              <a:rPr lang="en-US" altLang="ja-JP" sz="2800" dirty="0">
                <a:latin typeface="游明朝" panose="02020400000000000000" pitchFamily="18" charset="-128"/>
                <a:ea typeface="游明朝" panose="02020400000000000000" pitchFamily="18" charset="-128"/>
              </a:rPr>
              <a:t>suite</a:t>
            </a:r>
            <a:r>
              <a:rPr lang="ja-JP" altLang="en-US" sz="2800" dirty="0">
                <a:latin typeface="游明朝" panose="02020400000000000000" pitchFamily="18" charset="-128"/>
                <a:ea typeface="游明朝" panose="02020400000000000000" pitchFamily="18" charset="-128"/>
              </a:rPr>
              <a:t>の品質は合成式の品質を決定</a:t>
            </a:r>
            <a:endParaRPr lang="en-US" altLang="ja-JP" sz="28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2800" dirty="0">
                <a:latin typeface="游明朝" panose="02020400000000000000" pitchFamily="18" charset="-128"/>
                <a:ea typeface="游明朝" panose="02020400000000000000" pitchFamily="18" charset="-128"/>
              </a:rPr>
              <a:t>overfitting</a:t>
            </a:r>
            <a:r>
              <a:rPr lang="ja-JP" altLang="en-US" sz="2800" dirty="0">
                <a:latin typeface="游明朝" panose="02020400000000000000" pitchFamily="18" charset="-128"/>
                <a:ea typeface="游明朝" panose="02020400000000000000" pitchFamily="18" charset="-128"/>
              </a:rPr>
              <a:t>がよく発生</a:t>
            </a:r>
            <a:endParaRPr lang="en-US" altLang="ja-JP" sz="28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0E896A87-AC8B-4EF1-BB80-300B2E86A036}"/>
              </a:ext>
            </a:extLst>
          </p:cNvPr>
          <p:cNvPicPr>
            <a:picLocks noChangeAspect="1"/>
          </p:cNvPicPr>
          <p:nvPr/>
        </p:nvPicPr>
        <p:blipFill>
          <a:blip r:embed="rId3"/>
          <a:stretch>
            <a:fillRect/>
          </a:stretch>
        </p:blipFill>
        <p:spPr>
          <a:xfrm>
            <a:off x="797889" y="4089082"/>
            <a:ext cx="1800225" cy="1981200"/>
          </a:xfrm>
          <a:prstGeom prst="rect">
            <a:avLst/>
          </a:prstGeom>
        </p:spPr>
      </p:pic>
      <p:pic>
        <p:nvPicPr>
          <p:cNvPr id="6" name="図 5">
            <a:extLst>
              <a:ext uri="{FF2B5EF4-FFF2-40B4-BE49-F238E27FC236}">
                <a16:creationId xmlns:a16="http://schemas.microsoft.com/office/drawing/2014/main" id="{0279D11A-B58D-4517-8E5A-34D055705F50}"/>
              </a:ext>
            </a:extLst>
          </p:cNvPr>
          <p:cNvPicPr>
            <a:picLocks noChangeAspect="1"/>
          </p:cNvPicPr>
          <p:nvPr/>
        </p:nvPicPr>
        <p:blipFill>
          <a:blip r:embed="rId4"/>
          <a:stretch>
            <a:fillRect/>
          </a:stretch>
        </p:blipFill>
        <p:spPr>
          <a:xfrm>
            <a:off x="797889" y="3027045"/>
            <a:ext cx="2143125" cy="1047750"/>
          </a:xfrm>
          <a:prstGeom prst="rect">
            <a:avLst/>
          </a:prstGeom>
        </p:spPr>
      </p:pic>
      <p:pic>
        <p:nvPicPr>
          <p:cNvPr id="10" name="図 9">
            <a:extLst>
              <a:ext uri="{FF2B5EF4-FFF2-40B4-BE49-F238E27FC236}">
                <a16:creationId xmlns:a16="http://schemas.microsoft.com/office/drawing/2014/main" id="{9FD10A8F-BB77-49BD-9586-F30DE259A090}"/>
              </a:ext>
            </a:extLst>
          </p:cNvPr>
          <p:cNvPicPr>
            <a:picLocks noChangeAspect="1"/>
          </p:cNvPicPr>
          <p:nvPr/>
        </p:nvPicPr>
        <p:blipFill>
          <a:blip r:embed="rId5"/>
          <a:stretch>
            <a:fillRect/>
          </a:stretch>
        </p:blipFill>
        <p:spPr>
          <a:xfrm>
            <a:off x="3835071" y="3071812"/>
            <a:ext cx="5629275" cy="714375"/>
          </a:xfrm>
          <a:prstGeom prst="rect">
            <a:avLst/>
          </a:prstGeom>
        </p:spPr>
      </p:pic>
      <p:sp>
        <p:nvSpPr>
          <p:cNvPr id="11" name="テキスト ボックス 10">
            <a:extLst>
              <a:ext uri="{FF2B5EF4-FFF2-40B4-BE49-F238E27FC236}">
                <a16:creationId xmlns:a16="http://schemas.microsoft.com/office/drawing/2014/main" id="{CFCD38C5-A467-4FDC-BF6E-683D2366EBC6}"/>
              </a:ext>
            </a:extLst>
          </p:cNvPr>
          <p:cNvSpPr txBox="1"/>
          <p:nvPr/>
        </p:nvSpPr>
        <p:spPr>
          <a:xfrm>
            <a:off x="3316911" y="3978351"/>
            <a:ext cx="5940528" cy="1077218"/>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SMT</a:t>
            </a:r>
            <a:r>
              <a:rPr lang="ja-JP" altLang="en-US" sz="3200" dirty="0">
                <a:latin typeface="游明朝" panose="02020400000000000000" pitchFamily="18" charset="-128"/>
                <a:ea typeface="游明朝" panose="02020400000000000000" pitchFamily="18" charset="-128"/>
              </a:rPr>
              <a:t> </a:t>
            </a:r>
            <a:r>
              <a:rPr lang="en-US" altLang="ja-JP" sz="3200" dirty="0">
                <a:latin typeface="游明朝" panose="02020400000000000000" pitchFamily="18" charset="-128"/>
                <a:ea typeface="游明朝" panose="02020400000000000000" pitchFamily="18" charset="-128"/>
              </a:rPr>
              <a:t>solver</a:t>
            </a:r>
            <a:r>
              <a:rPr lang="ja-JP" altLang="en-US" sz="3200" dirty="0">
                <a:latin typeface="游明朝" panose="02020400000000000000" pitchFamily="18" charset="-128"/>
                <a:ea typeface="游明朝" panose="02020400000000000000" pitchFamily="18" charset="-128"/>
              </a:rPr>
              <a:t>で解ける</a:t>
            </a:r>
            <a:endParaRPr lang="en-US" altLang="ja-JP" sz="3200" dirty="0">
              <a:latin typeface="游明朝" panose="02020400000000000000" pitchFamily="18" charset="-128"/>
              <a:ea typeface="游明朝" panose="02020400000000000000" pitchFamily="18" charset="-128"/>
            </a:endParaRPr>
          </a:p>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x&lt;6</a:t>
            </a:r>
          </a:p>
        </p:txBody>
      </p:sp>
    </p:spTree>
    <p:extLst>
      <p:ext uri="{BB962C8B-B14F-4D97-AF65-F5344CB8AC3E}">
        <p14:creationId xmlns:p14="http://schemas.microsoft.com/office/powerpoint/2010/main" val="333573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7</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Overview - HAMER pipeline</a:t>
            </a:r>
            <a:endParaRPr lang="zh-CN" altLang="en-US" b="1" dirty="0">
              <a:latin typeface="Century" panose="02040604050505020304" pitchFamily="18" charset="0"/>
            </a:endParaRPr>
          </a:p>
        </p:txBody>
      </p:sp>
      <p:pic>
        <p:nvPicPr>
          <p:cNvPr id="6" name="図 5">
            <a:extLst>
              <a:ext uri="{FF2B5EF4-FFF2-40B4-BE49-F238E27FC236}">
                <a16:creationId xmlns:a16="http://schemas.microsoft.com/office/drawing/2014/main" id="{1223A227-9CB4-420B-B77B-83046653DA80}"/>
              </a:ext>
            </a:extLst>
          </p:cNvPr>
          <p:cNvPicPr>
            <a:picLocks noChangeAspect="1"/>
          </p:cNvPicPr>
          <p:nvPr/>
        </p:nvPicPr>
        <p:blipFill>
          <a:blip r:embed="rId3"/>
          <a:stretch>
            <a:fillRect/>
          </a:stretch>
        </p:blipFill>
        <p:spPr>
          <a:xfrm>
            <a:off x="407669" y="1036319"/>
            <a:ext cx="10804813" cy="4906989"/>
          </a:xfrm>
          <a:prstGeom prst="rect">
            <a:avLst/>
          </a:prstGeom>
        </p:spPr>
      </p:pic>
    </p:spTree>
    <p:extLst>
      <p:ext uri="{BB962C8B-B14F-4D97-AF65-F5344CB8AC3E}">
        <p14:creationId xmlns:p14="http://schemas.microsoft.com/office/powerpoint/2010/main" val="285765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8</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Motivating Example </a:t>
            </a:r>
            <a:endParaRPr lang="zh-CN" altLang="en-US" b="1" dirty="0">
              <a:latin typeface="Century" panose="02040604050505020304" pitchFamily="18" charset="0"/>
            </a:endParaRPr>
          </a:p>
        </p:txBody>
      </p:sp>
      <p:pic>
        <p:nvPicPr>
          <p:cNvPr id="5" name="図 4">
            <a:extLst>
              <a:ext uri="{FF2B5EF4-FFF2-40B4-BE49-F238E27FC236}">
                <a16:creationId xmlns:a16="http://schemas.microsoft.com/office/drawing/2014/main" id="{D0084C5F-3CD1-4803-98C6-2FEF25E94E4F}"/>
              </a:ext>
            </a:extLst>
          </p:cNvPr>
          <p:cNvPicPr>
            <a:picLocks noChangeAspect="1"/>
          </p:cNvPicPr>
          <p:nvPr/>
        </p:nvPicPr>
        <p:blipFill>
          <a:blip r:embed="rId3"/>
          <a:stretch>
            <a:fillRect/>
          </a:stretch>
        </p:blipFill>
        <p:spPr>
          <a:xfrm>
            <a:off x="1656397" y="896809"/>
            <a:ext cx="8086725" cy="5391150"/>
          </a:xfrm>
          <a:prstGeom prst="rect">
            <a:avLst/>
          </a:prstGeom>
        </p:spPr>
      </p:pic>
    </p:spTree>
    <p:extLst>
      <p:ext uri="{BB962C8B-B14F-4D97-AF65-F5344CB8AC3E}">
        <p14:creationId xmlns:p14="http://schemas.microsoft.com/office/powerpoint/2010/main" val="161899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3307B7-EC4C-4D62-A092-58FE8E94C943}"/>
              </a:ext>
            </a:extLst>
          </p:cNvPr>
          <p:cNvSpPr>
            <a:spLocks noGrp="1"/>
          </p:cNvSpPr>
          <p:nvPr>
            <p:ph type="sldNum" sz="quarter" idx="12"/>
          </p:nvPr>
        </p:nvSpPr>
        <p:spPr/>
        <p:txBody>
          <a:bodyPr/>
          <a:lstStyle/>
          <a:p>
            <a:fld id="{573FCD47-42AF-49C5-ABA1-F97C3B8D7D0C}" type="slidenum">
              <a:rPr lang="zh-CN" altLang="en-US" smtClean="0"/>
              <a:pPr/>
              <a:t>9</a:t>
            </a:fld>
            <a:endParaRPr lang="zh-CN" altLang="en-US" dirty="0"/>
          </a:p>
        </p:txBody>
      </p:sp>
      <p:sp>
        <p:nvSpPr>
          <p:cNvPr id="3" name="タイトル 1">
            <a:extLst>
              <a:ext uri="{FF2B5EF4-FFF2-40B4-BE49-F238E27FC236}">
                <a16:creationId xmlns:a16="http://schemas.microsoft.com/office/drawing/2014/main" id="{8B3A63D0-232E-4D2C-BD77-604DFC1D9FF2}"/>
              </a:ext>
            </a:extLst>
          </p:cNvPr>
          <p:cNvSpPr txBox="1">
            <a:spLocks/>
          </p:cNvSpPr>
          <p:nvPr/>
        </p:nvSpPr>
        <p:spPr>
          <a:xfrm>
            <a:off x="0" y="-572005"/>
            <a:ext cx="10058400" cy="14493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b="1" dirty="0">
                <a:latin typeface="Century" panose="02040604050505020304" pitchFamily="18" charset="0"/>
              </a:rPr>
              <a:t>Motivating Example </a:t>
            </a:r>
            <a:endParaRPr lang="zh-CN" altLang="en-US" b="1" dirty="0">
              <a:latin typeface="Century" panose="02040604050505020304" pitchFamily="18" charset="0"/>
            </a:endParaRPr>
          </a:p>
        </p:txBody>
      </p:sp>
      <p:pic>
        <p:nvPicPr>
          <p:cNvPr id="6" name="図 5">
            <a:extLst>
              <a:ext uri="{FF2B5EF4-FFF2-40B4-BE49-F238E27FC236}">
                <a16:creationId xmlns:a16="http://schemas.microsoft.com/office/drawing/2014/main" id="{F29EC256-7BC4-445F-9373-17BC46B6AADF}"/>
              </a:ext>
            </a:extLst>
          </p:cNvPr>
          <p:cNvPicPr>
            <a:picLocks noChangeAspect="1"/>
          </p:cNvPicPr>
          <p:nvPr/>
        </p:nvPicPr>
        <p:blipFill>
          <a:blip r:embed="rId3"/>
          <a:stretch>
            <a:fillRect/>
          </a:stretch>
        </p:blipFill>
        <p:spPr>
          <a:xfrm>
            <a:off x="7439025" y="2610"/>
            <a:ext cx="4752975" cy="6318528"/>
          </a:xfrm>
          <a:prstGeom prst="rect">
            <a:avLst/>
          </a:prstGeom>
        </p:spPr>
      </p:pic>
      <p:sp>
        <p:nvSpPr>
          <p:cNvPr id="7" name="テキスト ボックス 6">
            <a:extLst>
              <a:ext uri="{FF2B5EF4-FFF2-40B4-BE49-F238E27FC236}">
                <a16:creationId xmlns:a16="http://schemas.microsoft.com/office/drawing/2014/main" id="{6968A9BF-A1A1-47A1-8DDB-3611F9D0956D}"/>
              </a:ext>
            </a:extLst>
          </p:cNvPr>
          <p:cNvSpPr txBox="1"/>
          <p:nvPr/>
        </p:nvSpPr>
        <p:spPr>
          <a:xfrm>
            <a:off x="0" y="1451998"/>
            <a:ext cx="11667695" cy="3539430"/>
          </a:xfrm>
          <a:prstGeom prst="rect">
            <a:avLst/>
          </a:prstGeom>
          <a:noFill/>
        </p:spPr>
        <p:txBody>
          <a:bodyPr wrap="square">
            <a:spAutoFit/>
          </a:bodyPr>
          <a:lstStyle/>
          <a:p>
            <a:pPr marL="914400" lvl="1"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Infer</a:t>
            </a:r>
            <a:r>
              <a:rPr lang="ja-JP" altLang="en-US" sz="3200" dirty="0">
                <a:latin typeface="游明朝" panose="02020400000000000000" pitchFamily="18" charset="-128"/>
                <a:ea typeface="游明朝" panose="02020400000000000000" pitchFamily="18" charset="-128"/>
              </a:rPr>
              <a:t>は</a:t>
            </a:r>
            <a:r>
              <a:rPr lang="en-US" altLang="ja-JP" sz="3200" dirty="0">
                <a:latin typeface="游明朝" panose="02020400000000000000" pitchFamily="18" charset="-128"/>
                <a:ea typeface="游明朝" panose="02020400000000000000" pitchFamily="18" charset="-128"/>
              </a:rPr>
              <a:t>o2</a:t>
            </a:r>
            <a:r>
              <a:rPr lang="ja-JP" altLang="en-US" sz="3200" dirty="0">
                <a:latin typeface="游明朝" panose="02020400000000000000" pitchFamily="18" charset="-128"/>
                <a:ea typeface="游明朝" panose="02020400000000000000" pitchFamily="18" charset="-128"/>
              </a:rPr>
              <a:t>を検知</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 </a:t>
            </a: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偽陰性</a:t>
            </a:r>
            <a:r>
              <a:rPr lang="en-US" altLang="ja-JP" sz="3200" dirty="0">
                <a:latin typeface="游明朝" panose="02020400000000000000" pitchFamily="18" charset="-128"/>
                <a:ea typeface="游明朝" panose="02020400000000000000" pitchFamily="18" charset="-128"/>
              </a:rPr>
              <a:t>: o0,o1</a:t>
            </a:r>
          </a:p>
          <a:p>
            <a:pPr marL="914400" lvl="1" indent="-457200">
              <a:buClr>
                <a:schemeClr val="accent1"/>
              </a:buClr>
              <a:buFont typeface="Arial" panose="020B0604020202020204" pitchFamily="34" charset="0"/>
              <a:buChar char="•"/>
            </a:pPr>
            <a:r>
              <a:rPr lang="en-US" altLang="ja-JP" sz="3200" dirty="0" err="1">
                <a:latin typeface="游明朝" panose="02020400000000000000" pitchFamily="18" charset="-128"/>
                <a:ea typeface="游明朝" panose="02020400000000000000" pitchFamily="18" charset="-128"/>
              </a:rPr>
              <a:t>LibFuzzer</a:t>
            </a:r>
            <a:r>
              <a:rPr lang="ja-JP" altLang="en-US" sz="3200" dirty="0">
                <a:latin typeface="游明朝" panose="02020400000000000000" pitchFamily="18" charset="-128"/>
                <a:ea typeface="游明朝" panose="02020400000000000000" pitchFamily="18" charset="-128"/>
              </a:rPr>
              <a:t>で再検査</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rPr>
              <a:t>全部の</a:t>
            </a:r>
            <a:r>
              <a:rPr lang="en-US" altLang="ja-JP" sz="3200" dirty="0">
                <a:latin typeface="游明朝" panose="02020400000000000000" pitchFamily="18" charset="-128"/>
                <a:ea typeface="游明朝" panose="02020400000000000000" pitchFamily="18" charset="-128"/>
              </a:rPr>
              <a:t>leak</a:t>
            </a:r>
            <a:r>
              <a:rPr lang="ja-JP" altLang="en-US" sz="3200" dirty="0">
                <a:latin typeface="游明朝" panose="02020400000000000000" pitchFamily="18" charset="-128"/>
                <a:ea typeface="游明朝" panose="02020400000000000000" pitchFamily="18" charset="-128"/>
              </a:rPr>
              <a:t>を検知</a:t>
            </a:r>
            <a:endParaRPr lang="en-US" altLang="ja-JP" sz="3200" dirty="0">
              <a:latin typeface="游明朝" panose="02020400000000000000" pitchFamily="18" charset="-128"/>
              <a:ea typeface="游明朝" panose="02020400000000000000" pitchFamily="18" charset="-128"/>
            </a:endParaRPr>
          </a:p>
          <a:p>
            <a:pPr marL="1371600" lvl="2" indent="-457200">
              <a:buClr>
                <a:schemeClr val="accent1"/>
              </a:buClr>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rPr>
              <a:t>o1:</a:t>
            </a:r>
          </a:p>
          <a:p>
            <a:pPr marL="914400" lvl="1" indent="-457200">
              <a:buClr>
                <a:schemeClr val="accent1"/>
              </a:buClr>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endParaRPr>
          </a:p>
        </p:txBody>
      </p:sp>
      <p:pic>
        <p:nvPicPr>
          <p:cNvPr id="9" name="図 8">
            <a:extLst>
              <a:ext uri="{FF2B5EF4-FFF2-40B4-BE49-F238E27FC236}">
                <a16:creationId xmlns:a16="http://schemas.microsoft.com/office/drawing/2014/main" id="{BA1454FA-4B6A-49A1-A111-8180FA591C0D}"/>
              </a:ext>
            </a:extLst>
          </p:cNvPr>
          <p:cNvPicPr>
            <a:picLocks noChangeAspect="1"/>
          </p:cNvPicPr>
          <p:nvPr/>
        </p:nvPicPr>
        <p:blipFill>
          <a:blip r:embed="rId4"/>
          <a:stretch>
            <a:fillRect/>
          </a:stretch>
        </p:blipFill>
        <p:spPr>
          <a:xfrm>
            <a:off x="1310640" y="2045028"/>
            <a:ext cx="5837300" cy="408611"/>
          </a:xfrm>
          <a:prstGeom prst="rect">
            <a:avLst/>
          </a:prstGeom>
        </p:spPr>
      </p:pic>
      <p:pic>
        <p:nvPicPr>
          <p:cNvPr id="11" name="図 10">
            <a:extLst>
              <a:ext uri="{FF2B5EF4-FFF2-40B4-BE49-F238E27FC236}">
                <a16:creationId xmlns:a16="http://schemas.microsoft.com/office/drawing/2014/main" id="{5496EF29-C85B-45E0-80B3-6517FAE3848F}"/>
              </a:ext>
            </a:extLst>
          </p:cNvPr>
          <p:cNvPicPr>
            <a:picLocks noChangeAspect="1"/>
          </p:cNvPicPr>
          <p:nvPr/>
        </p:nvPicPr>
        <p:blipFill>
          <a:blip r:embed="rId5"/>
          <a:stretch>
            <a:fillRect/>
          </a:stretch>
        </p:blipFill>
        <p:spPr>
          <a:xfrm>
            <a:off x="2196465" y="4012271"/>
            <a:ext cx="3249516" cy="1138849"/>
          </a:xfrm>
          <a:prstGeom prst="rect">
            <a:avLst/>
          </a:prstGeom>
        </p:spPr>
      </p:pic>
    </p:spTree>
    <p:extLst>
      <p:ext uri="{BB962C8B-B14F-4D97-AF65-F5344CB8AC3E}">
        <p14:creationId xmlns:p14="http://schemas.microsoft.com/office/powerpoint/2010/main" val="293643127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39133</TotalTime>
  <Words>5544</Words>
  <Application>Microsoft Office PowerPoint</Application>
  <PresentationFormat>ワイド画面</PresentationFormat>
  <Paragraphs>575</Paragraphs>
  <Slides>37</Slides>
  <Notes>36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等线</vt:lpstr>
      <vt:lpstr>游明朝</vt:lpstr>
      <vt:lpstr>Arial</vt:lpstr>
      <vt:lpstr>Calibri</vt:lpstr>
      <vt:lpstr>Calibri Light</vt:lpstr>
      <vt:lpstr>Century</vt:lpstr>
      <vt:lpstr>Wingdings</vt:lpstr>
      <vt:lpstr>レトロスペクト</vt:lpstr>
      <vt:lpstr>Automated Memory Error Repair  based on Hybrid Program Analysis (HAMER)</vt:lpstr>
      <vt:lpstr>Introduction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Angelix (Semantics-based General-purpose APR)</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Program Repair  based on Hybrid Program Analysis</dc:title>
  <dc:creator>钱 泽长</dc:creator>
  <cp:lastModifiedBy>钱 泽长</cp:lastModifiedBy>
  <cp:revision>199</cp:revision>
  <dcterms:created xsi:type="dcterms:W3CDTF">2020-11-27T14:43:46Z</dcterms:created>
  <dcterms:modified xsi:type="dcterms:W3CDTF">2022-01-26T17:36:59Z</dcterms:modified>
</cp:coreProperties>
</file>