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65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59" r:id="rId16"/>
    <p:sldId id="273" r:id="rId17"/>
    <p:sldId id="284" r:id="rId18"/>
    <p:sldId id="270" r:id="rId19"/>
    <p:sldId id="271" r:id="rId20"/>
    <p:sldId id="275" r:id="rId21"/>
    <p:sldId id="292" r:id="rId22"/>
    <p:sldId id="288" r:id="rId23"/>
    <p:sldId id="257" r:id="rId24"/>
    <p:sldId id="268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76673" autoAdjust="0"/>
  </p:normalViewPr>
  <p:slideViewPr>
    <p:cSldViewPr snapToGrid="0">
      <p:cViewPr varScale="1">
        <p:scale>
          <a:sx n="42" d="100"/>
          <a:sy n="42" d="100"/>
        </p:scale>
        <p:origin x="92" y="7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1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0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次に、関連する先行研究を紹介します。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は最先端のメモリエラー自動修復ツールです。静的でメモリエラーを検知して修復します。一部の条件付きパッチが合成できますが、複数エラー箇が修復できません。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</a:t>
            </a:r>
            <a:r>
              <a:rPr lang="en-US" altLang="ja-JP" dirty="0"/>
              <a:t>Semantics-based</a:t>
            </a:r>
            <a:r>
              <a:rPr lang="ja-JP" altLang="en-US" dirty="0"/>
              <a:t>プログラム自動修復ツールです。動的でエラーを検知します。テストスイートを用いて記号実行を通して修復に必要な情報を収集します。でも、</a:t>
            </a:r>
            <a:r>
              <a:rPr lang="en-US" altLang="ja-JP" dirty="0" err="1"/>
              <a:t>Angelix</a:t>
            </a:r>
            <a:r>
              <a:rPr lang="ja-JP" altLang="en-US" dirty="0"/>
              <a:t>はメモリエラーが修復できません。</a:t>
            </a:r>
            <a:endParaRPr lang="en-US" altLang="ja-JP" dirty="0"/>
          </a:p>
          <a:p>
            <a:r>
              <a:rPr lang="ja-JP" altLang="en-US" dirty="0"/>
              <a:t>本研究は、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の手法を参考し、</a:t>
            </a:r>
            <a:r>
              <a:rPr lang="en-US" altLang="ja-JP" dirty="0"/>
              <a:t>Hybrid</a:t>
            </a:r>
            <a:r>
              <a:rPr lang="ja-JP" altLang="en-US" dirty="0"/>
              <a:t>解析によりメモリエラー検知と修復手法を提案しました。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の動作を簡単に説明します。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という静的</a:t>
            </a:r>
            <a:r>
              <a:rPr lang="en-US" altLang="ja-JP" dirty="0"/>
              <a:t>Bug-Finder</a:t>
            </a:r>
            <a:r>
              <a:rPr lang="ja-JP" altLang="en-US" dirty="0"/>
              <a:t>を用いてメモリエラーの検知を行います。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は静的解析により、オブジェクトフローグラフを生成します。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</a:t>
            </a:r>
            <a:r>
              <a:rPr lang="en-US" altLang="ja-JP" dirty="0"/>
              <a:t>free</a:t>
            </a:r>
            <a:r>
              <a:rPr lang="ja-JP" altLang="en-US" dirty="0"/>
              <a:t>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するとこのエラーが修復できます。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はエラーではない箇所も修復し、そして、静的解析のコストが高いため、性能に影響があります。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まずは、本研究の背景から説明します。</a:t>
            </a:r>
            <a:endParaRPr lang="en-US" altLang="ja-JP" sz="1600" dirty="0"/>
          </a:p>
          <a:p>
            <a:r>
              <a:rPr lang="ja-JP" altLang="en-US" sz="1600" dirty="0"/>
              <a:t>ソフトウェア開発の分野で、プログラム自動修復技術はずっと重要な課題となります。</a:t>
            </a:r>
            <a:endParaRPr lang="en-US" altLang="ja-JP" sz="1600" dirty="0"/>
          </a:p>
          <a:p>
            <a:r>
              <a:rPr lang="ja-JP" altLang="en-US" sz="1600" dirty="0"/>
              <a:t>そして、近年、メモリエラー検知ツールの性能も向上しています。</a:t>
            </a:r>
            <a:endParaRPr lang="en-US" altLang="ja-JP" sz="1600" dirty="0"/>
          </a:p>
          <a:p>
            <a:r>
              <a:rPr lang="ja-JP" altLang="en-US" sz="1600" dirty="0"/>
              <a:t>メモリエラー自動修復分野の研究は、主に静的で検知と修復を行います。</a:t>
            </a:r>
            <a:endParaRPr lang="en-US" altLang="ja-JP" sz="1600" dirty="0"/>
          </a:p>
          <a:p>
            <a:r>
              <a:rPr lang="ja-JP" altLang="en-US" sz="1600" dirty="0"/>
              <a:t>でも、静的解析の特性により、エラーではない箇所をエラーと判断する状況が多いため、修復ツールはこれらの箇所を修復してみると、性能を影響します</a:t>
            </a:r>
            <a:endParaRPr lang="en-US" altLang="ja-JP" sz="1600" dirty="0"/>
          </a:p>
          <a:p>
            <a:r>
              <a:rPr lang="ja-JP" altLang="en-US" sz="1600" dirty="0"/>
              <a:t>本研究は、この問題を解決するために、ハイブリッド解析を用いてメモリエラー自動修復手法を提案しました。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Bug-Finder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が生成したテストスイートを用いてパッチを自動合成します。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提案手法としては、まず、静的</a:t>
            </a:r>
            <a:r>
              <a:rPr lang="en-US" altLang="ja-JP" sz="1200" dirty="0"/>
              <a:t>Bug-Finder</a:t>
            </a:r>
            <a:r>
              <a:rPr lang="ja-JP" altLang="en-US" sz="1200" dirty="0"/>
              <a:t>でエラー候補を選び、</a:t>
            </a:r>
            <a:r>
              <a:rPr lang="en-US" altLang="ja-JP" sz="1200" dirty="0" err="1"/>
              <a:t>Fuzzer</a:t>
            </a:r>
            <a:r>
              <a:rPr lang="ja-JP" altLang="en-US" sz="1200" dirty="0"/>
              <a:t>（動的）で本当のエラーを抽出します。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プログラム修復は</a:t>
            </a:r>
            <a:r>
              <a:rPr lang="en-US" altLang="ja-JP" sz="1200" dirty="0"/>
              <a:t>component-based</a:t>
            </a:r>
            <a:r>
              <a:rPr lang="ja-JP" altLang="en-US" sz="1200" dirty="0"/>
              <a:t>プログラム合成手法によりパッチを合成します。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/>
              <a:t>Fuzzer</a:t>
            </a:r>
            <a:r>
              <a:rPr lang="ja-JP" altLang="en-US" sz="1200" dirty="0"/>
              <a:t>生成したテストスイートを用いて、パッチ合成に必要な情報を収集します。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まずは、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（説明　限定）</a:t>
            </a:r>
            <a:endParaRPr lang="en-US" altLang="ja-JP" sz="1200" dirty="0"/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1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E495-5B9C-46DC-9ABF-EBA755E18CAD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011-981F-4315-8654-0598522F0138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270-9E4D-43E0-8E37-14B07DE6D2EB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88-9AAD-4219-9CFD-B1449D3A52CE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631-C2F2-4ACD-8C5D-0B3E17D7EFC7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2E86-89B6-4324-BFCD-15E63B47DFCC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BEE-6CF8-417A-9F5A-A7AFA2B75CB9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8FE-92A0-4E48-B80B-55CA2AEDBEEE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9372-200A-4E0F-8CA6-B6195FE919CD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D90B03-4F90-43D2-964E-AC657ABC78D1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416-CE0F-4BDB-96DA-267B52D91876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F8031-CBE7-4BC9-98AE-67161529E80F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62" y="129221"/>
            <a:ext cx="10801697" cy="3050499"/>
          </a:xfrm>
        </p:spPr>
        <p:txBody>
          <a:bodyPr>
            <a:normAutofit/>
          </a:bodyPr>
          <a:lstStyle/>
          <a:p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Automated Memory Error Repair 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based on Hybrid Program Analysis</a:t>
            </a:r>
            <a:endParaRPr lang="zh-CN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399542"/>
            <a:ext cx="2407920" cy="1655762"/>
          </a:xfrm>
        </p:spPr>
        <p:txBody>
          <a:bodyPr/>
          <a:lstStyle/>
          <a:p>
            <a:r>
              <a:rPr lang="en-US" altLang="ja-JP" dirty="0"/>
              <a:t>QIAN ZECHANG</a:t>
            </a:r>
          </a:p>
          <a:p>
            <a:r>
              <a:rPr lang="en-US" altLang="zh-CN" dirty="0"/>
              <a:t>20M31355</a:t>
            </a:r>
          </a:p>
          <a:p>
            <a:r>
              <a:rPr lang="ja-JP" altLang="en-US" dirty="0"/>
              <a:t>権藤研究室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dep-use chain</a:t>
            </a:r>
            <a:r>
              <a:rPr lang="ja-JP" altLang="en-US" sz="3200" dirty="0"/>
              <a:t>により、</a:t>
            </a:r>
            <a:r>
              <a:rPr lang="en-US" altLang="ja-JP" sz="3200" dirty="0"/>
              <a:t>error</a:t>
            </a:r>
            <a:r>
              <a:rPr lang="ja-JP" altLang="en-US" sz="3200" dirty="0"/>
              <a:t>別で</a:t>
            </a:r>
            <a:r>
              <a:rPr lang="en-US" altLang="ja-JP" sz="3200" dirty="0"/>
              <a:t>error</a:t>
            </a:r>
            <a:r>
              <a:rPr lang="ja-JP" altLang="en-US" sz="3200" dirty="0"/>
              <a:t> </a:t>
            </a:r>
            <a:r>
              <a:rPr lang="en-US" altLang="ja-JP" sz="3200" dirty="0"/>
              <a:t>path</a:t>
            </a:r>
            <a:r>
              <a:rPr lang="ja-JP" altLang="en-US" sz="3200" dirty="0"/>
              <a:t>中の各関数の依存変数を収集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→　</a:t>
            </a:r>
            <a:r>
              <a:rPr lang="en-US" altLang="ja-JP" sz="3200" dirty="0" err="1"/>
              <a:t>func</a:t>
            </a:r>
            <a:r>
              <a:rPr lang="en-US" altLang="ja-JP" sz="3200" dirty="0"/>
              <a:t>:</a:t>
            </a:r>
            <a:r>
              <a:rPr lang="ja-JP" altLang="en-US" sz="3200" dirty="0"/>
              <a:t> </a:t>
            </a:r>
            <a:r>
              <a:rPr lang="en-US" altLang="ja-JP" sz="3200" dirty="0"/>
              <a:t>a, new_node2: a, n-&gt;v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依存性解析の同時に、各関数の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の名とタイプを収集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収集された依存変数を全部ソース計装して、動的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を観測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43" y="3489351"/>
            <a:ext cx="3293679" cy="20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6711" y="2784511"/>
            <a:ext cx="79552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simp-CBPS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一時変数で使ったプログラム変数と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source</a:t>
            </a:r>
            <a:r>
              <a:rPr lang="ja-JP" altLang="en-US" sz="3200" dirty="0"/>
              <a:t>と</a:t>
            </a:r>
            <a:r>
              <a:rPr lang="en-US" altLang="ja-JP" sz="3200" dirty="0"/>
              <a:t>sink</a:t>
            </a:r>
            <a:r>
              <a:rPr lang="ja-JP" altLang="en-US" sz="3200" dirty="0"/>
              <a:t>の間に変数</a:t>
            </a:r>
            <a:r>
              <a:rPr lang="en-US" altLang="ja-JP" sz="3200" dirty="0"/>
              <a:t>value</a:t>
            </a:r>
            <a:r>
              <a:rPr lang="ja-JP" altLang="en-US" sz="3200" dirty="0"/>
              <a:t>が変わる可能性がある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line 26</a:t>
            </a:r>
            <a:r>
              <a:rPr lang="ja-JP" altLang="en-US" sz="3200" dirty="0"/>
              <a:t>の直前に挿入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21" y="877383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21" y="3406888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75707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52871" y="1083192"/>
            <a:ext cx="7955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を生成する可能性がある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if(a&lt;=3)free(x);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別の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に挿入してみる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</a:t>
            </a:r>
            <a:r>
              <a:rPr lang="en-US" altLang="ja-JP" sz="3200" dirty="0"/>
              <a:t>test</a:t>
            </a:r>
            <a:r>
              <a:rPr lang="ja-JP" altLang="en-US" sz="3200" dirty="0"/>
              <a:t>を収集し、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に追加して再合成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a:4, error:1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new_node2</a:t>
            </a:r>
            <a:r>
              <a:rPr lang="ja-JP" altLang="en-US" sz="3200" dirty="0"/>
              <a:t>で</a:t>
            </a:r>
            <a:r>
              <a:rPr lang="en-US" altLang="ja-JP" sz="3200" dirty="0"/>
              <a:t>o1</a:t>
            </a:r>
            <a:r>
              <a:rPr lang="ja-JP" altLang="en-US" sz="3200" dirty="0"/>
              <a:t>を修復する可能性があるけど、</a:t>
            </a:r>
            <a:r>
              <a:rPr lang="en-US" altLang="ja-JP" sz="3200" dirty="0"/>
              <a:t>line 25</a:t>
            </a:r>
            <a:r>
              <a:rPr lang="ja-JP" altLang="en-US" sz="3200" dirty="0"/>
              <a:t>でｘを</a:t>
            </a:r>
            <a:r>
              <a:rPr lang="en-US" altLang="ja-JP" sz="3200" dirty="0"/>
              <a:t>use</a:t>
            </a:r>
            <a:r>
              <a:rPr lang="ja-JP" altLang="en-US" sz="3200" dirty="0"/>
              <a:t>するため、</a:t>
            </a:r>
            <a:r>
              <a:rPr lang="en-US" altLang="ja-JP" sz="3200" dirty="0"/>
              <a:t>use after free</a:t>
            </a:r>
            <a:r>
              <a:rPr lang="ja-JP" altLang="en-US" sz="3200" dirty="0"/>
              <a:t>が発生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2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o1</a:t>
            </a:r>
            <a:r>
              <a:rPr lang="ja-JP" altLang="en-US" sz="3200" dirty="0"/>
              <a:t>が</a:t>
            </a:r>
            <a:r>
              <a:rPr lang="en-US" altLang="ja-JP" sz="3200" dirty="0"/>
              <a:t>leak</a:t>
            </a:r>
            <a:r>
              <a:rPr lang="ja-JP" altLang="en-US" sz="3200" dirty="0"/>
              <a:t>すると判断：</a:t>
            </a:r>
            <a:r>
              <a:rPr lang="en-US" altLang="ja-JP" sz="3200" dirty="0"/>
              <a:t>false-positive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が違う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を生成：</a:t>
            </a:r>
            <a:r>
              <a:rPr lang="en-US" altLang="ja-JP" sz="3200" dirty="0"/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はエラーがないと判断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BA32B34E-C790-4C7A-BFF9-08C9F0B0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09CBE8-5C2D-42DA-B4F2-1044EE5BF2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16177"/>
            <a:ext cx="10058400" cy="1449387"/>
          </a:xfrm>
        </p:spPr>
        <p:txBody>
          <a:bodyPr/>
          <a:lstStyle/>
          <a:p>
            <a:r>
              <a:rPr lang="ja-JP" altLang="en-US" dirty="0"/>
              <a:t>提案手法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538FA-74A2-4B08-9F71-C56D360D5EE2}"/>
              </a:ext>
            </a:extLst>
          </p:cNvPr>
          <p:cNvSpPr txBox="1"/>
          <p:nvPr/>
        </p:nvSpPr>
        <p:spPr>
          <a:xfrm>
            <a:off x="0" y="833210"/>
            <a:ext cx="12681626" cy="407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</a:t>
            </a:r>
            <a:endParaRPr lang="en-US" altLang="ja-JP" sz="2800" dirty="0"/>
          </a:p>
          <a:p>
            <a:pPr marL="914400" lvl="1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Bug-Finder</a:t>
            </a:r>
            <a:r>
              <a:rPr lang="ja-JP" altLang="en-US" sz="2800" dirty="0"/>
              <a:t>でエラー候補を選び、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（動的）で本当のエラーを抽出</a:t>
            </a:r>
            <a:endParaRPr lang="en-US" altLang="ja-JP" sz="2800" dirty="0"/>
          </a:p>
          <a:p>
            <a:pPr marL="457200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</a:t>
            </a:r>
            <a:endParaRPr lang="en-US" altLang="ja-JP" sz="2800" dirty="0"/>
          </a:p>
          <a:p>
            <a:pPr marL="914400" lvl="1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Component-based Program Synthesis</a:t>
            </a:r>
            <a:r>
              <a:rPr lang="ja-JP" altLang="en-US" sz="2800" dirty="0"/>
              <a:t>によりパッチを合成</a:t>
            </a:r>
            <a:endParaRPr lang="en-US" altLang="ja-JP" sz="2800" dirty="0"/>
          </a:p>
          <a:p>
            <a:pPr marL="1371600" lvl="2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 err="1"/>
              <a:t>Fuzzer</a:t>
            </a:r>
            <a:r>
              <a:rPr lang="ja-JP" altLang="en-US" sz="2800" dirty="0"/>
              <a:t>により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を生成</a:t>
            </a:r>
            <a:endParaRPr lang="en-US" altLang="ja-JP" sz="2800" dirty="0"/>
          </a:p>
          <a:p>
            <a:pPr marL="1371600" lvl="2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変数依存性解析を用いてプログラム引数に依存する変数を収集（静的）</a:t>
            </a:r>
            <a:endParaRPr lang="en-US" altLang="ja-JP" sz="2800" dirty="0"/>
          </a:p>
          <a:p>
            <a:pPr marL="1371600" lvl="2" indent="-288000">
              <a:lnSpc>
                <a:spcPts val="4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Source Instrumentation</a:t>
            </a:r>
            <a:r>
              <a:rPr lang="ja-JP" altLang="en-US" sz="2800" dirty="0"/>
              <a:t>により、依存変数の動的</a:t>
            </a:r>
            <a:r>
              <a:rPr lang="en-US" altLang="ja-JP" sz="2800" dirty="0"/>
              <a:t>value</a:t>
            </a:r>
            <a:r>
              <a:rPr lang="ja-JP" altLang="en-US" sz="2800" dirty="0"/>
              <a:t>を収集（動的）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88CE42-C41E-460B-A621-1FA6E5BD5177}"/>
              </a:ext>
            </a:extLst>
          </p:cNvPr>
          <p:cNvSpPr txBox="1"/>
          <p:nvPr/>
        </p:nvSpPr>
        <p:spPr>
          <a:xfrm>
            <a:off x="1869119" y="5345547"/>
            <a:ext cx="8453761" cy="54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3500"/>
              </a:lnSpc>
              <a:buClr>
                <a:schemeClr val="accent1"/>
              </a:buClr>
            </a:pPr>
            <a:r>
              <a:rPr lang="en-US" altLang="ja-JP" sz="3600" b="1" dirty="0">
                <a:solidFill>
                  <a:srgbClr val="FF0000"/>
                </a:solidFill>
              </a:rPr>
              <a:t>Hybrid</a:t>
            </a:r>
            <a:r>
              <a:rPr lang="ja-JP" altLang="en-US" sz="3600" b="1" dirty="0">
                <a:solidFill>
                  <a:srgbClr val="FF0000"/>
                </a:solidFill>
              </a:rPr>
              <a:t>解析を用いてメモリエラーを修復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4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FB08FCD-E414-4594-A155-6725D39A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ED094FBF-4A5C-4060-83D8-5FD4CEEC967F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修復戦略</a:t>
            </a:r>
            <a:endParaRPr lang="zh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D0D188-8AAB-409B-BD63-526353A6A8DD}"/>
              </a:ext>
            </a:extLst>
          </p:cNvPr>
          <p:cNvSpPr txBox="1"/>
          <p:nvPr/>
        </p:nvSpPr>
        <p:spPr>
          <a:xfrm>
            <a:off x="629190" y="624277"/>
            <a:ext cx="10816576" cy="583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</a:t>
            </a:r>
            <a:endParaRPr lang="en-US" altLang="ja-JP" sz="2800" dirty="0"/>
          </a:p>
          <a:p>
            <a:pPr marL="914400" lvl="1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エラー候補を含む関数に</a:t>
            </a:r>
            <a:r>
              <a:rPr lang="en-US" altLang="ja-JP" sz="2800" dirty="0"/>
              <a:t>Fuzzing</a:t>
            </a:r>
            <a:r>
              <a:rPr lang="ja-JP" altLang="en-US" sz="2800" dirty="0"/>
              <a:t>を行う</a:t>
            </a:r>
            <a:endParaRPr lang="en-US" altLang="ja-JP" sz="2800" dirty="0"/>
          </a:p>
          <a:p>
            <a:pPr marL="457200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修復対象</a:t>
            </a:r>
            <a:endParaRPr lang="en-US" altLang="ja-JP" sz="2800" dirty="0"/>
          </a:p>
          <a:p>
            <a:pPr marL="914400" lvl="1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実行時エラーが起きるもの</a:t>
            </a:r>
            <a:endParaRPr lang="en-US" altLang="ja-JP" sz="2800" dirty="0"/>
          </a:p>
          <a:p>
            <a:pPr marL="914400" lvl="1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エラー種類： </a:t>
            </a:r>
            <a:r>
              <a:rPr lang="en-US" altLang="ja-JP" sz="2800" dirty="0"/>
              <a:t>Memory Leak</a:t>
            </a:r>
            <a:r>
              <a:rPr lang="ja-JP" altLang="en-US" sz="2800" dirty="0"/>
              <a:t>、</a:t>
            </a:r>
            <a:r>
              <a:rPr lang="en-US" altLang="ja-JP" sz="2800" dirty="0"/>
              <a:t>Double Free</a:t>
            </a:r>
            <a:r>
              <a:rPr lang="ja-JP" altLang="en-US" sz="2800" dirty="0"/>
              <a:t>、</a:t>
            </a:r>
            <a:r>
              <a:rPr lang="en-US" altLang="ja-JP" sz="2800" dirty="0"/>
              <a:t>Use After Free</a:t>
            </a:r>
          </a:p>
          <a:p>
            <a:pPr marL="457200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パッチ</a:t>
            </a:r>
            <a:endParaRPr lang="en-US" altLang="ja-JP" sz="2800" dirty="0"/>
          </a:p>
          <a:p>
            <a:pPr marL="914400" lvl="1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if( </a:t>
            </a:r>
            <a:r>
              <a:rPr lang="en-US" altLang="ja-JP" sz="2800" b="1" dirty="0">
                <a:solidFill>
                  <a:srgbClr val="C00000"/>
                </a:solidFill>
              </a:rPr>
              <a:t>condition </a:t>
            </a:r>
            <a:r>
              <a:rPr lang="en-US" altLang="ja-JP" sz="2800" dirty="0"/>
              <a:t>) free( </a:t>
            </a:r>
            <a:r>
              <a:rPr lang="en-US" altLang="ja-JP" sz="2800" b="1" dirty="0">
                <a:solidFill>
                  <a:srgbClr val="00B050"/>
                </a:solidFill>
              </a:rPr>
              <a:t>object </a:t>
            </a:r>
            <a:r>
              <a:rPr lang="en-US" altLang="ja-JP" sz="2800" dirty="0"/>
              <a:t>);</a:t>
            </a:r>
          </a:p>
          <a:p>
            <a:pPr marL="1371600" lvl="2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condition: </a:t>
            </a:r>
            <a:r>
              <a:rPr lang="en-US" altLang="zh-CN" sz="2800" dirty="0"/>
              <a:t>Component-based Program Synthesis </a:t>
            </a:r>
          </a:p>
          <a:p>
            <a:pPr marL="1371600" lvl="2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object:</a:t>
            </a:r>
            <a:r>
              <a:rPr lang="ja-JP" altLang="en-US" sz="2800" dirty="0"/>
              <a:t> エラーが発生するヒープオブジェクト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7460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D2255C19-C4E7-4C99-92DE-E1B18D7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73" y="1311213"/>
            <a:ext cx="4166129" cy="39720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4BCB01-57EB-436A-99B3-EFE4D03B2DE1}"/>
              </a:ext>
            </a:extLst>
          </p:cNvPr>
          <p:cNvSpPr txBox="1"/>
          <p:nvPr/>
        </p:nvSpPr>
        <p:spPr>
          <a:xfrm>
            <a:off x="513408" y="1460540"/>
            <a:ext cx="5358886" cy="296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p-&gt;v &lt;= 5 </a:t>
            </a:r>
            <a:r>
              <a:rPr lang="ja-JP" altLang="en-US" sz="3200" dirty="0"/>
              <a:t>の時に、ｐは</a:t>
            </a:r>
            <a:r>
              <a:rPr lang="en-US" altLang="ja-JP" sz="3200" dirty="0"/>
              <a:t>Memory Leak</a:t>
            </a:r>
            <a:r>
              <a:rPr lang="ja-JP" altLang="en-US" sz="3200" dirty="0"/>
              <a:t>が発生</a:t>
            </a:r>
            <a:endParaRPr lang="en-US" altLang="ja-JP" sz="3200" dirty="0"/>
          </a:p>
          <a:p>
            <a:pPr marL="457200" indent="-288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</a:t>
            </a:r>
            <a:r>
              <a:rPr lang="en-US" altLang="ja-JP" sz="3200" dirty="0"/>
              <a:t>Bug-Finder</a:t>
            </a:r>
            <a:r>
              <a:rPr lang="ja-JP" altLang="en-US" sz="3200" dirty="0"/>
              <a:t>＋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でエラー箇所を検知</a:t>
            </a:r>
            <a:endParaRPr lang="en-US" altLang="ja-JP" sz="32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4E19687-08A2-46BC-8863-0E533840A798}"/>
              </a:ext>
            </a:extLst>
          </p:cNvPr>
          <p:cNvCxnSpPr>
            <a:cxnSpLocks/>
          </p:cNvCxnSpPr>
          <p:nvPr/>
        </p:nvCxnSpPr>
        <p:spPr>
          <a:xfrm>
            <a:off x="8056852" y="2394489"/>
            <a:ext cx="2885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F91687-2369-4110-B1DD-4FD7FF963420}"/>
              </a:ext>
            </a:extLst>
          </p:cNvPr>
          <p:cNvCxnSpPr>
            <a:cxnSpLocks/>
          </p:cNvCxnSpPr>
          <p:nvPr/>
        </p:nvCxnSpPr>
        <p:spPr>
          <a:xfrm>
            <a:off x="8552347" y="3106056"/>
            <a:ext cx="1249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8FA1624-A332-4423-BC4A-E24E96CC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31" y="731576"/>
            <a:ext cx="5414669" cy="291227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変数依存性解析</a:t>
            </a:r>
            <a:endParaRPr lang="zh-CN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0186A1-C300-4C57-BF8F-9669366490B8}"/>
              </a:ext>
            </a:extLst>
          </p:cNvPr>
          <p:cNvCxnSpPr>
            <a:cxnSpLocks/>
          </p:cNvCxnSpPr>
          <p:nvPr/>
        </p:nvCxnSpPr>
        <p:spPr>
          <a:xfrm>
            <a:off x="6845417" y="1261780"/>
            <a:ext cx="4367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C8AB19-EDEB-41FF-9E9A-B4C3C0DB4D3C}"/>
              </a:ext>
            </a:extLst>
          </p:cNvPr>
          <p:cNvCxnSpPr>
            <a:cxnSpLocks/>
          </p:cNvCxnSpPr>
          <p:nvPr/>
        </p:nvCxnSpPr>
        <p:spPr>
          <a:xfrm>
            <a:off x="6845417" y="1782765"/>
            <a:ext cx="52104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A21DB-CAB2-453D-B54A-71341136D6CC}"/>
              </a:ext>
            </a:extLst>
          </p:cNvPr>
          <p:cNvSpPr txBox="1"/>
          <p:nvPr/>
        </p:nvSpPr>
        <p:spPr>
          <a:xfrm>
            <a:off x="181035" y="932675"/>
            <a:ext cx="6441707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目的</a:t>
            </a:r>
            <a:endParaRPr lang="en-US" altLang="ja-JP" sz="2400" u="sng" dirty="0"/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関数入力に依存する変数を全部収集し、動的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を収集（プログラム合成に必要）</a:t>
            </a:r>
            <a:endParaRPr lang="en-US" altLang="ja-JP" sz="2400" dirty="0"/>
          </a:p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アルゴリズム</a:t>
            </a:r>
            <a:endParaRPr lang="en-US" altLang="ja-JP" sz="2400" u="sng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構文解析</a:t>
            </a:r>
            <a:endParaRPr lang="en-US" altLang="ja-JP" sz="2400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依存変数と位置を収集</a:t>
            </a:r>
            <a:endParaRPr lang="en-US" altLang="ja-JP" sz="2400" dirty="0"/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line 2: c, line 4: p-&gt;v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/>
              <a:t>Source Instrumentation</a:t>
            </a:r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printf</a:t>
            </a:r>
            <a:r>
              <a:rPr lang="en-US" altLang="ja-JP" sz="2400" dirty="0"/>
              <a:t> 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Fuzzer</a:t>
            </a:r>
            <a:r>
              <a:rPr lang="ja-JP" altLang="en-US" sz="2400" dirty="0"/>
              <a:t>生成した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を用いて、依存変数の動的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</a:t>
            </a:r>
            <a:endParaRPr lang="en-US" altLang="ja-JP" sz="2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47CCE03-11D3-4B2B-B19C-18A8D9BE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196"/>
              </p:ext>
            </p:extLst>
          </p:nvPr>
        </p:nvGraphicFramePr>
        <p:xfrm>
          <a:off x="7243483" y="3907781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5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B547F38-A77D-4527-B16B-55826B7C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8" y="901620"/>
            <a:ext cx="4199465" cy="320168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Component-based Program Synthesis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4AFE-7F7E-4C91-9048-D35679BEF5EA}"/>
              </a:ext>
            </a:extLst>
          </p:cNvPr>
          <p:cNvSpPr txBox="1"/>
          <p:nvPr/>
        </p:nvSpPr>
        <p:spPr>
          <a:xfrm>
            <a:off x="393691" y="766098"/>
            <a:ext cx="66903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特定な変数と</a:t>
            </a:r>
            <a:r>
              <a:rPr lang="en-US" altLang="ja-JP" sz="2400" dirty="0"/>
              <a:t>operator</a:t>
            </a:r>
            <a:r>
              <a:rPr lang="ja-JP" altLang="en-US" sz="2400" dirty="0"/>
              <a:t>を用いて、制約に満たすプログラムを合成してみる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{a, b, c, p-&gt;v, constant}</a:t>
            </a:r>
            <a:r>
              <a:rPr lang="ja-JP" altLang="en-US" sz="2400" dirty="0"/>
              <a:t>（依存変数）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{&gt;, &lt;, &gt;=, &lt;=, ==, +, -, … }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制約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Operator specification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“a &lt;= b”: if(a&gt;b){False}else{True}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Input-Output </a:t>
            </a:r>
            <a:r>
              <a:rPr lang="ja-JP" altLang="en-US" dirty="0"/>
              <a:t>関係</a:t>
            </a:r>
            <a:endParaRPr lang="en-US" altLang="ja-JP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</a:t>
            </a:r>
            <a:r>
              <a:rPr lang="en-US" altLang="ja-JP" dirty="0"/>
              <a:t>: True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エラー発生しない</a:t>
            </a:r>
            <a:r>
              <a:rPr lang="en-US" altLang="ja-JP" dirty="0"/>
              <a:t>: False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合成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  <a:r>
              <a:rPr lang="ja-JP" altLang="en-US" sz="2400" dirty="0"/>
              <a:t>を組み合わせ、</a:t>
            </a:r>
            <a:r>
              <a:rPr lang="en-US" altLang="ja-JP" sz="2400" dirty="0"/>
              <a:t>SMT-Solver</a:t>
            </a:r>
            <a:r>
              <a:rPr lang="ja-JP" altLang="en-US" sz="2400" dirty="0"/>
              <a:t>で制約を解け、全部の制約を満たすパッチを見つける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結果： </a:t>
            </a:r>
            <a:r>
              <a:rPr lang="en-US" altLang="ja-JP" sz="2400" dirty="0"/>
              <a:t>p-&gt;v &lt;= 5</a:t>
            </a: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4F8F09CE-27CB-455B-AE32-59EB71B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8557"/>
              </p:ext>
            </p:extLst>
          </p:nvPr>
        </p:nvGraphicFramePr>
        <p:xfrm>
          <a:off x="7516289" y="4354443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D0FB84-3746-4213-B777-6E580B1AB7DD}"/>
              </a:ext>
            </a:extLst>
          </p:cNvPr>
          <p:cNvCxnSpPr>
            <a:cxnSpLocks/>
          </p:cNvCxnSpPr>
          <p:nvPr/>
        </p:nvCxnSpPr>
        <p:spPr>
          <a:xfrm>
            <a:off x="10384204" y="1729498"/>
            <a:ext cx="1182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D5052D-346D-4D05-8171-CEDF721B2878}"/>
              </a:ext>
            </a:extLst>
          </p:cNvPr>
          <p:cNvCxnSpPr>
            <a:cxnSpLocks/>
          </p:cNvCxnSpPr>
          <p:nvPr/>
        </p:nvCxnSpPr>
        <p:spPr>
          <a:xfrm>
            <a:off x="9598264" y="1988431"/>
            <a:ext cx="1571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F4E4DB2-6313-4BD0-A7C6-EEF8DD96A1F7}"/>
              </a:ext>
            </a:extLst>
          </p:cNvPr>
          <p:cNvCxnSpPr>
            <a:cxnSpLocks/>
          </p:cNvCxnSpPr>
          <p:nvPr/>
        </p:nvCxnSpPr>
        <p:spPr>
          <a:xfrm>
            <a:off x="8159525" y="3845344"/>
            <a:ext cx="3123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/>
              <a:t>Introduction</a:t>
            </a:r>
            <a:endParaRPr lang="zh-CN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368684" y="819752"/>
            <a:ext cx="1166769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背景</a:t>
            </a:r>
            <a:endParaRPr lang="en-US" altLang="zh-CN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メモリエラーは致命的な影響がある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メモリエラー検知ツールの性能が向上したが、修復は難しい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既存の研究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静的でメモリエラーの検知と修復を行う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既存の問題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Analyzer</a:t>
            </a:r>
            <a:r>
              <a:rPr lang="ja-JP" altLang="en-US" sz="2800" dirty="0"/>
              <a:t>の偽陽性と偽陰性は修復ツールの性能を影響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正しくないパッチを生成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提案手法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（動的）でエラー候補を再検査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生成した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を用いてパッチを自動合成し、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で繰り返して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C0E1F0-8054-4694-8440-1C507004C4A9}"/>
              </a:ext>
            </a:extLst>
          </p:cNvPr>
          <p:cNvSpPr txBox="1"/>
          <p:nvPr/>
        </p:nvSpPr>
        <p:spPr>
          <a:xfrm>
            <a:off x="375266" y="899515"/>
            <a:ext cx="11739834" cy="5627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64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問題設定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静的エラー候補から本当のエラーを抽出して修復</a:t>
            </a:r>
            <a:endParaRPr lang="en-US" altLang="ja-JP" sz="2800" dirty="0"/>
          </a:p>
          <a:p>
            <a:pPr marL="6264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提案手法</a:t>
            </a:r>
            <a:endParaRPr lang="en-US" altLang="ja-JP" sz="2800" dirty="0"/>
          </a:p>
          <a:p>
            <a:pPr marL="10836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</a:t>
            </a:r>
            <a:r>
              <a:rPr lang="en-US" altLang="ja-JP" sz="2800" dirty="0"/>
              <a:t>:</a:t>
            </a:r>
            <a:r>
              <a:rPr lang="ja-JP" altLang="en-US" sz="2800" dirty="0"/>
              <a:t> 静的</a:t>
            </a:r>
            <a:r>
              <a:rPr lang="en-US" altLang="ja-JP" sz="2800" dirty="0"/>
              <a:t>Bug Finder</a:t>
            </a:r>
            <a:r>
              <a:rPr lang="ja-JP" altLang="en-US" sz="2800" dirty="0"/>
              <a:t>　</a:t>
            </a:r>
            <a:r>
              <a:rPr lang="en-US" altLang="ja-JP" sz="2800" dirty="0"/>
              <a:t>+</a:t>
            </a:r>
            <a:r>
              <a:rPr lang="ja-JP" altLang="en-US" sz="2800" dirty="0"/>
              <a:t>　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</a:t>
            </a:r>
            <a:endParaRPr lang="en-US" altLang="ja-JP" sz="2800" dirty="0"/>
          </a:p>
          <a:p>
            <a:pPr marL="10836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</a:t>
            </a:r>
            <a:r>
              <a:rPr lang="en-US" altLang="ja-JP" sz="2800" dirty="0"/>
              <a:t>: </a:t>
            </a:r>
            <a:r>
              <a:rPr lang="en-US" altLang="zh-CN" sz="2800" dirty="0"/>
              <a:t>Component-based Program Synthesis (Hybrid)</a:t>
            </a:r>
            <a:endParaRPr lang="en-US" altLang="ja-JP" sz="2800" dirty="0"/>
          </a:p>
          <a:p>
            <a:pPr marL="6264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希望結果</a:t>
            </a:r>
            <a:endParaRPr lang="en-US" altLang="ja-JP" sz="2800" dirty="0"/>
          </a:p>
          <a:p>
            <a:pPr marL="1083600" lvl="1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一般化してリアルプログラムを修復</a:t>
            </a:r>
            <a:endParaRPr lang="en-US" altLang="ja-JP" sz="2800" dirty="0"/>
          </a:p>
          <a:p>
            <a:pPr marL="1083600" lvl="1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複数メモリエラーがある場合も修復できる</a:t>
            </a:r>
            <a:endParaRPr lang="en-US" altLang="ja-JP" sz="2800" dirty="0"/>
          </a:p>
          <a:p>
            <a:pPr marL="1083600" lvl="1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9153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0559BAB-8320-4F83-922C-C47E803D1506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研究進捗</a:t>
            </a:r>
            <a:endParaRPr lang="zh-CN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E3F511-ABA9-416E-9CB7-FACF48B6F8EE}"/>
              </a:ext>
            </a:extLst>
          </p:cNvPr>
          <p:cNvSpPr txBox="1"/>
          <p:nvPr/>
        </p:nvSpPr>
        <p:spPr>
          <a:xfrm>
            <a:off x="375266" y="899515"/>
            <a:ext cx="117398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64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進捗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Bug-Finder</a:t>
            </a:r>
            <a:r>
              <a:rPr lang="ja-JP" altLang="en-US" sz="2800" dirty="0"/>
              <a:t>：</a:t>
            </a:r>
            <a:r>
              <a:rPr lang="en-US" altLang="ja-JP" sz="2800" dirty="0"/>
              <a:t>Clang Static Analyzer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 err="1"/>
              <a:t>Fuzzer</a:t>
            </a:r>
            <a:r>
              <a:rPr lang="en-US" altLang="ja-JP" sz="2800" dirty="0"/>
              <a:t>: </a:t>
            </a:r>
            <a:r>
              <a:rPr lang="en-US" altLang="ja-JP" sz="2800" dirty="0" err="1"/>
              <a:t>LibFuzzer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変数依存性解析： </a:t>
            </a:r>
            <a:r>
              <a:rPr lang="en-US" altLang="ja-JP" sz="2800" dirty="0"/>
              <a:t>50%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Component-based Program Synthesis</a:t>
            </a:r>
            <a:r>
              <a:rPr lang="ja-JP" altLang="en-US" sz="2800" dirty="0"/>
              <a:t>： </a:t>
            </a:r>
            <a:r>
              <a:rPr lang="en-US" altLang="ja-JP" sz="2800" dirty="0"/>
              <a:t>30%</a:t>
            </a:r>
          </a:p>
          <a:p>
            <a:pPr marL="6264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チャレンジ</a:t>
            </a:r>
            <a:endParaRPr lang="en-US" altLang="ja-JP" sz="2800" dirty="0"/>
          </a:p>
          <a:p>
            <a:pPr marL="10836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変数依存性解析の粒度（</a:t>
            </a:r>
            <a:r>
              <a:rPr lang="en-US" altLang="ja-JP" sz="2800" dirty="0"/>
              <a:t>Loop</a:t>
            </a:r>
            <a:r>
              <a:rPr lang="ja-JP" altLang="en-US" sz="2800" dirty="0"/>
              <a:t>、関数）</a:t>
            </a:r>
            <a:endParaRPr lang="en-US" altLang="ja-JP" sz="2800" dirty="0"/>
          </a:p>
          <a:p>
            <a:pPr marL="10836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パッチの複雑さ（オペレータ、複数条件）</a:t>
            </a:r>
            <a:endParaRPr lang="en-US" altLang="ja-JP" sz="2800" dirty="0"/>
          </a:p>
          <a:p>
            <a:pPr marL="10836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複数エラー箇所の修復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827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予備スライド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72005"/>
            <a:ext cx="10058400" cy="1449388"/>
          </a:xfrm>
        </p:spPr>
        <p:txBody>
          <a:bodyPr/>
          <a:lstStyle/>
          <a:p>
            <a:r>
              <a:rPr lang="ja-JP" altLang="en-US" dirty="0"/>
              <a:t>先行研究</a:t>
            </a:r>
            <a:endParaRPr lang="zh-CN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166F61F-8606-4C82-B271-1D2DCC7643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4550977"/>
              </p:ext>
            </p:extLst>
          </p:nvPr>
        </p:nvGraphicFramePr>
        <p:xfrm>
          <a:off x="1014016" y="2590800"/>
          <a:ext cx="10499804" cy="2148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213">
                  <a:extLst>
                    <a:ext uri="{9D8B030D-6E8A-4147-A177-3AD203B41FA5}">
                      <a16:colId xmlns:a16="http://schemas.microsoft.com/office/drawing/2014/main" val="648613605"/>
                    </a:ext>
                  </a:extLst>
                </a:gridCol>
                <a:gridCol w="1687535">
                  <a:extLst>
                    <a:ext uri="{9D8B030D-6E8A-4147-A177-3AD203B41FA5}">
                      <a16:colId xmlns:a16="http://schemas.microsoft.com/office/drawing/2014/main" val="1725116119"/>
                    </a:ext>
                  </a:extLst>
                </a:gridCol>
                <a:gridCol w="1207979">
                  <a:extLst>
                    <a:ext uri="{9D8B030D-6E8A-4147-A177-3AD203B41FA5}">
                      <a16:colId xmlns:a16="http://schemas.microsoft.com/office/drawing/2014/main" val="3851390153"/>
                    </a:ext>
                  </a:extLst>
                </a:gridCol>
                <a:gridCol w="1567443">
                  <a:extLst>
                    <a:ext uri="{9D8B030D-6E8A-4147-A177-3AD203B41FA5}">
                      <a16:colId xmlns:a16="http://schemas.microsoft.com/office/drawing/2014/main" val="2982337367"/>
                    </a:ext>
                  </a:extLst>
                </a:gridCol>
                <a:gridCol w="1501445">
                  <a:extLst>
                    <a:ext uri="{9D8B030D-6E8A-4147-A177-3AD203B41FA5}">
                      <a16:colId xmlns:a16="http://schemas.microsoft.com/office/drawing/2014/main" val="1462371138"/>
                    </a:ext>
                  </a:extLst>
                </a:gridCol>
                <a:gridCol w="1534444">
                  <a:extLst>
                    <a:ext uri="{9D8B030D-6E8A-4147-A177-3AD203B41FA5}">
                      <a16:colId xmlns:a16="http://schemas.microsoft.com/office/drawing/2014/main" val="3026918207"/>
                    </a:ext>
                  </a:extLst>
                </a:gridCol>
                <a:gridCol w="1194745">
                  <a:extLst>
                    <a:ext uri="{9D8B030D-6E8A-4147-A177-3AD203B41FA5}">
                      <a16:colId xmlns:a16="http://schemas.microsoft.com/office/drawing/2014/main" val="818210799"/>
                    </a:ext>
                  </a:extLst>
                </a:gridCol>
              </a:tblGrid>
              <a:tr h="75171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ツール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エラー検知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修復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メモリエラー</a:t>
                      </a:r>
                      <a:endParaRPr lang="en-US" altLang="ja-JP" sz="2000" dirty="0"/>
                    </a:p>
                    <a:p>
                      <a:pPr algn="ctr"/>
                      <a:r>
                        <a:rPr lang="ja-JP" altLang="en-US" sz="2000" dirty="0"/>
                        <a:t>の修復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条件付きパッチ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複数エラー箇所の修復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テスト</a:t>
                      </a:r>
                      <a:endParaRPr lang="en-US" altLang="ja-JP" sz="2000" dirty="0"/>
                    </a:p>
                    <a:p>
                      <a:pPr algn="ctr"/>
                      <a:r>
                        <a:rPr lang="ja-JP" altLang="en-US" sz="2000" dirty="0"/>
                        <a:t>スイート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224069"/>
                  </a:ext>
                </a:extLst>
              </a:tr>
              <a:tr h="46143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1" dirty="0"/>
                        <a:t>SAVER</a:t>
                      </a:r>
                      <a:r>
                        <a:rPr lang="en-US" altLang="ja-JP" sz="2000" b="0" dirty="0"/>
                        <a:t>(1)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静的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静的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△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/>
                        <a:t>×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不要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107439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1" dirty="0" err="1"/>
                        <a:t>Angelix</a:t>
                      </a:r>
                      <a:r>
                        <a:rPr lang="en-US" altLang="ja-JP" sz="2000" b="0" dirty="0"/>
                        <a:t>(2)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動的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動的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/>
                        <a:t>×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要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0218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本研究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/>
                        <a:t>Hybrid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/>
                        <a:t>Hybrid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/>
                        <a:t>不要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31873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AC0F6-2C73-4876-8252-A5F3456671C6}"/>
              </a:ext>
            </a:extLst>
          </p:cNvPr>
          <p:cNvSpPr txBox="1"/>
          <p:nvPr/>
        </p:nvSpPr>
        <p:spPr>
          <a:xfrm>
            <a:off x="1870080" y="1805321"/>
            <a:ext cx="9932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State-of-the-Art Automated Program Repair Tools</a:t>
            </a:r>
            <a:endParaRPr lang="zh-CN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49D0E-5782-41BA-BE18-58D60366912B}"/>
              </a:ext>
            </a:extLst>
          </p:cNvPr>
          <p:cNvSpPr txBox="1"/>
          <p:nvPr/>
        </p:nvSpPr>
        <p:spPr>
          <a:xfrm>
            <a:off x="807974" y="5113539"/>
            <a:ext cx="1099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7800" indent="-2286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S. Hong, J. Lee, J. Lee and H. Oh, "SAVER: Scalable, Precise, and Safe Memory-Error Repair,"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2020 IEEE/ACM 42nd International Conference on Software Engineering (ICSE)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</a:t>
            </a:r>
          </a:p>
          <a:p>
            <a:pPr marL="397800" indent="-2286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Mechtaev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J. Yi and A.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Roychoudhury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Angelix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Scalable Multiline Program Patch Synthesis via Symbolic Analysis,"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2016 IEEE/ACM 38th International Conference on Software Engineering (ICSE)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2016, pp. 691-701,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10.1145/2884781.2884807.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72438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SAVER</a:t>
            </a:r>
            <a:r>
              <a:rPr lang="ja-JP" altLang="en-US" b="1" dirty="0"/>
              <a:t> </a:t>
            </a:r>
            <a:r>
              <a:rPr lang="en-US" altLang="ja-JP" b="1" dirty="0"/>
              <a:t>(Automated Static Memory Error Repair 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464494" y="936010"/>
            <a:ext cx="758914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</a:t>
            </a:r>
            <a:r>
              <a:rPr lang="en-US" altLang="ja-JP" sz="2600" dirty="0"/>
              <a:t>(</a:t>
            </a:r>
            <a:r>
              <a:rPr lang="ja-JP" altLang="en-US" sz="2600" dirty="0"/>
              <a:t>静的</a:t>
            </a:r>
            <a:r>
              <a:rPr lang="en-US" altLang="ja-JP" sz="2600" dirty="0"/>
              <a:t>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 </a:t>
            </a:r>
            <a:r>
              <a:rPr lang="en-US" altLang="ja-JP" sz="2400" dirty="0"/>
              <a:t>Infer (Static Bug-Finder) 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p</a:t>
            </a:r>
            <a:r>
              <a:rPr lang="ja-JP" altLang="en-US" sz="2400" dirty="0"/>
              <a:t>は</a:t>
            </a:r>
            <a:r>
              <a:rPr lang="en-US" altLang="ja-JP" sz="2400" dirty="0"/>
              <a:t>Memory Leak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修復（静的）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Object flow graph</a:t>
            </a:r>
            <a:r>
              <a:rPr lang="ja-JP" altLang="en-US" sz="2400" dirty="0"/>
              <a:t>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各</a:t>
            </a:r>
            <a:r>
              <a:rPr lang="en-US" altLang="ja-JP" sz="2400" dirty="0"/>
              <a:t>heap object</a:t>
            </a:r>
            <a:r>
              <a:rPr lang="ja-JP" altLang="en-US" sz="2400" dirty="0"/>
              <a:t>の状態とパス制約条件を収集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パッチを生成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6</a:t>
            </a:r>
            <a:r>
              <a:rPr lang="ja-JP" altLang="en-US" sz="2400" dirty="0"/>
              <a:t>行目と</a:t>
            </a:r>
            <a:r>
              <a:rPr lang="en-US" altLang="ja-JP" sz="2400" dirty="0"/>
              <a:t>7</a:t>
            </a:r>
            <a:r>
              <a:rPr lang="ja-JP" altLang="en-US" sz="2400" dirty="0"/>
              <a:t>行目の間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生成したパッチをチェック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エラーではない箇所（偽陽性）も修復してみる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静的解析のコストが高い</a:t>
            </a:r>
            <a:endParaRPr lang="en-US" altLang="ja-JP" sz="2400" dirty="0"/>
          </a:p>
          <a:p>
            <a:pPr marL="9693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/>
              <a:t>性能に影響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altLang="ja-JP" b="1" dirty="0" err="1"/>
              <a:t>Angelix</a:t>
            </a:r>
            <a:r>
              <a:rPr lang="ja-JP" altLang="en-US" b="1" dirty="0"/>
              <a:t> </a:t>
            </a:r>
            <a:r>
              <a:rPr lang="en-US" altLang="ja-JP" b="1" dirty="0"/>
              <a:t>(S</a:t>
            </a:r>
            <a:r>
              <a:rPr lang="en-US" altLang="zh-CN" b="1" dirty="0"/>
              <a:t>emantics-based General-purpose APR)</a:t>
            </a:r>
            <a:endParaRPr lang="zh-CN" altLang="en-US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421908" y="1029267"/>
            <a:ext cx="7609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Test</a:t>
            </a:r>
            <a:r>
              <a:rPr lang="ja-JP" altLang="en-US" sz="2400" dirty="0"/>
              <a:t> </a:t>
            </a:r>
            <a:r>
              <a:rPr lang="en-US" altLang="ja-JP" sz="2400" dirty="0"/>
              <a:t>Suite</a:t>
            </a:r>
            <a:r>
              <a:rPr lang="ja-JP" altLang="en-US" sz="2400" dirty="0"/>
              <a:t>を実行し、各行のエラー発生確率を計算</a:t>
            </a:r>
            <a:endParaRPr lang="en-US" altLang="ja-JP" sz="2400" dirty="0"/>
          </a:p>
          <a:p>
            <a:pPr marL="626400" lvl="1">
              <a:buClr>
                <a:schemeClr val="accent1"/>
              </a:buClr>
            </a:pP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確率が高い順で修復してみる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行目から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シンボリック変数に変換し、動的記号実行エンジン</a:t>
            </a:r>
            <a:r>
              <a:rPr lang="en-US" altLang="ja-JP" sz="2400" b="1" dirty="0"/>
              <a:t>KLEE</a:t>
            </a:r>
            <a:r>
              <a:rPr lang="ja-JP" altLang="en-US" sz="2400" dirty="0"/>
              <a:t>を用いてパス制約を収集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 = a - b;</a:t>
            </a:r>
            <a:r>
              <a:rPr lang="ja-JP" altLang="en-US" sz="2400" dirty="0"/>
              <a:t>　→　</a:t>
            </a:r>
            <a:r>
              <a:rPr lang="en-US" altLang="ja-JP" sz="2400" dirty="0"/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Component-based Program Synthesis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Component(</a:t>
            </a:r>
            <a:r>
              <a:rPr lang="ja-JP" altLang="en-US" sz="2400" dirty="0"/>
              <a:t>変数とオペレータ</a:t>
            </a:r>
            <a:r>
              <a:rPr lang="en-US" altLang="ja-JP" sz="2400" dirty="0"/>
              <a:t>)</a:t>
            </a:r>
            <a:r>
              <a:rPr lang="ja-JP" altLang="en-US" sz="2400" dirty="0"/>
              <a:t>とパス制約を　　用いてパッチを合成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メモリエラーに扱わない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3" y="1785126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Infer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Facebook</a:t>
            </a:r>
            <a:r>
              <a:rPr lang="ja-JP" altLang="en-US" sz="3200" dirty="0"/>
              <a:t>開発した静的</a:t>
            </a:r>
            <a:r>
              <a:rPr lang="en-US" altLang="ja-JP" sz="3200" dirty="0"/>
              <a:t>Analyzer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null pointer dereference</a:t>
            </a:r>
            <a:r>
              <a:rPr lang="ja-JP" altLang="en-US" sz="3200" dirty="0"/>
              <a:t>と</a:t>
            </a:r>
            <a:r>
              <a:rPr lang="en-US" altLang="ja-JP" sz="3200" dirty="0"/>
              <a:t>memory error</a:t>
            </a:r>
            <a:r>
              <a:rPr lang="ja-JP" altLang="en-US" sz="3200" dirty="0"/>
              <a:t>などの問題を解析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静的解析なので、間接コールや</a:t>
            </a:r>
            <a:r>
              <a:rPr lang="en-US" altLang="ja-JP" sz="3200" dirty="0"/>
              <a:t>alias</a:t>
            </a:r>
            <a:r>
              <a:rPr lang="ja-JP" altLang="en-US" sz="3200" dirty="0"/>
              <a:t>などの問題に苦手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false-positive</a:t>
            </a:r>
            <a:r>
              <a:rPr lang="ja-JP" altLang="en-US" sz="3200" dirty="0"/>
              <a:t>と</a:t>
            </a:r>
            <a:r>
              <a:rPr lang="en-US" altLang="ja-JP" sz="3200" dirty="0"/>
              <a:t>false-negative</a:t>
            </a:r>
            <a:r>
              <a:rPr lang="ja-JP" altLang="en-US" sz="3200" dirty="0"/>
              <a:t>の警報がある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false-positive: </a:t>
            </a:r>
            <a:r>
              <a:rPr lang="ja-JP" altLang="en-US" sz="3200" dirty="0"/>
              <a:t>修復ツールは違う警報を修復してみる</a:t>
            </a:r>
            <a:r>
              <a:rPr lang="en-US" altLang="ja-JP" sz="3200" dirty="0"/>
              <a:t> 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false-negative:</a:t>
            </a:r>
            <a:r>
              <a:rPr lang="ja-JP" altLang="en-US" sz="3200" dirty="0"/>
              <a:t>　修復の機会もない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877383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 err="1"/>
              <a:t>LibFuzzer</a:t>
            </a:r>
            <a:endParaRPr lang="en-US" altLang="zh-CN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coverage-guided fuzzing engine (</a:t>
            </a:r>
            <a:r>
              <a:rPr lang="en-US" altLang="ja-JP" sz="3200" dirty="0" err="1"/>
              <a:t>SanitizerCoverage</a:t>
            </a:r>
            <a:r>
              <a:rPr lang="en-US" altLang="ja-JP" sz="3200" dirty="0"/>
              <a:t>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AddressSanitizer</a:t>
            </a:r>
            <a:r>
              <a:rPr lang="ja-JP" altLang="en-US" sz="3200" dirty="0"/>
              <a:t>でメモリエラーを判断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Allocated</a:t>
            </a:r>
            <a:r>
              <a:rPr lang="ja-JP" altLang="en-US" sz="3200" dirty="0"/>
              <a:t>メモリ空間をマーク、訪問するときにチェック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プログラム停止するときにマークされた空間をチェック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一回で関数の一つの引数を</a:t>
            </a:r>
            <a:r>
              <a:rPr lang="en-US" altLang="ja-JP" sz="3200" dirty="0"/>
              <a:t>fuzz</a:t>
            </a:r>
            <a:r>
              <a:rPr lang="ja-JP" altLang="en-US" sz="3200" dirty="0"/>
              <a:t>しかない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引数のタイプが複雑のとき苦手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エラーを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すると停止　→　複数回実行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1260DE-E283-4B9A-BC87-086E2A5A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5009067"/>
            <a:ext cx="4457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70712" y="1353152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Patch Template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temporal memory error: memory leak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を正しい位置に挿入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if( </a:t>
            </a:r>
            <a:r>
              <a:rPr lang="en-US" altLang="ja-JP" sz="3200" dirty="0" err="1"/>
              <a:t>cond</a:t>
            </a:r>
            <a:r>
              <a:rPr lang="en-US" altLang="ja-JP" sz="3200" dirty="0"/>
              <a:t> ) free ( </a:t>
            </a:r>
            <a:r>
              <a:rPr lang="en-US" altLang="ja-JP" sz="3200" dirty="0" err="1"/>
              <a:t>ob</a:t>
            </a:r>
            <a:r>
              <a:rPr lang="en-US" altLang="ja-JP" sz="3200" dirty="0"/>
              <a:t> 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 </a:t>
            </a:r>
            <a:r>
              <a:rPr lang="en-US" altLang="ja-JP" sz="3200" b="1" i="1" dirty="0" err="1"/>
              <a:t>cond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 </a:t>
            </a:r>
            <a:r>
              <a:rPr lang="en-US" altLang="ja-JP" sz="3200" b="1" i="1" dirty="0" err="1"/>
              <a:t>ob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 location</a:t>
            </a:r>
          </a:p>
          <a:p>
            <a:pPr lvl="1">
              <a:buClr>
                <a:schemeClr val="accent1"/>
              </a:buClr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931363"/>
            <a:ext cx="116676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Component-based Program Synthesis (CBPS)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簡単的な</a:t>
            </a:r>
            <a:r>
              <a:rPr lang="en-US" altLang="ja-JP" sz="3200" dirty="0"/>
              <a:t>CBPS</a:t>
            </a:r>
            <a:r>
              <a:rPr lang="ja-JP" altLang="en-US" sz="3200" dirty="0"/>
              <a:t>を使う（</a:t>
            </a:r>
            <a:r>
              <a:rPr lang="en-US" altLang="ja-JP" sz="3200" dirty="0"/>
              <a:t>simp-CBPS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</a:t>
            </a:r>
            <a:r>
              <a:rPr lang="ja-JP" altLang="en-US" sz="3200" dirty="0"/>
              <a:t>を合成するので、</a:t>
            </a:r>
            <a:r>
              <a:rPr lang="en-US" altLang="ja-JP" sz="3200" dirty="0"/>
              <a:t>logical</a:t>
            </a:r>
            <a:r>
              <a:rPr lang="ja-JP" altLang="en-US" sz="3200" dirty="0"/>
              <a:t> </a:t>
            </a:r>
            <a:r>
              <a:rPr lang="en-US" altLang="ja-JP" sz="3200" dirty="0"/>
              <a:t>formula</a:t>
            </a:r>
            <a:r>
              <a:rPr lang="ja-JP" altLang="en-US" sz="3200" dirty="0"/>
              <a:t>を考えていい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Component</a:t>
            </a:r>
            <a:r>
              <a:rPr lang="ja-JP" altLang="en-US" sz="3200" dirty="0"/>
              <a:t>→変数、定数、演算子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9" y="4089082"/>
            <a:ext cx="1800225" cy="198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9" y="3027045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71" y="3071812"/>
            <a:ext cx="5629275" cy="7143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3316911" y="3978351"/>
            <a:ext cx="59405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SMT-Solver</a:t>
            </a:r>
            <a:r>
              <a:rPr lang="ja-JP" altLang="en-US" sz="3200" dirty="0"/>
              <a:t>で解ける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x&lt;6</a:t>
            </a:r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Overview - HAMER pipeline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23A227-9CB4-420B-B77B-8304665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1036319"/>
            <a:ext cx="10804813" cy="49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o2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false-negative: o0,o1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</a:t>
            </a:r>
            <a:r>
              <a:rPr lang="en-US" altLang="ja-JP" sz="3200" dirty="0"/>
              <a:t>leak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045028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65" y="4012271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28452</TotalTime>
  <Words>2058</Words>
  <Application>Microsoft Office PowerPoint</Application>
  <PresentationFormat>ワイド画面</PresentationFormat>
  <Paragraphs>352</Paragraphs>
  <Slides>25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等线</vt:lpstr>
      <vt:lpstr>Slack-Lato</vt:lpstr>
      <vt:lpstr>Arial</vt:lpstr>
      <vt:lpstr>Calibri</vt:lpstr>
      <vt:lpstr>Calibri Light</vt:lpstr>
      <vt:lpstr>Wingdings</vt:lpstr>
      <vt:lpstr>レトロスペクト</vt:lpstr>
      <vt:lpstr>Automated Memory Error Repair  based on Hybrid Program Analysis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提案手法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先行研究</vt:lpstr>
      <vt:lpstr>PowerPoint プレゼンテーション</vt:lpstr>
      <vt:lpstr>Angelix (Semantics-based General-purpose APR)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161</cp:revision>
  <dcterms:created xsi:type="dcterms:W3CDTF">2020-11-27T14:43:46Z</dcterms:created>
  <dcterms:modified xsi:type="dcterms:W3CDTF">2022-01-04T19:53:05Z</dcterms:modified>
</cp:coreProperties>
</file>