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8"/>
  </p:notesMasterIdLst>
  <p:sldIdLst>
    <p:sldId id="256" r:id="rId2"/>
    <p:sldId id="265" r:id="rId3"/>
    <p:sldId id="293" r:id="rId4"/>
    <p:sldId id="268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12" r:id="rId15"/>
    <p:sldId id="306" r:id="rId16"/>
    <p:sldId id="308" r:id="rId17"/>
    <p:sldId id="309" r:id="rId18"/>
    <p:sldId id="295" r:id="rId19"/>
    <p:sldId id="310" r:id="rId20"/>
    <p:sldId id="311" r:id="rId21"/>
    <p:sldId id="313" r:id="rId22"/>
    <p:sldId id="322" r:id="rId23"/>
    <p:sldId id="324" r:id="rId24"/>
    <p:sldId id="325" r:id="rId25"/>
    <p:sldId id="328" r:id="rId26"/>
    <p:sldId id="326" r:id="rId27"/>
    <p:sldId id="315" r:id="rId28"/>
    <p:sldId id="314" r:id="rId29"/>
    <p:sldId id="330" r:id="rId30"/>
    <p:sldId id="316" r:id="rId31"/>
    <p:sldId id="288" r:id="rId32"/>
    <p:sldId id="264" r:id="rId33"/>
    <p:sldId id="321" r:id="rId34"/>
    <p:sldId id="304" r:id="rId35"/>
    <p:sldId id="331" r:id="rId36"/>
    <p:sldId id="33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49910" autoAdjust="0"/>
  </p:normalViewPr>
  <p:slideViewPr>
    <p:cSldViewPr snapToGrid="0">
      <p:cViewPr varScale="1">
        <p:scale>
          <a:sx n="50" d="100"/>
          <a:sy n="50" d="100"/>
        </p:scale>
        <p:origin x="1476" y="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E892-9577-49BF-BD61-E6F1958634EC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3135-18CB-422A-9CC9-2AE39E1BC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権藤研究室のセンタクチョウです。研究テーマは</a:t>
            </a:r>
            <a:r>
              <a:rPr lang="en-US" altLang="zh-CN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Automated Memory Error Repair </a:t>
            </a:r>
            <a:br>
              <a:rPr lang="en-US" altLang="zh-CN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</a:br>
            <a:r>
              <a:rPr lang="en-US" altLang="zh-CN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based on Hybrid Program Analysis</a:t>
            </a:r>
          </a:p>
          <a:p>
            <a:r>
              <a:rPr lang="en-US" altLang="ja-JP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HAMER</a:t>
            </a:r>
            <a:r>
              <a:rPr lang="ja-JP" altLang="en-US" sz="12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という名前を付けます。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次に、各エラーパス上の各関数の依存変数を収集します。</a:t>
            </a:r>
            <a:endParaRPr lang="en-US" altLang="ja-JP" dirty="0"/>
          </a:p>
          <a:p>
            <a:r>
              <a:rPr lang="ja-JP" altLang="en-US" dirty="0"/>
              <a:t>例えば、</a:t>
            </a:r>
            <a:r>
              <a:rPr lang="en-US" altLang="ja-JP" dirty="0"/>
              <a:t>o1</a:t>
            </a:r>
            <a:r>
              <a:rPr lang="ja-JP" altLang="en-US" dirty="0"/>
              <a:t>に対して</a:t>
            </a:r>
            <a:r>
              <a:rPr lang="en-US" altLang="ja-JP" dirty="0" err="1"/>
              <a:t>func</a:t>
            </a:r>
            <a:r>
              <a:rPr lang="ja-JP" altLang="en-US" dirty="0"/>
              <a:t>の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newnode2</a:t>
            </a:r>
            <a:r>
              <a:rPr lang="ja-JP" altLang="en-US" dirty="0"/>
              <a:t>の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n-&gt;v</a:t>
            </a:r>
            <a:r>
              <a:rPr lang="ja-JP" altLang="en-US" dirty="0"/>
              <a:t>が収集できます。</a:t>
            </a:r>
            <a:endParaRPr lang="en-US" altLang="ja-JP" dirty="0"/>
          </a:p>
          <a:p>
            <a:r>
              <a:rPr lang="ja-JP" altLang="en-US" dirty="0"/>
              <a:t>そして、同時に各関数の</a:t>
            </a:r>
            <a:r>
              <a:rPr lang="en-US" altLang="ja-JP" dirty="0"/>
              <a:t>return</a:t>
            </a:r>
            <a:r>
              <a:rPr lang="ja-JP" altLang="en-US" dirty="0"/>
              <a:t>の位置と</a:t>
            </a:r>
            <a:r>
              <a:rPr lang="en-US" altLang="ja-JP" dirty="0"/>
              <a:t>error heap object</a:t>
            </a:r>
            <a:r>
              <a:rPr lang="ja-JP" altLang="en-US" dirty="0"/>
              <a:t>を収集します。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6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次に、全部の依存変数をソース計装し、動的な値（あたい）を観測します。</a:t>
            </a:r>
            <a:endParaRPr lang="en-US" altLang="ja-JP" dirty="0"/>
          </a:p>
          <a:p>
            <a:r>
              <a:rPr lang="ja-JP" altLang="en-US" dirty="0"/>
              <a:t>例えば、</a:t>
            </a:r>
            <a:r>
              <a:rPr lang="en-US" altLang="ja-JP" dirty="0"/>
              <a:t>o1</a:t>
            </a:r>
            <a:r>
              <a:rPr lang="ja-JP" altLang="en-US" dirty="0"/>
              <a:t>に対してこの表の感じな</a:t>
            </a:r>
            <a:r>
              <a:rPr lang="en-US" altLang="ja-JP" dirty="0"/>
              <a:t>test suite</a:t>
            </a:r>
            <a:r>
              <a:rPr lang="ja-JP" altLang="en-US" dirty="0"/>
              <a:t>が収集できます。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0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その後で、</a:t>
            </a:r>
            <a:r>
              <a:rPr lang="en-US" altLang="ja-JP" dirty="0"/>
              <a:t>CBPS</a:t>
            </a:r>
            <a:r>
              <a:rPr lang="ja-JP" altLang="en-US" dirty="0"/>
              <a:t>を用いて条件式を合成し、</a:t>
            </a:r>
            <a:r>
              <a:rPr lang="en-US" altLang="ja-JP" dirty="0"/>
              <a:t>patch</a:t>
            </a:r>
            <a:r>
              <a:rPr lang="ja-JP" altLang="en-US" dirty="0"/>
              <a:t>を生成します。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は一時変数を利用して必要な変数の値を保存します。</a:t>
            </a:r>
            <a:endParaRPr lang="en-US" altLang="ja-JP" dirty="0"/>
          </a:p>
          <a:p>
            <a:r>
              <a:rPr lang="ja-JP" altLang="en-US" dirty="0"/>
              <a:t>なぜなら、エラーソースと</a:t>
            </a:r>
            <a:r>
              <a:rPr lang="en-US" altLang="ja-JP" dirty="0"/>
              <a:t>patch</a:t>
            </a:r>
            <a:r>
              <a:rPr lang="ja-JP" altLang="en-US" dirty="0"/>
              <a:t>挿入箇所の間に変数の値が変わる可能性があります。</a:t>
            </a:r>
            <a:endParaRPr lang="en-US" altLang="ja-JP" dirty="0"/>
          </a:p>
          <a:p>
            <a:r>
              <a:rPr lang="ja-JP" altLang="en-US" dirty="0"/>
              <a:t>最後に</a:t>
            </a:r>
            <a:r>
              <a:rPr lang="en-US" altLang="ja-JP" dirty="0"/>
              <a:t>patch</a:t>
            </a:r>
            <a:r>
              <a:rPr lang="ja-JP" altLang="en-US" dirty="0"/>
              <a:t>を挿入します。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9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HAMER</a:t>
            </a:r>
            <a:r>
              <a:rPr lang="ja-JP" altLang="en-US" dirty="0"/>
              <a:t>は修復途中で誤</a:t>
            </a:r>
            <a:r>
              <a:rPr lang="en-US" altLang="ja-JP" dirty="0"/>
              <a:t>patch</a:t>
            </a:r>
            <a:r>
              <a:rPr lang="ja-JP" altLang="en-US" dirty="0"/>
              <a:t>を生成する可能性があります。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 err="1"/>
              <a:t>Fuzzer</a:t>
            </a:r>
            <a:r>
              <a:rPr lang="ja-JP" altLang="en-US" dirty="0"/>
              <a:t>を用いて</a:t>
            </a:r>
            <a:r>
              <a:rPr lang="en-US" altLang="ja-JP" dirty="0"/>
              <a:t>patch</a:t>
            </a:r>
            <a:r>
              <a:rPr lang="ja-JP" altLang="en-US" dirty="0"/>
              <a:t>を検証します。</a:t>
            </a:r>
            <a:endParaRPr lang="en-US" altLang="ja-JP" dirty="0"/>
          </a:p>
          <a:p>
            <a:r>
              <a:rPr lang="ja-JP" altLang="en-US" dirty="0"/>
              <a:t>例えば、先の</a:t>
            </a:r>
            <a:r>
              <a:rPr lang="en-US" altLang="ja-JP" dirty="0"/>
              <a:t>test</a:t>
            </a:r>
            <a:r>
              <a:rPr lang="ja-JP" altLang="en-US" dirty="0"/>
              <a:t> </a:t>
            </a:r>
            <a:r>
              <a:rPr lang="en-US" altLang="ja-JP" dirty="0"/>
              <a:t>suite</a:t>
            </a:r>
            <a:r>
              <a:rPr lang="ja-JP" altLang="en-US" dirty="0"/>
              <a:t>を用いて</a:t>
            </a:r>
            <a:r>
              <a:rPr lang="en-US" altLang="ja-JP" dirty="0"/>
              <a:t>a&lt;=3</a:t>
            </a:r>
            <a:r>
              <a:rPr lang="ja-JP" altLang="en-US" dirty="0"/>
              <a:t>を合成する可能性があります。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はまず別の候補修復箇所に</a:t>
            </a:r>
            <a:r>
              <a:rPr lang="en-US" altLang="ja-JP" dirty="0"/>
              <a:t>patch</a:t>
            </a:r>
            <a:r>
              <a:rPr lang="ja-JP" altLang="en-US" dirty="0"/>
              <a:t>を挿入してみます。</a:t>
            </a:r>
            <a:endParaRPr lang="en-US" altLang="ja-JP" dirty="0"/>
          </a:p>
          <a:p>
            <a:r>
              <a:rPr lang="ja-JP" altLang="en-US" dirty="0"/>
              <a:t>もし現時点の</a:t>
            </a:r>
            <a:r>
              <a:rPr lang="en-US" altLang="ja-JP" dirty="0"/>
              <a:t>patch</a:t>
            </a:r>
            <a:r>
              <a:rPr lang="ja-JP" altLang="en-US" dirty="0"/>
              <a:t>がどちらに挿入してもエラーを修復できないと、</a:t>
            </a:r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error</a:t>
            </a:r>
            <a:r>
              <a:rPr lang="ja-JP" altLang="en-US" dirty="0"/>
              <a:t>を</a:t>
            </a:r>
            <a:r>
              <a:rPr lang="en-US" altLang="ja-JP" dirty="0"/>
              <a:t>trigger</a:t>
            </a:r>
            <a:r>
              <a:rPr lang="ja-JP" altLang="en-US" dirty="0"/>
              <a:t>する</a:t>
            </a:r>
            <a:r>
              <a:rPr lang="en-US" altLang="ja-JP" dirty="0"/>
              <a:t>test</a:t>
            </a:r>
            <a:r>
              <a:rPr lang="ja-JP" altLang="en-US" dirty="0"/>
              <a:t>を収集して</a:t>
            </a:r>
            <a:r>
              <a:rPr lang="en-US" altLang="ja-JP" dirty="0" err="1"/>
              <a:t>testsuite</a:t>
            </a:r>
            <a:r>
              <a:rPr lang="ja-JP" altLang="en-US" dirty="0"/>
              <a:t>に追加します。</a:t>
            </a:r>
            <a:endParaRPr lang="en-US" altLang="ja-JP" dirty="0"/>
          </a:p>
          <a:p>
            <a:r>
              <a:rPr lang="ja-JP" altLang="en-US" dirty="0"/>
              <a:t>例えば、</a:t>
            </a:r>
            <a:r>
              <a:rPr lang="en-US" altLang="ja-JP" dirty="0"/>
              <a:t>a&lt;=3</a:t>
            </a:r>
            <a:r>
              <a:rPr lang="ja-JP" altLang="en-US" dirty="0"/>
              <a:t>に対して、</a:t>
            </a:r>
            <a:r>
              <a:rPr lang="en-US" altLang="ja-JP" dirty="0" err="1"/>
              <a:t>LibFuzzer</a:t>
            </a:r>
            <a:r>
              <a:rPr lang="ja-JP" altLang="en-US" dirty="0"/>
              <a:t>は４を入力すると</a:t>
            </a:r>
            <a:r>
              <a:rPr lang="en-US" altLang="ja-JP" dirty="0"/>
              <a:t>error</a:t>
            </a:r>
            <a:r>
              <a:rPr lang="ja-JP" altLang="en-US" dirty="0"/>
              <a:t>を</a:t>
            </a:r>
            <a:r>
              <a:rPr lang="en-US" altLang="ja-JP" dirty="0"/>
              <a:t>trigger</a:t>
            </a:r>
            <a:r>
              <a:rPr lang="ja-JP" altLang="en-US" dirty="0"/>
              <a:t>します。</a:t>
            </a:r>
            <a:endParaRPr lang="en-US" altLang="ja-JP" dirty="0"/>
          </a:p>
          <a:p>
            <a:r>
              <a:rPr lang="ja-JP" altLang="en-US" dirty="0"/>
              <a:t>この</a:t>
            </a:r>
            <a:r>
              <a:rPr lang="en-US" altLang="ja-JP" dirty="0"/>
              <a:t>test</a:t>
            </a:r>
            <a:r>
              <a:rPr lang="ja-JP" altLang="en-US" dirty="0"/>
              <a:t>を追加し、</a:t>
            </a:r>
            <a:r>
              <a:rPr lang="en-US" altLang="ja-JP" dirty="0"/>
              <a:t>CBPS</a:t>
            </a:r>
            <a:r>
              <a:rPr lang="ja-JP" altLang="en-US" dirty="0"/>
              <a:t>は正しい条件式を合成することができます。</a:t>
            </a:r>
            <a:endParaRPr lang="en-US" altLang="ja-JP" dirty="0"/>
          </a:p>
          <a:p>
            <a:r>
              <a:rPr lang="ja-JP" altLang="en-US" dirty="0"/>
              <a:t>関数</a:t>
            </a:r>
            <a:r>
              <a:rPr lang="en-US" altLang="ja-JP" dirty="0"/>
              <a:t>newnode2</a:t>
            </a:r>
            <a:r>
              <a:rPr lang="ja-JP" altLang="en-US" dirty="0"/>
              <a:t>で</a:t>
            </a:r>
            <a:r>
              <a:rPr lang="en-US" altLang="ja-JP" dirty="0"/>
              <a:t>o1</a:t>
            </a:r>
            <a:r>
              <a:rPr lang="ja-JP" altLang="en-US" dirty="0"/>
              <a:t>を修復する可能性がありますが、関数</a:t>
            </a:r>
            <a:r>
              <a:rPr lang="en-US" altLang="ja-JP" dirty="0" err="1"/>
              <a:t>func</a:t>
            </a:r>
            <a:r>
              <a:rPr lang="ja-JP" altLang="en-US" dirty="0"/>
              <a:t>の２５行目ｘを</a:t>
            </a:r>
            <a:r>
              <a:rPr lang="en-US" altLang="ja-JP" dirty="0"/>
              <a:t>use</a:t>
            </a:r>
            <a:r>
              <a:rPr lang="ja-JP" altLang="en-US" dirty="0"/>
              <a:t>するため、先に</a:t>
            </a:r>
            <a:r>
              <a:rPr lang="en-US" altLang="ja-JP" dirty="0"/>
              <a:t>free</a:t>
            </a:r>
            <a:r>
              <a:rPr lang="ja-JP" altLang="en-US" dirty="0"/>
              <a:t>すると</a:t>
            </a:r>
            <a:r>
              <a:rPr lang="en-US" altLang="ja-JP" dirty="0" err="1"/>
              <a:t>useafterfree</a:t>
            </a:r>
            <a:r>
              <a:rPr lang="ja-JP" altLang="en-US" dirty="0"/>
              <a:t>エラーが発生します。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HAMER</a:t>
            </a:r>
            <a:r>
              <a:rPr lang="ja-JP" altLang="en-US" dirty="0"/>
              <a:t>の提案手法を詳しく説明します。</a:t>
            </a:r>
            <a:endParaRPr lang="en-US" altLang="ja-JP" dirty="0"/>
          </a:p>
          <a:p>
            <a:r>
              <a:rPr lang="ja-JP" altLang="en-US" dirty="0"/>
              <a:t>提案手法を実現するときに、主に下の三つの重要な問題点があります。</a:t>
            </a:r>
            <a:endParaRPr lang="en-US" altLang="ja-JP" dirty="0"/>
          </a:p>
          <a:p>
            <a:r>
              <a:rPr lang="ja-JP" altLang="en-US" dirty="0"/>
              <a:t>先に問題点とその解決方法を説明します。</a:t>
            </a:r>
            <a:endParaRPr lang="en-US" altLang="ja-JP" dirty="0"/>
          </a:p>
          <a:p>
            <a:r>
              <a:rPr lang="ja-JP" altLang="en-US" dirty="0"/>
              <a:t>まずは、</a:t>
            </a:r>
            <a:r>
              <a:rPr lang="en-US" altLang="ja-JP" dirty="0"/>
              <a:t>CBPS</a:t>
            </a:r>
            <a:r>
              <a:rPr lang="ja-JP" altLang="en-US" dirty="0"/>
              <a:t>の合成式は</a:t>
            </a:r>
            <a:r>
              <a:rPr lang="en-US" altLang="ja-JP" dirty="0" err="1"/>
              <a:t>testsuite</a:t>
            </a:r>
            <a:r>
              <a:rPr lang="ja-JP" altLang="en-US" dirty="0"/>
              <a:t>の品質に依存します。正しい</a:t>
            </a:r>
            <a:r>
              <a:rPr lang="en-US" altLang="ja-JP" dirty="0"/>
              <a:t>Patch</a:t>
            </a:r>
            <a:r>
              <a:rPr lang="ja-JP" altLang="en-US" dirty="0"/>
              <a:t>の条件式を合成するために、</a:t>
            </a:r>
            <a:r>
              <a:rPr lang="en-US" altLang="ja-JP" dirty="0"/>
              <a:t>HAMER</a:t>
            </a:r>
            <a:r>
              <a:rPr lang="ja-JP" altLang="en-US" dirty="0"/>
              <a:t>は重要な</a:t>
            </a:r>
            <a:r>
              <a:rPr lang="en-US" altLang="ja-JP" dirty="0"/>
              <a:t>test</a:t>
            </a:r>
            <a:r>
              <a:rPr lang="ja-JP" altLang="en-US" dirty="0"/>
              <a:t>をどう収集しますか？</a:t>
            </a:r>
            <a:endParaRPr lang="en-US" altLang="ja-JP" dirty="0"/>
          </a:p>
          <a:p>
            <a:r>
              <a:rPr lang="ja-JP" altLang="en-US" dirty="0"/>
              <a:t>解決方法は</a:t>
            </a:r>
            <a:r>
              <a:rPr lang="en-US" altLang="ja-JP" dirty="0" err="1"/>
              <a:t>Fuzzer</a:t>
            </a:r>
            <a:r>
              <a:rPr lang="ja-JP" altLang="en-US" dirty="0"/>
              <a:t>を用いて現時点の</a:t>
            </a:r>
            <a:r>
              <a:rPr lang="en-US" altLang="ja-JP" dirty="0"/>
              <a:t>patch</a:t>
            </a:r>
            <a:r>
              <a:rPr lang="ja-JP" altLang="en-US" dirty="0"/>
              <a:t>を検証し、</a:t>
            </a:r>
            <a:r>
              <a:rPr lang="en-US" altLang="ja-JP" dirty="0"/>
              <a:t>error</a:t>
            </a:r>
            <a:r>
              <a:rPr lang="ja-JP" altLang="en-US" dirty="0"/>
              <a:t>を</a:t>
            </a:r>
            <a:r>
              <a:rPr lang="en-US" altLang="ja-JP" dirty="0"/>
              <a:t>trigger</a:t>
            </a:r>
            <a:r>
              <a:rPr lang="ja-JP" altLang="en-US" dirty="0"/>
              <a:t>する</a:t>
            </a:r>
            <a:r>
              <a:rPr lang="en-US" altLang="ja-JP" dirty="0"/>
              <a:t>test</a:t>
            </a:r>
            <a:r>
              <a:rPr lang="ja-JP" altLang="en-US" dirty="0"/>
              <a:t>を追加します。実は、追加した</a:t>
            </a:r>
            <a:r>
              <a:rPr lang="en-US" altLang="ja-JP" dirty="0"/>
              <a:t>test</a:t>
            </a:r>
            <a:r>
              <a:rPr lang="ja-JP" altLang="en-US" dirty="0"/>
              <a:t>は非常に重要な</a:t>
            </a:r>
            <a:r>
              <a:rPr lang="en-US" altLang="ja-JP" dirty="0"/>
              <a:t>test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ja-JP" altLang="en-US" dirty="0"/>
              <a:t>問題２は、複数</a:t>
            </a:r>
            <a:r>
              <a:rPr lang="en-US" altLang="ja-JP" dirty="0"/>
              <a:t>return</a:t>
            </a:r>
            <a:r>
              <a:rPr lang="ja-JP" altLang="en-US" dirty="0"/>
              <a:t>がある関数に対して、</a:t>
            </a:r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patch</a:t>
            </a:r>
            <a:r>
              <a:rPr lang="ja-JP" altLang="en-US" dirty="0"/>
              <a:t>挿入位置をどう選びますか。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SAVER</a:t>
            </a:r>
            <a:r>
              <a:rPr lang="ja-JP" altLang="en-US" dirty="0"/>
              <a:t>のように静的解析を用いて</a:t>
            </a:r>
            <a:r>
              <a:rPr lang="en-US" altLang="ja-JP" dirty="0"/>
              <a:t>heap</a:t>
            </a:r>
            <a:r>
              <a:rPr lang="ja-JP" altLang="en-US" dirty="0"/>
              <a:t>関係の行為を細かく解析しなく、軽量な静的解析を用いて単純に</a:t>
            </a:r>
            <a:r>
              <a:rPr lang="en-US" altLang="ja-JP" dirty="0"/>
              <a:t>return</a:t>
            </a:r>
            <a:r>
              <a:rPr lang="ja-JP" altLang="en-US" dirty="0"/>
              <a:t>の位置を収集します。収集された</a:t>
            </a:r>
            <a:r>
              <a:rPr lang="en-US" altLang="ja-JP" dirty="0"/>
              <a:t>return</a:t>
            </a:r>
            <a:r>
              <a:rPr lang="ja-JP" altLang="en-US" dirty="0"/>
              <a:t>位置から正しい</a:t>
            </a:r>
            <a:r>
              <a:rPr lang="en-US" altLang="ja-JP" dirty="0"/>
              <a:t>Patch</a:t>
            </a:r>
            <a:r>
              <a:rPr lang="ja-JP" altLang="en-US" dirty="0"/>
              <a:t>の挿入位置を探し、</a:t>
            </a:r>
            <a:r>
              <a:rPr lang="en-US" altLang="ja-JP" dirty="0" err="1"/>
              <a:t>Fuzzer</a:t>
            </a:r>
            <a:r>
              <a:rPr lang="ja-JP" altLang="en-US" dirty="0"/>
              <a:t>で検証します。</a:t>
            </a:r>
            <a:endParaRPr lang="en-US" altLang="ja-JP" dirty="0"/>
          </a:p>
          <a:p>
            <a:r>
              <a:rPr lang="ja-JP" altLang="en-US" dirty="0"/>
              <a:t>問題３は複数エラーがある関数に対して</a:t>
            </a:r>
            <a:r>
              <a:rPr lang="en-US" altLang="ja-JP" dirty="0"/>
              <a:t>HAMER</a:t>
            </a:r>
            <a:r>
              <a:rPr lang="ja-JP" altLang="en-US" dirty="0"/>
              <a:t>はどう修復しますか。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queue</a:t>
            </a:r>
            <a:r>
              <a:rPr lang="ja-JP" altLang="en-US" dirty="0"/>
              <a:t>で</a:t>
            </a:r>
            <a:r>
              <a:rPr lang="en-US" altLang="ja-JP" dirty="0"/>
              <a:t>error</a:t>
            </a:r>
            <a:r>
              <a:rPr lang="ja-JP" altLang="en-US" dirty="0"/>
              <a:t>番号を保存し、一個ずつで修復してみます。もし当時点で修復できないと、</a:t>
            </a:r>
            <a:r>
              <a:rPr lang="en-US" altLang="ja-JP" dirty="0"/>
              <a:t>queue</a:t>
            </a:r>
            <a:r>
              <a:rPr lang="ja-JP" altLang="en-US" dirty="0"/>
              <a:t>に追加し、後に修復してみます。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0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まずはエラー検知方法を説明します。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scalability</a:t>
            </a:r>
            <a:r>
              <a:rPr lang="ja-JP" altLang="en-US" dirty="0"/>
              <a:t>を高めるために、先に静的</a:t>
            </a:r>
            <a:r>
              <a:rPr lang="en-US" altLang="ja-JP" dirty="0"/>
              <a:t>Analyzer</a:t>
            </a:r>
            <a:r>
              <a:rPr lang="ja-JP" altLang="en-US" dirty="0"/>
              <a:t>を用いてメモリリーク発生確率が高い関数を抽出します。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 err="1"/>
              <a:t>Fuzzer</a:t>
            </a:r>
            <a:r>
              <a:rPr lang="ja-JP" altLang="en-US" dirty="0"/>
              <a:t>で再検査し、本当のエラーを検知します。</a:t>
            </a:r>
            <a:endParaRPr lang="en-US" altLang="ja-JP" dirty="0"/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小さいコードに対しては、静的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を使わず、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だけで検知します</a:t>
            </a:r>
            <a:r>
              <a:rPr lang="ja-JP" altLang="en-US" dirty="0"/>
              <a:t>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1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次に、変数依存性解析を説明します。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はまず、</a:t>
            </a:r>
            <a:r>
              <a:rPr lang="en-US" altLang="ja-JP" dirty="0" err="1"/>
              <a:t>Fuzzer</a:t>
            </a:r>
            <a:r>
              <a:rPr lang="ja-JP" altLang="en-US" dirty="0"/>
              <a:t>のエラーレポートからエラーパスを収集します。</a:t>
            </a:r>
            <a:endParaRPr lang="en-US" altLang="ja-JP" dirty="0"/>
          </a:p>
          <a:p>
            <a:r>
              <a:rPr lang="ja-JP" altLang="en-US" dirty="0"/>
              <a:t>そして、エラーパス上の全部の関数の依存変数を収集します。</a:t>
            </a:r>
            <a:endParaRPr lang="en-US" altLang="ja-JP" dirty="0"/>
          </a:p>
          <a:p>
            <a:r>
              <a:rPr lang="ja-JP" altLang="en-US" dirty="0"/>
              <a:t>その同時に、各関数の</a:t>
            </a:r>
            <a:r>
              <a:rPr lang="en-US" altLang="ja-JP" dirty="0"/>
              <a:t>return</a:t>
            </a:r>
            <a:r>
              <a:rPr lang="ja-JP" altLang="en-US" dirty="0"/>
              <a:t>位置と</a:t>
            </a:r>
            <a:r>
              <a:rPr lang="en-US" altLang="ja-JP" dirty="0"/>
              <a:t>error heap object</a:t>
            </a:r>
            <a:r>
              <a:rPr lang="ja-JP" altLang="en-US" dirty="0"/>
              <a:t>の情報を収集します。</a:t>
            </a:r>
            <a:endParaRPr lang="en-US" altLang="ja-JP" dirty="0"/>
          </a:p>
          <a:p>
            <a:r>
              <a:rPr lang="en-US" altLang="ja-JP" dirty="0"/>
              <a:t>Return</a:t>
            </a:r>
            <a:r>
              <a:rPr lang="ja-JP" altLang="en-US" dirty="0"/>
              <a:t>位置を</a:t>
            </a:r>
            <a:r>
              <a:rPr lang="en-US" altLang="ja-JP" dirty="0"/>
              <a:t>error</a:t>
            </a:r>
            <a:r>
              <a:rPr lang="ja-JP" altLang="en-US" dirty="0"/>
              <a:t>別でまとめるときに、エラー</a:t>
            </a:r>
            <a:r>
              <a:rPr lang="en-US" altLang="ja-JP" dirty="0"/>
              <a:t>heap object</a:t>
            </a:r>
            <a:r>
              <a:rPr lang="ja-JP" altLang="en-US" dirty="0"/>
              <a:t>位置の前の</a:t>
            </a:r>
            <a:r>
              <a:rPr lang="en-US" altLang="ja-JP" dirty="0"/>
              <a:t>return</a:t>
            </a:r>
            <a:r>
              <a:rPr lang="ja-JP" altLang="en-US" dirty="0"/>
              <a:t>を削除します。</a:t>
            </a:r>
            <a:endParaRPr lang="en-US" altLang="ja-JP" dirty="0"/>
          </a:p>
          <a:p>
            <a:r>
              <a:rPr lang="ja-JP" altLang="en-US" dirty="0"/>
              <a:t>このように軽量な静的解析を用いて必要な修復情報が得られます。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次に、全部の依存変数をソース計装し、</a:t>
            </a:r>
            <a:r>
              <a:rPr lang="en-US" altLang="ja-JP" dirty="0" err="1"/>
              <a:t>Fuzzer</a:t>
            </a:r>
            <a:r>
              <a:rPr lang="ja-JP" altLang="en-US" dirty="0"/>
              <a:t>を実行して動的な値（あたい）を収集します。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はエラー別で動的な値をまとめます。</a:t>
            </a:r>
            <a:endParaRPr lang="en-US" altLang="ja-JP" dirty="0"/>
          </a:p>
          <a:p>
            <a:r>
              <a:rPr lang="ja-JP" altLang="en-US" dirty="0"/>
              <a:t>なぜなら、異なるエラーは、同じな値に対しての状況が必ず同じではありません。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6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最後に、</a:t>
            </a:r>
            <a:r>
              <a:rPr lang="en-US" altLang="ja-JP" dirty="0"/>
              <a:t>Patch</a:t>
            </a:r>
            <a:r>
              <a:rPr lang="ja-JP" altLang="en-US" dirty="0"/>
              <a:t>生成アルゴリズムを説明します。</a:t>
            </a:r>
            <a:endParaRPr lang="en-US" altLang="ja-JP" dirty="0"/>
          </a:p>
          <a:p>
            <a:r>
              <a:rPr lang="ja-JP" altLang="en-US" dirty="0"/>
              <a:t>本研究の研究対象は時間的なメモリエラーです。</a:t>
            </a:r>
            <a:endParaRPr lang="en-US" altLang="ja-JP" dirty="0"/>
          </a:p>
          <a:p>
            <a:r>
              <a:rPr lang="ja-JP" altLang="en-US" dirty="0"/>
              <a:t>メモリリークは、正しい</a:t>
            </a:r>
            <a:r>
              <a:rPr lang="en-US" altLang="ja-JP" dirty="0"/>
              <a:t>deallocation</a:t>
            </a:r>
            <a:r>
              <a:rPr lang="ja-JP" altLang="en-US" dirty="0"/>
              <a:t>を正しい位置に挿入すると大部分のエラーが修復できます。</a:t>
            </a:r>
            <a:endParaRPr lang="en-US" altLang="ja-JP" dirty="0"/>
          </a:p>
          <a:p>
            <a:r>
              <a:rPr lang="ja-JP" altLang="en-US" dirty="0"/>
              <a:t>だから、</a:t>
            </a:r>
            <a:r>
              <a:rPr lang="en-US" altLang="ja-JP" dirty="0"/>
              <a:t>HAMER</a:t>
            </a:r>
            <a:r>
              <a:rPr lang="ja-JP" altLang="en-US" dirty="0"/>
              <a:t>は条件付き</a:t>
            </a:r>
            <a:r>
              <a:rPr lang="en-US" altLang="ja-JP" dirty="0"/>
              <a:t>free</a:t>
            </a:r>
            <a:r>
              <a:rPr lang="ja-JP" altLang="en-US" dirty="0"/>
              <a:t>を利用してメモリリークを修復してみます。</a:t>
            </a:r>
            <a:endParaRPr lang="en-US" altLang="ja-JP" dirty="0"/>
          </a:p>
          <a:p>
            <a:r>
              <a:rPr lang="ja-JP" altLang="en-US" dirty="0"/>
              <a:t>今のタスクは、正しい条件式の合成、エラー</a:t>
            </a:r>
            <a:r>
              <a:rPr lang="en-US" altLang="ja-JP" dirty="0" err="1"/>
              <a:t>heapobject</a:t>
            </a:r>
            <a:r>
              <a:rPr lang="ja-JP" altLang="en-US" dirty="0"/>
              <a:t>の収集と</a:t>
            </a:r>
            <a:r>
              <a:rPr lang="en-US" altLang="ja-JP" dirty="0"/>
              <a:t>patch</a:t>
            </a:r>
            <a:r>
              <a:rPr lang="ja-JP" altLang="en-US" dirty="0"/>
              <a:t>挿入位置の選択です。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は条件式だけを合成するため、</a:t>
            </a:r>
            <a:r>
              <a:rPr lang="en-US" altLang="ja-JP" dirty="0"/>
              <a:t>CBPS</a:t>
            </a:r>
            <a:r>
              <a:rPr lang="ja-JP" altLang="en-US" dirty="0"/>
              <a:t>の一部の機能を削除し、</a:t>
            </a:r>
            <a:r>
              <a:rPr lang="en-US" altLang="ja-JP" dirty="0"/>
              <a:t>simp</a:t>
            </a:r>
            <a:r>
              <a:rPr lang="ja-JP" altLang="en-US" dirty="0"/>
              <a:t>－</a:t>
            </a:r>
            <a:r>
              <a:rPr lang="en-US" altLang="ja-JP" dirty="0"/>
              <a:t>CBPS</a:t>
            </a:r>
            <a:r>
              <a:rPr lang="ja-JP" altLang="en-US" dirty="0"/>
              <a:t>を使います。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8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まずは、全体的な修復アルゴリズムを説明します。</a:t>
            </a:r>
            <a:endParaRPr lang="en-US" altLang="ja-JP" dirty="0"/>
          </a:p>
          <a:p>
            <a:r>
              <a:rPr lang="en-US" altLang="ja-JP" dirty="0"/>
              <a:t>Source</a:t>
            </a:r>
            <a:r>
              <a:rPr lang="ja-JP" altLang="en-US" dirty="0"/>
              <a:t>コードと必要な情報を入力して修復したコードを出力します。</a:t>
            </a:r>
            <a:endParaRPr lang="en-US" altLang="ja-JP" dirty="0"/>
          </a:p>
          <a:p>
            <a:r>
              <a:rPr lang="en-US" altLang="ja-JP" dirty="0"/>
              <a:t>Queue</a:t>
            </a:r>
            <a:r>
              <a:rPr lang="ja-JP" altLang="en-US" dirty="0"/>
              <a:t>でエラー番号を保存し、一個ずつで修復してみます。</a:t>
            </a:r>
            <a:endParaRPr lang="en-US" altLang="ja-JP" dirty="0"/>
          </a:p>
          <a:p>
            <a:r>
              <a:rPr lang="ja-JP" altLang="en-US" dirty="0"/>
              <a:t>エラーを修復するときに、</a:t>
            </a:r>
            <a:r>
              <a:rPr lang="en-US" altLang="ja-JP" dirty="0" err="1"/>
              <a:t>simpCBPS</a:t>
            </a:r>
            <a:r>
              <a:rPr lang="ja-JP" altLang="en-US" dirty="0"/>
              <a:t>を用いて</a:t>
            </a:r>
            <a:r>
              <a:rPr lang="en-US" altLang="ja-JP" dirty="0"/>
              <a:t>patch</a:t>
            </a:r>
            <a:r>
              <a:rPr lang="ja-JP" altLang="en-US" dirty="0"/>
              <a:t>を合成し、そして</a:t>
            </a:r>
            <a:r>
              <a:rPr lang="en-US" altLang="ja-JP" dirty="0"/>
              <a:t>Fix</a:t>
            </a:r>
            <a:r>
              <a:rPr lang="ja-JP" altLang="en-US" dirty="0"/>
              <a:t>関数を通して</a:t>
            </a:r>
            <a:r>
              <a:rPr lang="en-US" altLang="ja-JP" dirty="0"/>
              <a:t>Patch</a:t>
            </a:r>
            <a:r>
              <a:rPr lang="ja-JP" altLang="en-US" dirty="0"/>
              <a:t>を挿入します。</a:t>
            </a:r>
            <a:endParaRPr lang="en-US" altLang="ja-JP" dirty="0"/>
          </a:p>
          <a:p>
            <a:r>
              <a:rPr lang="ja-JP" altLang="en-US" dirty="0"/>
              <a:t>もし当時点の</a:t>
            </a:r>
            <a:r>
              <a:rPr lang="en-US" altLang="ja-JP" dirty="0"/>
              <a:t>patch</a:t>
            </a:r>
            <a:r>
              <a:rPr lang="ja-JP" altLang="en-US" dirty="0"/>
              <a:t>が正しくないと、エラーを</a:t>
            </a:r>
            <a:r>
              <a:rPr lang="en-US" altLang="ja-JP" dirty="0"/>
              <a:t>trigger</a:t>
            </a:r>
            <a:r>
              <a:rPr lang="ja-JP" altLang="en-US" dirty="0"/>
              <a:t>する</a:t>
            </a:r>
            <a:r>
              <a:rPr lang="en-US" altLang="ja-JP" dirty="0"/>
              <a:t>test</a:t>
            </a:r>
            <a:r>
              <a:rPr lang="ja-JP" altLang="en-US" dirty="0"/>
              <a:t>を追加して再修復を行います。</a:t>
            </a:r>
            <a:endParaRPr lang="en-US" altLang="ja-JP" dirty="0"/>
          </a:p>
          <a:p>
            <a:r>
              <a:rPr lang="en-US" altLang="ja-JP" dirty="0"/>
              <a:t>Timeout</a:t>
            </a:r>
            <a:r>
              <a:rPr lang="ja-JP" altLang="en-US" dirty="0"/>
              <a:t>までに修復できないと、</a:t>
            </a:r>
            <a:r>
              <a:rPr lang="en-US" altLang="ja-JP" dirty="0"/>
              <a:t>error</a:t>
            </a:r>
            <a:r>
              <a:rPr lang="ja-JP" altLang="en-US" dirty="0"/>
              <a:t>番号を</a:t>
            </a:r>
            <a:r>
              <a:rPr lang="en-US" altLang="ja-JP" dirty="0"/>
              <a:t>queue</a:t>
            </a:r>
            <a:r>
              <a:rPr lang="ja-JP" altLang="en-US" dirty="0"/>
              <a:t>に追加し、先に別のエラーを修復していきます。</a:t>
            </a:r>
            <a:endParaRPr lang="en-US" altLang="ja-JP" dirty="0"/>
          </a:p>
          <a:p>
            <a:r>
              <a:rPr lang="ja-JP" altLang="en-US" dirty="0"/>
              <a:t>そして、アルゴリズムの停止を保証するために、</a:t>
            </a:r>
            <a:r>
              <a:rPr lang="en-US" altLang="ja-JP" dirty="0" err="1"/>
              <a:t>unfixederror</a:t>
            </a:r>
            <a:r>
              <a:rPr lang="ja-JP" altLang="en-US" dirty="0"/>
              <a:t>変数を使って修復されない</a:t>
            </a:r>
            <a:r>
              <a:rPr lang="en-US" altLang="ja-JP" dirty="0"/>
              <a:t>error</a:t>
            </a:r>
            <a:r>
              <a:rPr lang="ja-JP" altLang="en-US" dirty="0"/>
              <a:t>数を記録します。</a:t>
            </a:r>
            <a:endParaRPr lang="en-US" altLang="ja-JP" dirty="0"/>
          </a:p>
          <a:p>
            <a:r>
              <a:rPr lang="ja-JP" altLang="en-US" dirty="0"/>
              <a:t>もし</a:t>
            </a:r>
            <a:r>
              <a:rPr lang="en-US" altLang="ja-JP" dirty="0" err="1"/>
              <a:t>unfixederror</a:t>
            </a:r>
            <a:r>
              <a:rPr lang="ja-JP" altLang="en-US" dirty="0"/>
              <a:t>は</a:t>
            </a:r>
            <a:r>
              <a:rPr lang="en-US" altLang="ja-JP" dirty="0"/>
              <a:t>queue</a:t>
            </a:r>
            <a:r>
              <a:rPr lang="ja-JP" altLang="en-US" dirty="0"/>
              <a:t>の残りのエラー数と同じであると、アルゴリズムを停止します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1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dirty="0"/>
              <a:t>まずは、本研究のイントロから説明します。</a:t>
            </a:r>
            <a:endParaRPr lang="en-US" altLang="ja-JP" sz="1600" dirty="0"/>
          </a:p>
          <a:p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は致命的な影響があります。</a:t>
            </a:r>
            <a:endParaRPr lang="en-US" altLang="ja-JP" sz="1600" dirty="0"/>
          </a:p>
          <a:p>
            <a:r>
              <a:rPr lang="ja-JP" altLang="en-US" sz="1600" dirty="0"/>
              <a:t>そして、近年、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検知ツールの性能が向上しますが、修復は難しいです。</a:t>
            </a:r>
            <a:endParaRPr lang="en-US" altLang="ja-JP" sz="1600" dirty="0"/>
          </a:p>
          <a:p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自動修復分野の研究は、主に静的でエラーを検知して修復します。</a:t>
            </a:r>
            <a:endParaRPr lang="en-US" altLang="ja-JP" sz="1600" dirty="0"/>
          </a:p>
          <a:p>
            <a:r>
              <a:rPr lang="ja-JP" altLang="en-US" sz="1600" dirty="0"/>
              <a:t>でも、静的</a:t>
            </a:r>
            <a:r>
              <a:rPr lang="en-US" altLang="ja-JP" sz="1600" dirty="0"/>
              <a:t>Analyzer</a:t>
            </a:r>
            <a:r>
              <a:rPr lang="ja-JP" altLang="en-US" sz="1600" dirty="0"/>
              <a:t>の偽陽性と偽陰性の警報がよくあるため、修復ツールの性能に悪影響があります。</a:t>
            </a:r>
            <a:endParaRPr lang="en-US" altLang="ja-JP" sz="1600" dirty="0"/>
          </a:p>
          <a:p>
            <a:r>
              <a:rPr lang="ja-JP" altLang="en-US" sz="1600" dirty="0"/>
              <a:t>一方、動的検知ツールは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をうまく検知しますが、修復に必要な情報を十分に提供できません。</a:t>
            </a:r>
            <a:endParaRPr lang="en-US" altLang="ja-JP" sz="1600" dirty="0"/>
          </a:p>
          <a:p>
            <a:r>
              <a:rPr lang="ja-JP" altLang="en-US" sz="1600" dirty="0"/>
              <a:t>そして、既存の修復ツールは誤</a:t>
            </a:r>
            <a:r>
              <a:rPr lang="en-US" altLang="ja-JP" sz="1600" dirty="0"/>
              <a:t>patch</a:t>
            </a:r>
            <a:r>
              <a:rPr lang="ja-JP" altLang="en-US" sz="1600" dirty="0"/>
              <a:t>を生成しやすいです。</a:t>
            </a:r>
            <a:endParaRPr lang="en-US" altLang="ja-JP" sz="1600" dirty="0"/>
          </a:p>
          <a:p>
            <a:r>
              <a:rPr lang="ja-JP" altLang="en-US" sz="1600" dirty="0"/>
              <a:t>本研究は、これらの問題を解決するために、ハイブリッド解析を用いた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ja-JP" altLang="en-US" sz="1600" dirty="0"/>
              <a:t>自動修復手法を提案しました。</a:t>
            </a:r>
            <a:endParaRPr lang="en-US" altLang="ja-JP" sz="1600" dirty="0"/>
          </a:p>
          <a:p>
            <a:r>
              <a:rPr lang="ja-JP" altLang="en-US" sz="1600" dirty="0"/>
              <a:t>エラーを検知するときに、静的</a:t>
            </a:r>
            <a:r>
              <a:rPr lang="en-US" altLang="ja-JP" sz="1600" dirty="0"/>
              <a:t>Analyzer</a:t>
            </a:r>
            <a:r>
              <a:rPr lang="ja-JP" altLang="en-US" sz="1600" dirty="0"/>
              <a:t>が検知されたエラー候補を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を用いて再検査し、本当のエラーを検知します。</a:t>
            </a:r>
            <a:endParaRPr lang="en-US" altLang="ja-JP" sz="1600" dirty="0"/>
          </a:p>
          <a:p>
            <a:r>
              <a:rPr lang="ja-JP" altLang="en-US" sz="1600" dirty="0"/>
              <a:t>そして、軽量な静的解析を用いて必要な情報を収集し、提案する修復アルゴリズムにより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を活用し、重要な</a:t>
            </a:r>
            <a:r>
              <a:rPr lang="en-US" altLang="ja-JP" sz="1600" dirty="0"/>
              <a:t>test</a:t>
            </a:r>
            <a:r>
              <a:rPr lang="ja-JP" altLang="en-US" sz="1600" dirty="0"/>
              <a:t>の収集と</a:t>
            </a:r>
            <a:r>
              <a:rPr lang="en-US" altLang="ja-JP" sz="1600" dirty="0"/>
              <a:t>patch</a:t>
            </a:r>
            <a:r>
              <a:rPr lang="ja-JP" altLang="en-US" sz="1600" dirty="0"/>
              <a:t>検証を行います。</a:t>
            </a: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4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Fix</a:t>
            </a:r>
            <a:r>
              <a:rPr lang="ja-JP" altLang="en-US" dirty="0"/>
              <a:t>関数の動作を説明します。</a:t>
            </a:r>
            <a:endParaRPr lang="en-US" altLang="ja-JP" dirty="0"/>
          </a:p>
          <a:p>
            <a:r>
              <a:rPr lang="ja-JP" altLang="en-US" dirty="0"/>
              <a:t>コードと</a:t>
            </a:r>
            <a:r>
              <a:rPr lang="en-US" altLang="ja-JP" dirty="0"/>
              <a:t>patch</a:t>
            </a:r>
            <a:r>
              <a:rPr lang="ja-JP" altLang="en-US" dirty="0"/>
              <a:t>を入力し、正しい</a:t>
            </a:r>
            <a:r>
              <a:rPr lang="en-US" altLang="ja-JP" dirty="0"/>
              <a:t>patch</a:t>
            </a:r>
            <a:r>
              <a:rPr lang="ja-JP" altLang="en-US" dirty="0"/>
              <a:t>の場合は修復したコードを出力します。</a:t>
            </a:r>
            <a:endParaRPr lang="en-US" altLang="ja-JP" dirty="0"/>
          </a:p>
          <a:p>
            <a:r>
              <a:rPr lang="en-US" altLang="ja-JP" dirty="0"/>
              <a:t>Patch</a:t>
            </a:r>
            <a:r>
              <a:rPr lang="ja-JP" altLang="en-US" dirty="0"/>
              <a:t>をある候補修復箇所に挿入して</a:t>
            </a:r>
            <a:r>
              <a:rPr lang="en-US" altLang="ja-JP" dirty="0" err="1"/>
              <a:t>fuzzer</a:t>
            </a:r>
            <a:r>
              <a:rPr lang="ja-JP" altLang="en-US" dirty="0"/>
              <a:t>で検証します。</a:t>
            </a:r>
            <a:endParaRPr lang="en-US" altLang="ja-JP" dirty="0"/>
          </a:p>
          <a:p>
            <a:r>
              <a:rPr lang="ja-JP" altLang="en-US" dirty="0"/>
              <a:t>もし新しいエラーが発生すると、この箇所が正しくないと判断します。</a:t>
            </a:r>
            <a:endParaRPr lang="en-US" altLang="ja-JP" dirty="0"/>
          </a:p>
          <a:p>
            <a:r>
              <a:rPr lang="ja-JP" altLang="en-US" dirty="0"/>
              <a:t>もし同じなエラーが発生すると、この場合は部分のエラーを修復する可能性があるため、先に挿入した</a:t>
            </a:r>
            <a:r>
              <a:rPr lang="en-US" altLang="ja-JP" dirty="0"/>
              <a:t>patch</a:t>
            </a:r>
            <a:r>
              <a:rPr lang="ja-JP" altLang="en-US" dirty="0"/>
              <a:t>を保存して続いて別の修復箇所を試します。</a:t>
            </a:r>
            <a:endParaRPr lang="en-US" altLang="ja-JP" dirty="0"/>
          </a:p>
          <a:p>
            <a:r>
              <a:rPr lang="ja-JP" altLang="en-US" dirty="0"/>
              <a:t>例えば、右下のコード例は二つ</a:t>
            </a:r>
            <a:r>
              <a:rPr lang="en-US" altLang="ja-JP" dirty="0"/>
              <a:t>return</a:t>
            </a:r>
            <a:r>
              <a:rPr lang="ja-JP" altLang="en-US" dirty="0"/>
              <a:t>の前に同時に</a:t>
            </a:r>
            <a:r>
              <a:rPr lang="en-US" altLang="ja-JP" dirty="0"/>
              <a:t>patch</a:t>
            </a:r>
            <a:r>
              <a:rPr lang="ja-JP" altLang="en-US" dirty="0"/>
              <a:t>を挿入する必要があります。</a:t>
            </a:r>
            <a:r>
              <a:rPr lang="en-US" altLang="ja-JP" dirty="0"/>
              <a:t>HAMER</a:t>
            </a:r>
            <a:r>
              <a:rPr lang="ja-JP" altLang="en-US" dirty="0"/>
              <a:t>はこのような修復戦略を通して複数</a:t>
            </a:r>
            <a:r>
              <a:rPr lang="en-US" altLang="ja-JP" dirty="0"/>
              <a:t>free</a:t>
            </a:r>
            <a:r>
              <a:rPr lang="ja-JP" altLang="en-US" dirty="0"/>
              <a:t>関数が必要なメモリリークも修復できます。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60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評価実験結果を説明します。</a:t>
            </a:r>
            <a:endParaRPr lang="en-US" altLang="ja-JP" dirty="0"/>
          </a:p>
          <a:p>
            <a:r>
              <a:rPr lang="ja-JP" altLang="en-US" dirty="0"/>
              <a:t>三つの</a:t>
            </a:r>
            <a:r>
              <a:rPr lang="en-US" altLang="ja-JP" dirty="0"/>
              <a:t>RQ</a:t>
            </a:r>
            <a:r>
              <a:rPr lang="ja-JP" altLang="en-US" dirty="0"/>
              <a:t>を作成し、実験で</a:t>
            </a:r>
            <a:r>
              <a:rPr lang="en-US" altLang="ja-JP" dirty="0"/>
              <a:t>HAMER</a:t>
            </a:r>
            <a:r>
              <a:rPr lang="ja-JP" altLang="en-US" dirty="0"/>
              <a:t>の性能を評価します。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で</a:t>
            </a:r>
            <a:r>
              <a:rPr lang="en-US" altLang="ja-JP" dirty="0"/>
              <a:t>HAMER</a:t>
            </a:r>
            <a:r>
              <a:rPr lang="ja-JP" altLang="en-US" dirty="0"/>
              <a:t>を実装しました。</a:t>
            </a:r>
            <a:endParaRPr lang="en-US" altLang="ja-JP" dirty="0"/>
          </a:p>
          <a:p>
            <a:r>
              <a:rPr lang="en-US" altLang="ja-JP" dirty="0" err="1"/>
              <a:t>LibFuzzer</a:t>
            </a:r>
            <a:r>
              <a:rPr lang="ja-JP" altLang="en-US" dirty="0"/>
              <a:t>の設定は使用するときに</a:t>
            </a:r>
            <a:r>
              <a:rPr lang="en-US" altLang="ja-JP" dirty="0"/>
              <a:t>10</a:t>
            </a:r>
            <a:r>
              <a:rPr lang="ja-JP" altLang="en-US" dirty="0"/>
              <a:t>回を実行します。</a:t>
            </a:r>
            <a:endParaRPr lang="en-US" altLang="ja-JP" dirty="0"/>
          </a:p>
          <a:p>
            <a:r>
              <a:rPr lang="ja-JP" altLang="en-US" dirty="0"/>
              <a:t>そして、一回の実行で５秒内にエラーを検知しないと、このコードはエラーがないと判定して</a:t>
            </a:r>
            <a:r>
              <a:rPr lang="en-US" altLang="ja-JP" dirty="0" err="1"/>
              <a:t>LibFuzzer</a:t>
            </a:r>
            <a:r>
              <a:rPr lang="ja-JP" altLang="en-US" dirty="0"/>
              <a:t>を停止します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54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Benchmark</a:t>
            </a:r>
            <a:r>
              <a:rPr lang="ja-JP" altLang="en-US" dirty="0"/>
              <a:t>は、合成検体で</a:t>
            </a:r>
            <a:r>
              <a:rPr lang="en-US" altLang="ja-JP" dirty="0"/>
              <a:t>SAVER</a:t>
            </a:r>
            <a:r>
              <a:rPr lang="ja-JP" altLang="en-US" dirty="0"/>
              <a:t>と比較します。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の現時点の実装</a:t>
            </a:r>
            <a:r>
              <a:rPr lang="en-US" altLang="ja-JP" dirty="0"/>
              <a:t>version</a:t>
            </a:r>
            <a:r>
              <a:rPr lang="ja-JP" altLang="en-US" dirty="0"/>
              <a:t>は</a:t>
            </a:r>
            <a:r>
              <a:rPr lang="en-US" altLang="ja-JP" dirty="0"/>
              <a:t>scalability</a:t>
            </a:r>
            <a:r>
              <a:rPr lang="ja-JP" altLang="en-US" dirty="0"/>
              <a:t>が良くないため、リアル検体で実験できません。</a:t>
            </a:r>
            <a:endParaRPr lang="en-US" altLang="ja-JP" dirty="0"/>
          </a:p>
          <a:p>
            <a:r>
              <a:rPr lang="ja-JP" altLang="en-US" dirty="0"/>
              <a:t>今回の実験は</a:t>
            </a:r>
            <a:r>
              <a:rPr lang="en-US" altLang="ja-JP" dirty="0"/>
              <a:t>scalability</a:t>
            </a:r>
            <a:r>
              <a:rPr lang="ja-JP" altLang="en-US" dirty="0"/>
              <a:t>の点で</a:t>
            </a:r>
            <a:r>
              <a:rPr lang="en-US" altLang="ja-JP" dirty="0"/>
              <a:t>unfair</a:t>
            </a:r>
            <a:r>
              <a:rPr lang="ja-JP" altLang="en-US" dirty="0"/>
              <a:t>ですが、修復機能に絞って</a:t>
            </a:r>
            <a:r>
              <a:rPr lang="en-US" altLang="ja-JP" dirty="0"/>
              <a:t>HAMER</a:t>
            </a:r>
            <a:r>
              <a:rPr lang="ja-JP" altLang="en-US" dirty="0"/>
              <a:t>と</a:t>
            </a:r>
            <a:r>
              <a:rPr lang="en-US" altLang="ja-JP" dirty="0"/>
              <a:t>SAVER</a:t>
            </a:r>
            <a:r>
              <a:rPr lang="ja-JP" altLang="en-US" dirty="0"/>
              <a:t>の複雑なエラーに対する修復能力を評価します。</a:t>
            </a:r>
            <a:endParaRPr lang="en-US" altLang="ja-JP" dirty="0"/>
          </a:p>
          <a:p>
            <a:r>
              <a:rPr lang="ja-JP" altLang="en-US" dirty="0"/>
              <a:t>表の中の六方面から１１個の複雑なエラーパターンを再現する小さいテストコードを作成しました。</a:t>
            </a:r>
            <a:endParaRPr lang="en-US" altLang="ja-JP" dirty="0"/>
          </a:p>
          <a:p>
            <a:r>
              <a:rPr lang="ja-JP" altLang="en-US" dirty="0"/>
              <a:t>そして、今回は</a:t>
            </a:r>
            <a:r>
              <a:rPr lang="en-US" altLang="ja-JP" dirty="0"/>
              <a:t>HAMER</a:t>
            </a:r>
            <a:r>
              <a:rPr lang="ja-JP" altLang="en-US" dirty="0"/>
              <a:t>の</a:t>
            </a:r>
            <a:r>
              <a:rPr lang="en-US" altLang="ja-JP" dirty="0"/>
              <a:t>scalability</a:t>
            </a:r>
            <a:r>
              <a:rPr lang="ja-JP" altLang="en-US" dirty="0"/>
              <a:t>を評価しないため、静的</a:t>
            </a:r>
            <a:r>
              <a:rPr lang="en-US" altLang="ja-JP" dirty="0"/>
              <a:t>Analyzer</a:t>
            </a:r>
            <a:r>
              <a:rPr lang="ja-JP" altLang="en-US" dirty="0"/>
              <a:t>を使わなく、直接に</a:t>
            </a:r>
            <a:r>
              <a:rPr lang="en-US" altLang="ja-JP" dirty="0" err="1"/>
              <a:t>LibFuzzer</a:t>
            </a:r>
            <a:r>
              <a:rPr lang="ja-JP" altLang="en-US" dirty="0"/>
              <a:t>でコードを検知します。</a:t>
            </a:r>
            <a:endParaRPr lang="en-US" altLang="ja-JP" dirty="0"/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91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RQ1</a:t>
            </a:r>
            <a:r>
              <a:rPr lang="ja-JP" altLang="en-US" dirty="0"/>
              <a:t>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と比べて、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の効果はどうですか？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まずは表を説明します。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ML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はメモリリークの数です。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コラムの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T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FPFN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は正しい、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falsepositive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falsenegative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警報数を表します。チャックとばつ記号は正しいと正しくない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数を表します。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検知したメモリリーク数を表します。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全体から見て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23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個のエラーに対して、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は大体に修復し、そして正しくない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をあまり生成しません。一方、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は４個のエラーを修復し、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4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個の正しくない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も生成しました。時間から見て、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の静的解析結果を利用するため、修復時間非常に短いです。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は大部分の時間は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Fuzzing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にかかります。そして、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の設定により、もしコードを正しく修復すると、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は５秒を使て確認します。だから、実際の平均修復時間は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9.1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ではなく、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4,1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くらいです。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結論としては、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より高い修復能力を持ちます。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はもっと多い修復機会があり、複雑なメモリリークも正しく修復でき、正しくない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を生成しにくいです。でも、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trade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ー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off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は時間がかかります。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05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RQ</a:t>
            </a:r>
            <a:r>
              <a:rPr lang="ja-JP" altLang="en-US" dirty="0"/>
              <a:t>２は三つの問題点を本当に解決しましたか？</a:t>
            </a:r>
            <a:endParaRPr lang="en-US" altLang="ja-JP" dirty="0"/>
          </a:p>
          <a:p>
            <a:r>
              <a:rPr lang="ja-JP" altLang="en-US" dirty="0"/>
              <a:t>右のコード例で四つのメモリリークがあります。</a:t>
            </a:r>
            <a:endParaRPr lang="en-US" altLang="ja-JP" dirty="0"/>
          </a:p>
          <a:p>
            <a:r>
              <a:rPr lang="ja-JP" altLang="en-US" dirty="0"/>
              <a:t>正しい条件式の合成に対して、</a:t>
            </a:r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en-US" altLang="ja-JP" dirty="0"/>
              <a:t>o2</a:t>
            </a:r>
            <a:r>
              <a:rPr lang="ja-JP" altLang="en-US" dirty="0"/>
              <a:t>を修復する途中で正しくない</a:t>
            </a:r>
            <a:r>
              <a:rPr lang="en-US" altLang="ja-JP" dirty="0"/>
              <a:t>patch</a:t>
            </a:r>
            <a:r>
              <a:rPr lang="ja-JP" altLang="en-US" dirty="0"/>
              <a:t>を生成する状況がありますが、</a:t>
            </a:r>
            <a:r>
              <a:rPr lang="en-US" altLang="ja-JP" dirty="0" err="1"/>
              <a:t>Fuzzer</a:t>
            </a:r>
            <a:r>
              <a:rPr lang="ja-JP" altLang="en-US" dirty="0"/>
              <a:t>を通して重要な</a:t>
            </a:r>
            <a:r>
              <a:rPr lang="en-US" altLang="ja-JP" dirty="0"/>
              <a:t>test</a:t>
            </a:r>
            <a:r>
              <a:rPr lang="ja-JP" altLang="en-US" dirty="0"/>
              <a:t>を収集して再修復のときに正しい条件式が合成できます。</a:t>
            </a:r>
            <a:endParaRPr lang="en-US" altLang="ja-JP" dirty="0"/>
          </a:p>
          <a:p>
            <a:r>
              <a:rPr lang="ja-JP" altLang="en-US" dirty="0"/>
              <a:t>例えば、</a:t>
            </a:r>
            <a:r>
              <a:rPr lang="en-US" altLang="ja-JP" dirty="0"/>
              <a:t>a&gt;=4</a:t>
            </a:r>
            <a:r>
              <a:rPr lang="ja-JP" altLang="en-US" dirty="0"/>
              <a:t>を合成するときに、４を入力すると</a:t>
            </a:r>
            <a:r>
              <a:rPr lang="en-US" altLang="ja-JP" dirty="0" err="1"/>
              <a:t>doublefree</a:t>
            </a:r>
            <a:r>
              <a:rPr lang="ja-JP" altLang="en-US" dirty="0"/>
              <a:t>が発生するため、</a:t>
            </a:r>
            <a:r>
              <a:rPr lang="en-US" altLang="ja-JP" dirty="0"/>
              <a:t>a:4,error:false</a:t>
            </a:r>
            <a:r>
              <a:rPr lang="ja-JP" altLang="en-US" dirty="0"/>
              <a:t>を</a:t>
            </a:r>
            <a:r>
              <a:rPr lang="en-US" altLang="ja-JP" dirty="0" err="1"/>
              <a:t>testsuite</a:t>
            </a:r>
            <a:r>
              <a:rPr lang="ja-JP" altLang="en-US" dirty="0"/>
              <a:t>に追加します。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a&gt;=6</a:t>
            </a:r>
            <a:r>
              <a:rPr lang="ja-JP" altLang="en-US" dirty="0"/>
              <a:t>を合成するときに、</a:t>
            </a:r>
            <a:r>
              <a:rPr lang="en-US" altLang="ja-JP" dirty="0"/>
              <a:t>5</a:t>
            </a:r>
            <a:r>
              <a:rPr lang="ja-JP" altLang="en-US" dirty="0"/>
              <a:t>を入力すると同じなメモリリークが発生するため、</a:t>
            </a:r>
            <a:r>
              <a:rPr lang="en-US" altLang="ja-JP" dirty="0"/>
              <a:t>a:5,error:true</a:t>
            </a:r>
            <a:r>
              <a:rPr lang="ja-JP" altLang="en-US" dirty="0"/>
              <a:t>を</a:t>
            </a:r>
            <a:r>
              <a:rPr lang="en-US" altLang="ja-JP" dirty="0" err="1"/>
              <a:t>testsuite</a:t>
            </a:r>
            <a:r>
              <a:rPr lang="ja-JP" altLang="en-US" dirty="0"/>
              <a:t>に追加します。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HAMER</a:t>
            </a:r>
            <a:r>
              <a:rPr lang="ja-JP" altLang="en-US" dirty="0"/>
              <a:t>は四つのエラーを全部修復しました。</a:t>
            </a:r>
            <a:endParaRPr lang="en-US" altLang="ja-JP" dirty="0"/>
          </a:p>
          <a:p>
            <a:r>
              <a:rPr lang="ja-JP" altLang="en-US" dirty="0"/>
              <a:t>最後、</a:t>
            </a:r>
            <a:r>
              <a:rPr lang="en-US" altLang="ja-JP" dirty="0"/>
              <a:t>test267</a:t>
            </a:r>
            <a:r>
              <a:rPr lang="ja-JP" altLang="en-US" dirty="0"/>
              <a:t>は複数</a:t>
            </a:r>
            <a:r>
              <a:rPr lang="en-US" altLang="ja-JP" dirty="0"/>
              <a:t>return</a:t>
            </a:r>
            <a:r>
              <a:rPr lang="ja-JP" altLang="en-US" dirty="0"/>
              <a:t>があるコードですが、</a:t>
            </a:r>
            <a:r>
              <a:rPr lang="en-US" altLang="ja-JP" dirty="0"/>
              <a:t>HAMER</a:t>
            </a:r>
            <a:r>
              <a:rPr lang="ja-JP" altLang="en-US" dirty="0"/>
              <a:t>は全文正しく修復しました。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25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でも、失敗例もあります。</a:t>
            </a:r>
            <a:endParaRPr lang="en-US" altLang="ja-JP" dirty="0"/>
          </a:p>
          <a:p>
            <a:r>
              <a:rPr lang="ja-JP" altLang="en-US" dirty="0"/>
              <a:t>一つの状況は、</a:t>
            </a:r>
            <a:r>
              <a:rPr lang="en-US" altLang="ja-JP" dirty="0" err="1"/>
              <a:t>LibFuzzer</a:t>
            </a:r>
            <a:r>
              <a:rPr lang="ja-JP" altLang="en-US" dirty="0"/>
              <a:t>は初めに三つのエラーだけを検知しました。そして、その後の修復過程中に残りのエラーを検知しました。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の修復アルゴリズムにより、もしある</a:t>
            </a:r>
            <a:r>
              <a:rPr lang="en-US" altLang="ja-JP" dirty="0"/>
              <a:t>patch</a:t>
            </a:r>
            <a:r>
              <a:rPr lang="ja-JP" altLang="en-US" dirty="0"/>
              <a:t>は新しいエラーを起こすと、正しくないと判定します。だから、左の図のように、</a:t>
            </a:r>
            <a:r>
              <a:rPr lang="en-US" altLang="ja-JP" dirty="0"/>
              <a:t>patch</a:t>
            </a:r>
            <a:r>
              <a:rPr lang="ja-JP" altLang="en-US" dirty="0"/>
              <a:t>を全然生成しません。</a:t>
            </a:r>
            <a:endParaRPr lang="en-US" altLang="ja-JP" dirty="0"/>
          </a:p>
          <a:p>
            <a:r>
              <a:rPr lang="ja-JP" altLang="en-US" dirty="0"/>
              <a:t>もう一つの状況は、右のコードで示すように、</a:t>
            </a:r>
            <a:r>
              <a:rPr lang="en-US" altLang="ja-JP" dirty="0" err="1"/>
              <a:t>LibFuzzer</a:t>
            </a:r>
            <a:r>
              <a:rPr lang="ja-JP" altLang="en-US" dirty="0"/>
              <a:t>は１０回実行しても、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を識別しません。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結論としては、三つの問題点を解決しましたが、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数が多いほど、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の性能が下がります。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でも、改善策があります。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82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RQ</a:t>
            </a:r>
            <a:r>
              <a:rPr lang="ja-JP" altLang="en-US" dirty="0"/>
              <a:t>３は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の軽量な静的解析の効率はどうですか？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は軽量な静的解析を実装し、依存変数、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の位置、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実験により、</a:t>
            </a:r>
            <a:r>
              <a:rPr lang="en-US" altLang="ja-JP" dirty="0"/>
              <a:t>HAMER</a:t>
            </a:r>
            <a:r>
              <a:rPr lang="ja-JP" altLang="en-US" dirty="0"/>
              <a:t>の静的解析時間は短いです。そして、今回の実験で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必要な情報を収集しない原因により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が生成できない状況がありません。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だから、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使ったの軽量な静的解析は短時間で必要な情報が収集できます。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HAMER</a:t>
            </a:r>
            <a:r>
              <a:rPr lang="ja-JP" altLang="en-US" dirty="0"/>
              <a:t>の</a:t>
            </a:r>
            <a:r>
              <a:rPr lang="en-US" altLang="ja-JP" dirty="0"/>
              <a:t>limitation</a:t>
            </a:r>
            <a:r>
              <a:rPr lang="ja-JP" altLang="en-US" dirty="0"/>
              <a:t>を説明します。</a:t>
            </a:r>
            <a:endParaRPr lang="en-US" altLang="ja-JP" dirty="0"/>
          </a:p>
          <a:p>
            <a:r>
              <a:rPr lang="ja-JP" altLang="en-US" dirty="0"/>
              <a:t>まずは、</a:t>
            </a:r>
            <a:r>
              <a:rPr lang="en-US" altLang="ja-JP" dirty="0"/>
              <a:t>CBPS</a:t>
            </a:r>
            <a:r>
              <a:rPr lang="ja-JP" altLang="en-US" dirty="0"/>
              <a:t>は数値条件しか合成できないため、文字列などを含む</a:t>
            </a:r>
            <a:r>
              <a:rPr lang="en-US" altLang="ja-JP" dirty="0"/>
              <a:t>patch</a:t>
            </a:r>
            <a:r>
              <a:rPr lang="ja-JP" altLang="en-US" dirty="0"/>
              <a:t>が</a:t>
            </a:r>
            <a:r>
              <a:rPr lang="en-US" altLang="ja-JP" dirty="0"/>
              <a:t>HAMER</a:t>
            </a:r>
            <a:r>
              <a:rPr lang="ja-JP" altLang="en-US" dirty="0"/>
              <a:t>は生成できません。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HAMER</a:t>
            </a:r>
            <a:r>
              <a:rPr lang="ja-JP" altLang="en-US" dirty="0"/>
              <a:t>は並行プログラムは扱いません。</a:t>
            </a:r>
            <a:endParaRPr lang="en-US" altLang="ja-JP" dirty="0"/>
          </a:p>
          <a:p>
            <a:r>
              <a:rPr lang="ja-JP" altLang="en-US" dirty="0"/>
              <a:t>また、変数や</a:t>
            </a:r>
            <a:r>
              <a:rPr lang="en-US" altLang="ja-JP" dirty="0"/>
              <a:t>heap object</a:t>
            </a:r>
            <a:r>
              <a:rPr lang="ja-JP" altLang="en-US" dirty="0"/>
              <a:t>が</a:t>
            </a:r>
            <a:r>
              <a:rPr lang="en-US" altLang="ja-JP" dirty="0"/>
              <a:t>loop</a:t>
            </a:r>
            <a:r>
              <a:rPr lang="ja-JP" altLang="en-US" dirty="0"/>
              <a:t>にある場合も</a:t>
            </a:r>
            <a:r>
              <a:rPr lang="en-US" altLang="ja-JP" dirty="0"/>
              <a:t>HAMER</a:t>
            </a:r>
            <a:r>
              <a:rPr lang="ja-JP" altLang="en-US" dirty="0"/>
              <a:t>は修復できません。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2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プログラム自動修復分野での技術は</a:t>
            </a:r>
            <a:r>
              <a:rPr lang="en-US" altLang="ja-JP" dirty="0"/>
              <a:t>General-purpose</a:t>
            </a:r>
            <a:r>
              <a:rPr lang="ja-JP" altLang="en-US" dirty="0"/>
              <a:t>と</a:t>
            </a:r>
            <a:r>
              <a:rPr lang="en-US" altLang="ja-JP" dirty="0"/>
              <a:t>special-purpose</a:t>
            </a:r>
            <a:r>
              <a:rPr lang="ja-JP" altLang="en-US" dirty="0"/>
              <a:t>で分けられます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はメモリエラーを修復する</a:t>
            </a:r>
            <a:r>
              <a:rPr lang="en-US" altLang="ja-JP" dirty="0"/>
              <a:t>special-purpose</a:t>
            </a:r>
            <a:r>
              <a:rPr lang="ja-JP" altLang="en-US" dirty="0"/>
              <a:t>自動修復技術です。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は静的解析を用いたメモリエラー自動修復技術です。</a:t>
            </a:r>
            <a:endParaRPr lang="en-US" altLang="ja-JP" dirty="0"/>
          </a:p>
          <a:p>
            <a:r>
              <a:rPr lang="en-US" altLang="ja-JP" dirty="0"/>
              <a:t>DEF_LEAK</a:t>
            </a:r>
            <a:r>
              <a:rPr lang="ja-JP" altLang="en-US" dirty="0"/>
              <a:t>は動的でメモリリークを検知し、適当な位置で</a:t>
            </a:r>
            <a:r>
              <a:rPr lang="en-US" altLang="ja-JP" dirty="0"/>
              <a:t>Patch</a:t>
            </a:r>
            <a:r>
              <a:rPr lang="ja-JP" altLang="en-US" dirty="0"/>
              <a:t>を挿入します。</a:t>
            </a:r>
            <a:endParaRPr lang="en-US" altLang="ja-JP" dirty="0"/>
          </a:p>
          <a:p>
            <a:r>
              <a:rPr lang="en-US" altLang="ja-JP" dirty="0"/>
              <a:t>DEF_LEAK</a:t>
            </a:r>
            <a:r>
              <a:rPr lang="ja-JP" altLang="en-US" dirty="0"/>
              <a:t>は検知に非常に良い性能がありますが、修復戦略は非常に簡単なので、簡単なメモリリークだけが修復できます。</a:t>
            </a:r>
            <a:endParaRPr lang="en-US" altLang="ja-JP" dirty="0"/>
          </a:p>
          <a:p>
            <a:r>
              <a:rPr lang="ja-JP" altLang="en-US" dirty="0"/>
              <a:t>なぜなら、動的解析は十分な情報を提供できません。例えば、条件式付き</a:t>
            </a:r>
            <a:r>
              <a:rPr lang="en-US" altLang="ja-JP" dirty="0"/>
              <a:t>deallocation</a:t>
            </a:r>
            <a:r>
              <a:rPr lang="ja-JP" altLang="en-US" dirty="0"/>
              <a:t>が生成できません。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6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最後のまとめです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混合解析を用いたメモリエラー自動修復技術です。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dirty="0"/>
              <a:t>高い修復能力があります。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HAMER</a:t>
            </a:r>
            <a:r>
              <a:rPr lang="ja-JP" altLang="en-US" dirty="0"/>
              <a:t>は広い修復戦略があり、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複雑なメモリリークが修復でき、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の正しさも保証できます。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は軽量な静的解析を使います。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そして、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は検知修復検証の全修復フローが自動です。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と結合しやすいです。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2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HAMER</a:t>
            </a:r>
            <a:r>
              <a:rPr lang="ja-JP" altLang="en-US" dirty="0"/>
              <a:t>と関連する背景技術を紹介します。</a:t>
            </a:r>
            <a:endParaRPr lang="en-US" altLang="ja-JP" dirty="0"/>
          </a:p>
          <a:p>
            <a:r>
              <a:rPr lang="en-US" altLang="ja-JP" dirty="0"/>
              <a:t>Infer</a:t>
            </a:r>
            <a:r>
              <a:rPr lang="ja-JP" altLang="en-US" dirty="0"/>
              <a:t>は</a:t>
            </a:r>
            <a:r>
              <a:rPr lang="en-US" altLang="ja-JP" dirty="0"/>
              <a:t>Facebook</a:t>
            </a:r>
            <a:r>
              <a:rPr lang="ja-JP" altLang="en-US" dirty="0"/>
              <a:t>開発した静的</a:t>
            </a:r>
            <a:r>
              <a:rPr lang="en-US" altLang="ja-JP" dirty="0"/>
              <a:t>Analyzer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en-US" altLang="zh-CN" dirty="0"/>
              <a:t>Null pointer dereference </a:t>
            </a:r>
            <a:r>
              <a:rPr lang="ja-JP" altLang="en-US" dirty="0"/>
              <a:t>とメモリエラーなどの問題を解析し、高い</a:t>
            </a:r>
            <a:r>
              <a:rPr lang="en-US" altLang="ja-JP" dirty="0"/>
              <a:t>scalability</a:t>
            </a:r>
            <a:r>
              <a:rPr lang="ja-JP" altLang="en-US" dirty="0"/>
              <a:t>があり、実の開発中にもよく使用されています。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/>
              <a:t>Infer</a:t>
            </a:r>
            <a:r>
              <a:rPr lang="ja-JP" altLang="en-US" dirty="0"/>
              <a:t>は静的</a:t>
            </a:r>
            <a:r>
              <a:rPr lang="en-US" altLang="ja-JP" dirty="0"/>
              <a:t>Analyzer</a:t>
            </a:r>
            <a:r>
              <a:rPr lang="ja-JP" altLang="en-US" dirty="0"/>
              <a:t>なので、間接コールや</a:t>
            </a:r>
            <a:r>
              <a:rPr lang="en-US" altLang="ja-JP" dirty="0"/>
              <a:t>alias</a:t>
            </a:r>
            <a:r>
              <a:rPr lang="ja-JP" altLang="en-US" dirty="0"/>
              <a:t>などの問題に苦手なので、偽陽性と偽陰性の警報がよくあります。</a:t>
            </a:r>
            <a:endParaRPr lang="en-US" altLang="ja-JP" dirty="0"/>
          </a:p>
          <a:p>
            <a:r>
              <a:rPr lang="ja-JP" altLang="en-US" dirty="0"/>
              <a:t>偽陽性の警報に対して、修復ツールはエラーがない箇所を修復してみて、無駄な時間がかかります。</a:t>
            </a:r>
            <a:endParaRPr lang="en-US" altLang="ja-JP" dirty="0"/>
          </a:p>
          <a:p>
            <a:r>
              <a:rPr lang="ja-JP" altLang="en-US" dirty="0"/>
              <a:t>そして、検知しないエラーに対して、修復ツールは修復の機会もありません。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88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r>
              <a:rPr lang="ja-JP" altLang="en-US" dirty="0"/>
              <a:t>は</a:t>
            </a:r>
            <a:endParaRPr lang="en-US" altLang="ja-JP" dirty="0"/>
          </a:p>
          <a:p>
            <a:r>
              <a:rPr lang="ja-JP" altLang="en-US" dirty="0"/>
              <a:t>まず、</a:t>
            </a:r>
            <a:r>
              <a:rPr lang="en-US" altLang="ja-JP" dirty="0"/>
              <a:t>HAMER</a:t>
            </a:r>
            <a:r>
              <a:rPr lang="ja-JP" altLang="en-US" dirty="0"/>
              <a:t>を</a:t>
            </a:r>
            <a:r>
              <a:rPr lang="en-US" altLang="ja-JP" dirty="0"/>
              <a:t>UAF</a:t>
            </a:r>
            <a:r>
              <a:rPr lang="ja-JP" altLang="en-US" dirty="0"/>
              <a:t>と</a:t>
            </a:r>
            <a:r>
              <a:rPr lang="en-US" altLang="ja-JP" dirty="0"/>
              <a:t>DF</a:t>
            </a:r>
            <a:r>
              <a:rPr lang="ja-JP" altLang="en-US" dirty="0"/>
              <a:t>の修復に拡張します。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loop</a:t>
            </a:r>
            <a:r>
              <a:rPr lang="ja-JP" altLang="en-US" dirty="0"/>
              <a:t>に対しての解決策を考えます。</a:t>
            </a:r>
            <a:endParaRPr lang="en-US" altLang="ja-JP" dirty="0"/>
          </a:p>
          <a:p>
            <a:r>
              <a:rPr lang="ja-JP" altLang="en-US" dirty="0"/>
              <a:t>また、修復アルゴリズムを改善します。</a:t>
            </a:r>
            <a:endParaRPr lang="en-US" altLang="ja-JP" dirty="0"/>
          </a:p>
          <a:p>
            <a:r>
              <a:rPr lang="ja-JP" altLang="en-US" dirty="0"/>
              <a:t>最後に、条件式の種類を増やし、</a:t>
            </a:r>
            <a:r>
              <a:rPr lang="en-US" altLang="ja-JP" dirty="0"/>
              <a:t>scalability</a:t>
            </a:r>
            <a:r>
              <a:rPr lang="ja-JP" altLang="en-US" dirty="0"/>
              <a:t>を高めます。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96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Angelix</a:t>
            </a:r>
            <a:r>
              <a:rPr lang="ja-JP" altLang="en-US" dirty="0"/>
              <a:t>はテストスイートを全部実行し、実行結果を希望結果と比較し、各行のエラー発生確率を計算します。</a:t>
            </a:r>
            <a:endParaRPr lang="en-US" altLang="ja-JP" dirty="0"/>
          </a:p>
          <a:p>
            <a:r>
              <a:rPr lang="ja-JP" altLang="en-US" dirty="0"/>
              <a:t>修復するときに、確率が一番高い行から修復してみます。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assignment</a:t>
            </a:r>
            <a:r>
              <a:rPr lang="ja-JP" altLang="en-US" dirty="0"/>
              <a:t>の右側をシンボリック変数に変換し、記号実行を通してパス制約を収集します。</a:t>
            </a:r>
            <a:endParaRPr lang="en-US" altLang="ja-JP" dirty="0"/>
          </a:p>
          <a:p>
            <a:r>
              <a:rPr lang="ja-JP" altLang="en-US" dirty="0"/>
              <a:t>最後に、</a:t>
            </a:r>
            <a:r>
              <a:rPr lang="en-US" altLang="zh-CN" sz="1200" dirty="0"/>
              <a:t>Component-based</a:t>
            </a:r>
            <a:r>
              <a:rPr lang="ja-JP" altLang="en-US" sz="1200" dirty="0"/>
              <a:t>プログラム合成手法により、</a:t>
            </a:r>
            <a:r>
              <a:rPr lang="ja-JP" altLang="en-US" dirty="0"/>
              <a:t>特定な変数とオペレータを用いて、全部のパス制約を満たすパッチを合成してみます。</a:t>
            </a:r>
            <a:endParaRPr lang="en-US" altLang="ja-JP" dirty="0"/>
          </a:p>
          <a:p>
            <a:r>
              <a:rPr lang="en-US" altLang="ja-JP" dirty="0" err="1"/>
              <a:t>Angelix</a:t>
            </a:r>
            <a:r>
              <a:rPr lang="ja-JP" altLang="en-US" dirty="0"/>
              <a:t>はメモリエラーに扱いません。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75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30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335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355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でも、失敗例もあります。</a:t>
            </a:r>
            <a:endParaRPr lang="en-US" altLang="ja-JP" dirty="0"/>
          </a:p>
          <a:p>
            <a:r>
              <a:rPr lang="ja-JP" altLang="en-US" dirty="0"/>
              <a:t>一つの状況は、</a:t>
            </a:r>
            <a:r>
              <a:rPr lang="en-US" altLang="ja-JP" dirty="0" err="1"/>
              <a:t>LibFuzzer</a:t>
            </a:r>
            <a:r>
              <a:rPr lang="ja-JP" altLang="en-US" dirty="0"/>
              <a:t>は初めに三つのエラーだけを検知しました。そして、その後の修復過程中に残りのエラーを検知しました。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の修復アルゴリズムにより、もしある</a:t>
            </a:r>
            <a:r>
              <a:rPr lang="en-US" altLang="ja-JP" dirty="0"/>
              <a:t>patch</a:t>
            </a:r>
            <a:r>
              <a:rPr lang="ja-JP" altLang="en-US" dirty="0"/>
              <a:t>は新しいエラーを起こすと、正しくないと判定します。だから、左の図のように、</a:t>
            </a:r>
            <a:r>
              <a:rPr lang="en-US" altLang="ja-JP" dirty="0"/>
              <a:t>patch</a:t>
            </a:r>
            <a:r>
              <a:rPr lang="ja-JP" altLang="en-US" dirty="0"/>
              <a:t>を全然生成しません。</a:t>
            </a:r>
            <a:endParaRPr lang="en-US" altLang="ja-JP" dirty="0"/>
          </a:p>
          <a:p>
            <a:r>
              <a:rPr lang="ja-JP" altLang="en-US" dirty="0"/>
              <a:t>もう一つの状況は、右のコードで示すように、</a:t>
            </a:r>
            <a:r>
              <a:rPr lang="en-US" altLang="ja-JP" dirty="0" err="1"/>
              <a:t>LibFuzzer</a:t>
            </a:r>
            <a:r>
              <a:rPr lang="ja-JP" altLang="en-US" dirty="0"/>
              <a:t>は１０回実行しても、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を識別しません。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結論としては、三つの問題点を解決しましたが、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数が多いほど、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の性能が下がります。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でも、改善策があります。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7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SAVER</a:t>
            </a:r>
            <a:r>
              <a:rPr lang="ja-JP" altLang="en-US" dirty="0"/>
              <a:t>は最新な静的メモリエラー自動修復技術です。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を用いてメモリエラーを検知します。</a:t>
            </a:r>
            <a:endParaRPr lang="en-US" altLang="ja-JP" dirty="0"/>
          </a:p>
          <a:p>
            <a:r>
              <a:rPr lang="ja-JP" altLang="en-US" dirty="0"/>
              <a:t>右のコード例でｐは条件ｃがフォルスの場合でメモリリークが発生します。</a:t>
            </a:r>
            <a:endParaRPr lang="en-US" altLang="ja-JP" dirty="0"/>
          </a:p>
          <a:p>
            <a:r>
              <a:rPr lang="en-US" altLang="ja-JP" dirty="0"/>
              <a:t>INFER</a:t>
            </a:r>
            <a:r>
              <a:rPr lang="ja-JP" altLang="en-US" dirty="0"/>
              <a:t>はｐがメモリリーク発生することが検知できます。</a:t>
            </a:r>
            <a:endParaRPr lang="en-US" altLang="ja-JP" dirty="0"/>
          </a:p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の静的解析結果を利用し、オブジェクトフローグラフを生成します。</a:t>
            </a:r>
            <a:endParaRPr lang="en-US" altLang="ja-JP" dirty="0"/>
          </a:p>
          <a:p>
            <a:r>
              <a:rPr lang="ja-JP" altLang="en-US" dirty="0"/>
              <a:t>オブジェクトフローグラフは右下の図のように、各オブジェクトの状態とパス制約を収集します。例えば、真ん中の赤いパスでオブジェクト１は到達できないまでも解放されないため、メモリリークが発生することが分かり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object</a:t>
            </a:r>
            <a:r>
              <a:rPr lang="ja-JP" altLang="en-US" dirty="0"/>
              <a:t>　</a:t>
            </a:r>
            <a:r>
              <a:rPr lang="en-US" altLang="ja-JP" dirty="0"/>
              <a:t>flow</a:t>
            </a:r>
            <a:r>
              <a:rPr lang="ja-JP" altLang="en-US" dirty="0"/>
              <a:t>　グラフにより、</a:t>
            </a:r>
            <a:r>
              <a:rPr lang="en-US" altLang="ja-JP" dirty="0"/>
              <a:t>6</a:t>
            </a:r>
            <a:r>
              <a:rPr lang="ja-JP" altLang="en-US" dirty="0"/>
              <a:t>行目と７行目の間にオブジェクト１を</a:t>
            </a:r>
            <a:r>
              <a:rPr lang="en-US" altLang="ja-JP" dirty="0"/>
              <a:t>free</a:t>
            </a:r>
            <a:r>
              <a:rPr lang="ja-JP" altLang="en-US" dirty="0"/>
              <a:t>すると　このエラーを修復することが解析できます。</a:t>
            </a:r>
            <a:endParaRPr lang="en-US" altLang="ja-JP" dirty="0"/>
          </a:p>
          <a:p>
            <a:r>
              <a:rPr lang="ja-JP" altLang="en-US" dirty="0"/>
              <a:t>最後に、生成したパッチをチェックします。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の偽陽性警報も修復してみます。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 err="1"/>
              <a:t>objectflowgraph</a:t>
            </a:r>
            <a:r>
              <a:rPr lang="ja-JP" altLang="en-US" dirty="0"/>
              <a:t>の生成コストが高いです。</a:t>
            </a:r>
            <a:endParaRPr lang="en-US" altLang="ja-JP" dirty="0"/>
          </a:p>
          <a:p>
            <a:r>
              <a:rPr lang="ja-JP" altLang="en-US" dirty="0"/>
              <a:t>また、</a:t>
            </a:r>
            <a:r>
              <a:rPr lang="en-US" altLang="ja-JP" dirty="0"/>
              <a:t>SAVER</a:t>
            </a:r>
            <a:r>
              <a:rPr lang="ja-JP" altLang="en-US" dirty="0"/>
              <a:t>は正しくない</a:t>
            </a:r>
            <a:r>
              <a:rPr lang="en-US" altLang="ja-JP" dirty="0"/>
              <a:t>patch</a:t>
            </a:r>
            <a:r>
              <a:rPr lang="ja-JP" altLang="en-US" dirty="0"/>
              <a:t>も生成します。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0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LibFuzzer</a:t>
            </a:r>
            <a:r>
              <a:rPr lang="ja-JP" altLang="en-US" dirty="0"/>
              <a:t>は</a:t>
            </a:r>
            <a:r>
              <a:rPr lang="en-US" altLang="ja-JP" dirty="0"/>
              <a:t>coverage</a:t>
            </a:r>
            <a:r>
              <a:rPr lang="ja-JP" altLang="en-US" dirty="0"/>
              <a:t>ー</a:t>
            </a:r>
            <a:r>
              <a:rPr lang="en-US" altLang="ja-JP" dirty="0"/>
              <a:t>guided</a:t>
            </a:r>
            <a:r>
              <a:rPr lang="ja-JP" altLang="en-US" dirty="0"/>
              <a:t>　</a:t>
            </a:r>
            <a:r>
              <a:rPr lang="en-US" altLang="ja-JP" dirty="0"/>
              <a:t>fuzzing</a:t>
            </a:r>
            <a:r>
              <a:rPr lang="ja-JP" altLang="en-US" dirty="0"/>
              <a:t>　</a:t>
            </a:r>
            <a:r>
              <a:rPr lang="en-US" altLang="ja-JP" dirty="0"/>
              <a:t>engine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en-US" altLang="zh-CN" dirty="0" err="1"/>
              <a:t>Addresssanitizer</a:t>
            </a:r>
            <a:r>
              <a:rPr lang="ja-JP" altLang="en-US" dirty="0"/>
              <a:t>と</a:t>
            </a:r>
            <a:r>
              <a:rPr lang="en-US" altLang="ja-JP" dirty="0" err="1"/>
              <a:t>leaksanitizer</a:t>
            </a:r>
            <a:r>
              <a:rPr lang="ja-JP" altLang="en-US" dirty="0"/>
              <a:t>を利用してメモリエラーを判断します。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 err="1"/>
              <a:t>LibFuzzer</a:t>
            </a:r>
            <a:r>
              <a:rPr lang="ja-JP" altLang="en-US" dirty="0"/>
              <a:t>は一回で関数の一つの引数しか</a:t>
            </a:r>
            <a:r>
              <a:rPr lang="en-US" altLang="ja-JP" dirty="0"/>
              <a:t>fuzz</a:t>
            </a:r>
            <a:r>
              <a:rPr lang="ja-JP" altLang="en-US" dirty="0"/>
              <a:t>しません。</a:t>
            </a:r>
            <a:endParaRPr lang="en-US" altLang="ja-JP" dirty="0"/>
          </a:p>
          <a:p>
            <a:r>
              <a:rPr lang="ja-JP" altLang="en-US" dirty="0"/>
              <a:t>そして、エラーを</a:t>
            </a:r>
            <a:r>
              <a:rPr lang="en-US" altLang="ja-JP" dirty="0"/>
              <a:t>trigger</a:t>
            </a:r>
            <a:r>
              <a:rPr lang="ja-JP" altLang="en-US" dirty="0"/>
              <a:t>すると停止します。だから、異なるパス中のエラーを同時に</a:t>
            </a:r>
            <a:r>
              <a:rPr lang="en-US" altLang="ja-JP" dirty="0"/>
              <a:t>trigger</a:t>
            </a:r>
            <a:r>
              <a:rPr lang="ja-JP" altLang="en-US" dirty="0"/>
              <a:t>できません。</a:t>
            </a:r>
            <a:endParaRPr lang="en-US" altLang="ja-JP" dirty="0"/>
          </a:p>
          <a:p>
            <a:r>
              <a:rPr lang="ja-JP" altLang="en-US" dirty="0"/>
              <a:t>また、エラーを</a:t>
            </a:r>
            <a:r>
              <a:rPr lang="en-US" altLang="ja-JP" dirty="0"/>
              <a:t>trigger</a:t>
            </a:r>
            <a:r>
              <a:rPr lang="ja-JP" altLang="en-US" dirty="0"/>
              <a:t>しても、条件式合成に十分なデータが得られません。</a:t>
            </a:r>
            <a:endParaRPr lang="en-US" altLang="ja-JP" dirty="0"/>
          </a:p>
          <a:p>
            <a:r>
              <a:rPr lang="ja-JP" altLang="en-US" dirty="0"/>
              <a:t>例えば、下の例で</a:t>
            </a:r>
            <a:r>
              <a:rPr lang="en-US" altLang="ja-JP" dirty="0"/>
              <a:t>a=3</a:t>
            </a:r>
            <a:r>
              <a:rPr lang="ja-JP" altLang="en-US" dirty="0"/>
              <a:t>を入力するとｐ２のエラーが</a:t>
            </a:r>
            <a:r>
              <a:rPr lang="en-US" altLang="ja-JP" dirty="0"/>
              <a:t>trigger</a:t>
            </a:r>
            <a:r>
              <a:rPr lang="ja-JP" altLang="en-US" dirty="0"/>
              <a:t>できます。</a:t>
            </a:r>
            <a:endParaRPr lang="en-US" altLang="ja-JP" dirty="0"/>
          </a:p>
          <a:p>
            <a:r>
              <a:rPr lang="ja-JP" altLang="en-US" dirty="0"/>
              <a:t>でも、この一つのテストデータを通して正しい制約条件が把握できません。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8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HAMER</a:t>
            </a:r>
            <a:r>
              <a:rPr lang="ja-JP" altLang="en-US" dirty="0"/>
              <a:t>はこの</a:t>
            </a:r>
            <a:r>
              <a:rPr lang="en-US" altLang="zh-CN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Component-based Program Synthesis 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を用いて条件式を合成します。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CBPS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は一定な構成要素を使って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suite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を満たすプログラムを合成する技術です。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例えば、変数ｘ定数ｃと小なり記号を利用して下の</a:t>
            </a:r>
            <a:r>
              <a:rPr lang="en-US" altLang="ja-JP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に満たす式を合成します。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まずは、構成要素を利用してｘ＜ｃまたはｃ＜ｘが合成できます。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そして、</a:t>
            </a:r>
            <a:r>
              <a:rPr lang="en-US" altLang="ja-JP" sz="1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testsuite</a:t>
            </a:r>
            <a:r>
              <a:rPr lang="ja-JP" altLang="en-US" sz="1200" dirty="0">
                <a:latin typeface="游明朝" panose="02020400000000000000" pitchFamily="18" charset="-128"/>
                <a:ea typeface="游明朝" panose="02020400000000000000" pitchFamily="18" charset="-128"/>
              </a:rPr>
              <a:t>を代入して論理式が構成できます。</a:t>
            </a:r>
            <a:endParaRPr lang="en-US" altLang="ja-JP" sz="1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ja-JP" altLang="en-US" dirty="0"/>
              <a:t>最後に、</a:t>
            </a:r>
            <a:r>
              <a:rPr lang="en-US" altLang="ja-JP" dirty="0"/>
              <a:t>SMT</a:t>
            </a:r>
            <a:r>
              <a:rPr lang="ja-JP" altLang="en-US" dirty="0"/>
              <a:t>　</a:t>
            </a:r>
            <a:r>
              <a:rPr lang="en-US" altLang="ja-JP" dirty="0"/>
              <a:t>solver</a:t>
            </a:r>
            <a:r>
              <a:rPr lang="ja-JP" altLang="en-US" dirty="0"/>
              <a:t>でこの論理式が充足可能かどうかを解けます。</a:t>
            </a:r>
            <a:endParaRPr lang="en-US" altLang="ja-JP" dirty="0"/>
          </a:p>
          <a:p>
            <a:r>
              <a:rPr lang="ja-JP" altLang="en-US" dirty="0"/>
              <a:t>充足可能の場合は式を合成します。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1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HAMER</a:t>
            </a:r>
            <a:r>
              <a:rPr lang="ja-JP" altLang="en-US" dirty="0"/>
              <a:t>の</a:t>
            </a:r>
            <a:r>
              <a:rPr lang="en-US" altLang="ja-JP" dirty="0"/>
              <a:t>pipeline</a:t>
            </a:r>
            <a:r>
              <a:rPr lang="ja-JP" altLang="en-US" dirty="0"/>
              <a:t>を簡単に説明します。</a:t>
            </a:r>
            <a:endParaRPr lang="en-US" altLang="ja-JP" dirty="0"/>
          </a:p>
          <a:p>
            <a:r>
              <a:rPr lang="ja-JP" altLang="en-US" dirty="0"/>
              <a:t>まずは</a:t>
            </a:r>
            <a:r>
              <a:rPr lang="en-US" altLang="ja-JP" dirty="0"/>
              <a:t>Infer</a:t>
            </a:r>
            <a:r>
              <a:rPr lang="ja-JP" altLang="en-US" dirty="0"/>
              <a:t>を利用してソースコードを検知し、エラーを含む関数を収集し、これらの関数を</a:t>
            </a:r>
            <a:r>
              <a:rPr lang="en-US" altLang="ja-JP" dirty="0" err="1"/>
              <a:t>entrypoint</a:t>
            </a:r>
            <a:r>
              <a:rPr lang="ja-JP" altLang="en-US" dirty="0"/>
              <a:t>として</a:t>
            </a:r>
            <a:r>
              <a:rPr lang="en-US" altLang="ja-JP" dirty="0" err="1"/>
              <a:t>Libfuzzer</a:t>
            </a:r>
            <a:r>
              <a:rPr lang="ja-JP" altLang="en-US" dirty="0"/>
              <a:t>でテストします。</a:t>
            </a:r>
            <a:endParaRPr lang="en-US" altLang="ja-JP" dirty="0"/>
          </a:p>
          <a:p>
            <a:r>
              <a:rPr lang="ja-JP" altLang="en-US" dirty="0"/>
              <a:t>次に、</a:t>
            </a:r>
            <a:r>
              <a:rPr lang="en-US" altLang="ja-JP" dirty="0" err="1"/>
              <a:t>Libfuzzer</a:t>
            </a:r>
            <a:r>
              <a:rPr lang="ja-JP" altLang="en-US" dirty="0"/>
              <a:t>検知したエラーに対して依存変数を収集し、全部ソース計装します。</a:t>
            </a:r>
            <a:endParaRPr lang="en-US" altLang="ja-JP" dirty="0"/>
          </a:p>
          <a:p>
            <a:r>
              <a:rPr lang="ja-JP" altLang="en-US" dirty="0"/>
              <a:t>そして、依存変数の動的な値を収集して</a:t>
            </a:r>
            <a:r>
              <a:rPr lang="en-US" altLang="ja-JP" dirty="0"/>
              <a:t>test suite</a:t>
            </a:r>
            <a:r>
              <a:rPr lang="ja-JP" altLang="en-US" dirty="0"/>
              <a:t>を作成します。</a:t>
            </a:r>
            <a:endParaRPr lang="en-US" altLang="ja-JP" dirty="0"/>
          </a:p>
          <a:p>
            <a:r>
              <a:rPr lang="en-US" altLang="ja-JP" dirty="0"/>
              <a:t>patch</a:t>
            </a:r>
            <a:r>
              <a:rPr lang="ja-JP" altLang="en-US" dirty="0"/>
              <a:t>を生成した後で、</a:t>
            </a:r>
            <a:r>
              <a:rPr lang="en-US" altLang="ja-JP" dirty="0" err="1"/>
              <a:t>Libfuzzer</a:t>
            </a:r>
            <a:r>
              <a:rPr lang="ja-JP" altLang="en-US" dirty="0"/>
              <a:t>を用いて</a:t>
            </a:r>
            <a:r>
              <a:rPr lang="en-US" altLang="ja-JP" dirty="0"/>
              <a:t>patch</a:t>
            </a:r>
            <a:r>
              <a:rPr lang="ja-JP" altLang="en-US" dirty="0"/>
              <a:t>を検証します。正しくないと、エラーを</a:t>
            </a:r>
            <a:r>
              <a:rPr lang="en-US" altLang="ja-JP" dirty="0"/>
              <a:t>trigger</a:t>
            </a:r>
            <a:r>
              <a:rPr lang="ja-JP" altLang="en-US" dirty="0"/>
              <a:t>する</a:t>
            </a:r>
            <a:r>
              <a:rPr lang="en-US" altLang="ja-JP" dirty="0"/>
              <a:t>test</a:t>
            </a:r>
            <a:r>
              <a:rPr lang="ja-JP" altLang="en-US" dirty="0"/>
              <a:t>を収集し、</a:t>
            </a:r>
            <a:r>
              <a:rPr lang="en-US" altLang="ja-JP" dirty="0"/>
              <a:t>patch</a:t>
            </a:r>
            <a:r>
              <a:rPr lang="ja-JP" altLang="en-US" dirty="0"/>
              <a:t>を再合成します。</a:t>
            </a:r>
            <a:endParaRPr lang="en-US" altLang="ja-JP" dirty="0"/>
          </a:p>
          <a:p>
            <a:r>
              <a:rPr lang="en-US" altLang="ja-JP" dirty="0"/>
              <a:t>Timeout</a:t>
            </a:r>
            <a:r>
              <a:rPr lang="ja-JP" altLang="en-US" dirty="0"/>
              <a:t>または修復まで繰り返します。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2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次に、この</a:t>
            </a:r>
            <a:r>
              <a:rPr lang="en-US" altLang="ja-JP" dirty="0" err="1"/>
              <a:t>MotivatingExample</a:t>
            </a:r>
            <a:r>
              <a:rPr lang="ja-JP" altLang="en-US" dirty="0"/>
              <a:t>を通して</a:t>
            </a:r>
            <a:r>
              <a:rPr lang="en-US" altLang="ja-JP" dirty="0"/>
              <a:t>HAMER</a:t>
            </a:r>
            <a:r>
              <a:rPr lang="ja-JP" altLang="en-US" dirty="0"/>
              <a:t>の動作を簡単に説明します</a:t>
            </a:r>
            <a:endParaRPr lang="en-US" altLang="ja-JP" dirty="0"/>
          </a:p>
          <a:p>
            <a:r>
              <a:rPr lang="ja-JP" altLang="en-US" dirty="0"/>
              <a:t>左のコード中に三つのメモリ</a:t>
            </a:r>
            <a:r>
              <a:rPr lang="en-US" altLang="ja-JP" dirty="0"/>
              <a:t>leak</a:t>
            </a:r>
            <a:r>
              <a:rPr lang="ja-JP" altLang="en-US" dirty="0"/>
              <a:t>があります。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o0</a:t>
            </a:r>
            <a:r>
              <a:rPr lang="ja-JP" altLang="en-US" dirty="0"/>
              <a:t>と</a:t>
            </a:r>
            <a:r>
              <a:rPr lang="en-US" altLang="ja-JP" dirty="0"/>
              <a:t>o1</a:t>
            </a:r>
            <a:r>
              <a:rPr lang="ja-JP" altLang="en-US" dirty="0"/>
              <a:t>は間接コールを通して</a:t>
            </a:r>
            <a:r>
              <a:rPr lang="en-US" altLang="ja-JP" dirty="0"/>
              <a:t>allocation</a:t>
            </a:r>
            <a:r>
              <a:rPr lang="ja-JP" altLang="en-US" dirty="0"/>
              <a:t>します。</a:t>
            </a:r>
            <a:endParaRPr lang="en-US" altLang="ja-JP" dirty="0"/>
          </a:p>
          <a:p>
            <a:r>
              <a:rPr lang="en-US" altLang="ja-JP" dirty="0"/>
              <a:t>HAMER</a:t>
            </a:r>
            <a:r>
              <a:rPr lang="ja-JP" altLang="en-US" dirty="0"/>
              <a:t>は正しく三つのエラーを修復しました。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2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まずは、</a:t>
            </a:r>
            <a:r>
              <a:rPr lang="en-US" altLang="ja-JP" dirty="0"/>
              <a:t>Infer</a:t>
            </a:r>
            <a:r>
              <a:rPr lang="ja-JP" altLang="en-US" dirty="0"/>
              <a:t>を利用して</a:t>
            </a:r>
            <a:r>
              <a:rPr lang="en-US" altLang="ja-JP" dirty="0"/>
              <a:t>o2</a:t>
            </a:r>
            <a:r>
              <a:rPr lang="ja-JP" altLang="en-US" dirty="0"/>
              <a:t>の</a:t>
            </a:r>
            <a:r>
              <a:rPr lang="en-US" altLang="ja-JP" dirty="0"/>
              <a:t>leak</a:t>
            </a:r>
            <a:r>
              <a:rPr lang="ja-JP" altLang="en-US" dirty="0"/>
              <a:t>を検知しました。</a:t>
            </a:r>
            <a:endParaRPr lang="en-US" altLang="ja-JP" dirty="0"/>
          </a:p>
          <a:p>
            <a:r>
              <a:rPr lang="en-US" altLang="ja-JP" dirty="0"/>
              <a:t>O0</a:t>
            </a:r>
            <a:r>
              <a:rPr lang="ja-JP" altLang="en-US" dirty="0"/>
              <a:t>と</a:t>
            </a:r>
            <a:r>
              <a:rPr lang="en-US" altLang="ja-JP" dirty="0"/>
              <a:t>o1</a:t>
            </a:r>
            <a:r>
              <a:rPr lang="ja-JP" altLang="en-US" dirty="0"/>
              <a:t>は間接コールなので、</a:t>
            </a:r>
            <a:r>
              <a:rPr lang="en-US" altLang="ja-JP" dirty="0"/>
              <a:t>Infer</a:t>
            </a:r>
            <a:r>
              <a:rPr lang="ja-JP" altLang="en-US" dirty="0"/>
              <a:t>検知しなかったです。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 err="1"/>
              <a:t>libfuzzer</a:t>
            </a:r>
            <a:r>
              <a:rPr lang="ja-JP" altLang="en-US" dirty="0"/>
              <a:t>で再検査し、全部のエラーを検知しました。</a:t>
            </a:r>
            <a:endParaRPr lang="en-US" altLang="ja-JP" dirty="0"/>
          </a:p>
          <a:p>
            <a:r>
              <a:rPr lang="en-US" altLang="ja-JP" dirty="0" err="1"/>
              <a:t>LibFuzzer</a:t>
            </a:r>
            <a:r>
              <a:rPr lang="ja-JP" altLang="en-US" dirty="0"/>
              <a:t>はエラーパスも提供できます。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0A2-B5E7-414F-982D-9366AE01B6F5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0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8DAC-2EC8-4B27-BC99-1ECD755AC7B9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096-57C3-4ACC-8589-7684F0385A01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C593-A3E3-46F8-ABA8-04A1381D16C8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2B2-168D-466F-9F49-0A81C74C4976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068E-B87A-464A-8DB2-13D3D66060EF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1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2FBE-8066-445C-B332-67DDB0D54385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928-7B7F-4A4E-9A00-B44094C9AF8A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1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16D4-A357-4AEC-8E46-3FAD0ED8932B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C6242E-93A9-4435-B722-58AE161AC539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432-37DE-4433-B9D4-73ECFBEE120D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349A01-189E-4EB4-B8A9-0CA0E30B69B7}" type="datetime1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1162" y="649287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D0AD6-257C-47C5-958F-4B0D1D37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53" y="933208"/>
            <a:ext cx="11488693" cy="305049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Automated Memory Error Repair </a:t>
            </a:r>
            <a:b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</a:br>
            <a: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based on Hybrid Program Analysis</a:t>
            </a:r>
            <a:b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</a:br>
            <a: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(HAMER)</a:t>
            </a:r>
            <a:endParaRPr lang="zh-CN" altLang="en-US" sz="4800" dirty="0">
              <a:latin typeface="Century" panose="020406040505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C25570-D58B-4919-803B-D03DADB3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6498" y="4698947"/>
            <a:ext cx="2407920" cy="1655762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latin typeface="Century" panose="02040604050505020304" pitchFamily="18" charset="0"/>
              </a:rPr>
              <a:t>QIAN ZECHANG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20M31355</a:t>
            </a:r>
          </a:p>
          <a:p>
            <a:r>
              <a:rPr lang="ja-JP" altLang="en-US" dirty="0">
                <a:latin typeface="Century" panose="02040604050505020304" pitchFamily="18" charset="0"/>
              </a:rPr>
              <a:t>権藤研究室</a:t>
            </a:r>
            <a:endParaRPr lang="zh-CN" altLang="en-US" dirty="0">
              <a:latin typeface="Century" panose="02040604050505020304" pitchFamily="18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A26DE-8A74-4B5E-AE40-ED2611FE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1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19661" y="1758060"/>
            <a:ext cx="7269480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Dependency Collection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dep-use chain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により、依存変数を収集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の依存変数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func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a, new_node2: a, n-&gt;v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同時に、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16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0073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ソース計装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収集された依存変数を全部ソース計装して、動的な値を観測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suite: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914" y="4220691"/>
            <a:ext cx="3293679" cy="20278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0E06E31-235C-4765-ACF8-90AB6F1A4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37" y="3255343"/>
            <a:ext cx="6179776" cy="3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43927" y="2738980"/>
            <a:ext cx="7080769" cy="391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CBPS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 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一時変数でプログラム変数と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を保存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source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挿入箇所の間に変数の値が変わる可能性がある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line 36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の直前に挿入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31" y="1021604"/>
            <a:ext cx="2789369" cy="17173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F3ABAE-8F50-4367-BF1C-A92D5F82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211" y="3460581"/>
            <a:ext cx="2656523" cy="3795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B81C6AB-7574-460E-AA73-7BC67B383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36" y="955195"/>
            <a:ext cx="4788184" cy="53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55284" y="1083192"/>
            <a:ext cx="7955279" cy="502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途中に正しくない条件を生成すると：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 if(a&lt;=3)free(x);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を検証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別の修復箇所に挿入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a:4, error:1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再合成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new_node2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を修復する可能性があるけど、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line 25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でｘを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use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するため、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use after free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が発生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7E74AAC-A55F-45FF-AA4B-E7F0AE6C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Approach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95374" y="1352684"/>
            <a:ext cx="11928825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三つの問題点とその解決方法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を検証し、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挿入位置の選択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候補修復箇所に挿入し、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で検証して正しい位置を探す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を保存し、一個ずつ修復してみる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Timeout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まで修復されない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に追加し、後で再修復してみる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096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Error Detection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05740" y="1314094"/>
            <a:ext cx="11571945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メモリリーク発生確率が高い関数を抽出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Scalability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を高めるために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で再検査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（小さいコードに対しては、静的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を使わず、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だけで検知）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5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Dependency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Collection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48412" y="929541"/>
            <a:ext cx="12024360" cy="613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path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path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上の全部の関数の依存変数を収集（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def-use chain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同時に各関数の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位置と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の情報を収集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軽量な静的解析により修復に十分な情報を収集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位置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の前の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を削除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と関数の最後尾の位置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の名とタイプ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AD7580-4568-43EE-8462-7A9B6055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23" y="1568249"/>
            <a:ext cx="3752850" cy="7143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88FCD-853F-4F45-8347-FB9E1187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45" y="1568249"/>
            <a:ext cx="2269600" cy="795421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62F7BDF-4B46-4914-9DD4-F1F7EB48A65A}"/>
              </a:ext>
            </a:extLst>
          </p:cNvPr>
          <p:cNvSpPr/>
          <p:nvPr/>
        </p:nvSpPr>
        <p:spPr>
          <a:xfrm>
            <a:off x="3788054" y="1608772"/>
            <a:ext cx="518160" cy="6010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7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Source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Instrumentation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58327" y="1443566"/>
            <a:ext cx="12214860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依存変数をソース計装し、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を実行して動的な値を収集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別で動的な値をまとめ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がリーク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a=5, p1:true 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リーク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a=5, p2:false 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リークしない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B664D0-C822-4B41-B8FE-ADCC3CC5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58" y="2199346"/>
            <a:ext cx="6179776" cy="3473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E57B0D0-EAE6-484C-ADF4-8FCAD5BAE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454" y="3827597"/>
            <a:ext cx="3246840" cy="8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7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Patch Generation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1078023"/>
            <a:ext cx="11667695" cy="6131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 Template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時間的なメモリエラー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正しい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deallocation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を正しい位置に挿入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if(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cond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) free (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ob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);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b="1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cond</a:t>
            </a:r>
            <a:endParaRPr lang="en-US" altLang="ja-JP" sz="24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 </a:t>
            </a:r>
            <a:r>
              <a:rPr lang="en-US" altLang="ja-JP" sz="2400" b="1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ob</a:t>
            </a:r>
            <a:endParaRPr lang="en-US" altLang="ja-JP" sz="24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挿入位置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simp-CBPS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条件式だけを合成するため、一部の機能を削除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97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Patch Generation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73379" y="922081"/>
            <a:ext cx="8141734" cy="520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修復アルゴリズム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入力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en-US" altLang="ja-JP" sz="20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src.c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patch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合成用情報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en-US" altLang="ja-JP" sz="20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SynInf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SynInf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依存変数、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suite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、候補修復箇所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error heap object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出力： 修復したコード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を保存し、一個ずつ修復してみる。当時点で修復できないと、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unfixederror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は修復できない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を繰り返して修復することを防止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F6E436-6BC8-4EFC-8F02-22969814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28" y="-3830"/>
            <a:ext cx="428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6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AFE9382-4F8D-4087-AE90-FC3AF5B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4E22-9554-4630-A534-D538C729CC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63414"/>
            <a:ext cx="10058400" cy="1449388"/>
          </a:xfrm>
        </p:spPr>
        <p:txBody>
          <a:bodyPr/>
          <a:lstStyle/>
          <a:p>
            <a:r>
              <a:rPr lang="en-US" altLang="ja-JP" b="1" dirty="0">
                <a:latin typeface="Century" panose="02040604050505020304" pitchFamily="18" charset="0"/>
              </a:rPr>
              <a:t>Introduction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03966C-3989-42F8-8ADC-8F86FB133644}"/>
              </a:ext>
            </a:extLst>
          </p:cNvPr>
          <p:cNvSpPr txBox="1"/>
          <p:nvPr/>
        </p:nvSpPr>
        <p:spPr>
          <a:xfrm>
            <a:off x="119967" y="883759"/>
            <a:ext cx="11745287" cy="63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背景</a:t>
            </a:r>
            <a:endParaRPr lang="en-US" altLang="zh-CN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メモリリークは致命的な影響がある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メモリリーク検知ツールの性能が向上したが、修復は難しい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既存の研究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静的でメモリリークを検知して修復　　　　　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既存の問題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の偽陽性と偽陰性は修復ツールの性能に悪影響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動的エラー検知ツールは修復に必要な情報を十分に提供できない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誤パッチを生成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提案手法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検知：静的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（動的）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修復：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  <a:sym typeface="Wingdings" panose="05000000000000000000" pitchFamily="2" charset="2"/>
              </a:rPr>
              <a:t>(1)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軽量な静的解析で情報を収集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(2)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提案する修復アルゴリズムにより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を活用し、重要な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検証を行う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>
              <a:lnSpc>
                <a:spcPts val="3500"/>
              </a:lnSpc>
              <a:buClr>
                <a:schemeClr val="accent1"/>
              </a:buClr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474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Patch Generation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13921" y="1342895"/>
            <a:ext cx="8343900" cy="363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Fix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入力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コード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patch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, error heap object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出力：修復したコード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候補修復箇所に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を挿入し、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で検証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新しいエラーが発生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同じなエラーが発生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または部分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34F5EE-08EB-488C-8635-81A52335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33090"/>
            <a:ext cx="4238625" cy="44386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5A377-D646-4797-82D7-3C3F9EB12DCA}"/>
              </a:ext>
            </a:extLst>
          </p:cNvPr>
          <p:cNvSpPr txBox="1"/>
          <p:nvPr/>
        </p:nvSpPr>
        <p:spPr>
          <a:xfrm>
            <a:off x="8091487" y="4491062"/>
            <a:ext cx="140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5EB65A-DD3B-4058-A1AE-887B5C09B2BA}"/>
              </a:ext>
            </a:extLst>
          </p:cNvPr>
          <p:cNvSpPr txBox="1"/>
          <p:nvPr/>
        </p:nvSpPr>
        <p:spPr>
          <a:xfrm>
            <a:off x="9809018" y="4491062"/>
            <a:ext cx="339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5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Evaluation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55330" y="1118784"/>
            <a:ext cx="12024360" cy="5450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Research question</a:t>
            </a: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と比べて、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の効果はどうですか？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三つの問題点を本当に解決しましたか？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の軽量な静的解析の効率はどうですか？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71550" lvl="1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実装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Python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1000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行ぐらい）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Analyzer: Infer,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構文解析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python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pycparser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SMT solver: python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z3-solver </a:t>
            </a:r>
          </a:p>
          <a:p>
            <a:pPr marL="1428750" lvl="2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の設定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使用するとき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10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回実行する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回実行で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秒内にエラーを見つけないと停止 → 正しいコードと判定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4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Evaluation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1985" y="877383"/>
            <a:ext cx="7372385" cy="5898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Benchmark</a:t>
            </a: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合成検体で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と比較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現時点の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scalability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は良くない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複雑なエラーパターンに対しての修復効果を評価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直接に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でテストコードを検知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Feature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FP, FN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の偽陽性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偽陰性警報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：長いエラーパス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：複数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：複数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CF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：複雑制御フロー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5483EAA-6E42-47C8-A389-1A7DC4A7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77" y="1176337"/>
            <a:ext cx="47339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4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RQ1: SAVER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と比べて、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の効果はどうですか？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C7FAB9-630C-4554-9B20-12815E15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133894"/>
            <a:ext cx="7792060" cy="334071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A4C98D-55BB-47E3-9CDB-CACAC6A9148E}"/>
              </a:ext>
            </a:extLst>
          </p:cNvPr>
          <p:cNvSpPr txBox="1"/>
          <p:nvPr/>
        </p:nvSpPr>
        <p:spPr>
          <a:xfrm>
            <a:off x="838306" y="4731118"/>
            <a:ext cx="10098516" cy="169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より高い修復能力を持つ。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はもっと多い修復機会がある。複雑なメモリリークも正しく修復でき、正しくない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を生成しにくい。トレードオフは時間がかかる。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AF5597-6F65-43E2-9175-A70CCCB3C69A}"/>
              </a:ext>
            </a:extLst>
          </p:cNvPr>
          <p:cNvSpPr/>
          <p:nvPr/>
        </p:nvSpPr>
        <p:spPr>
          <a:xfrm>
            <a:off x="2996587" y="4142935"/>
            <a:ext cx="429658" cy="25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126D3B-5855-420A-8D27-FE1904436D4A}"/>
              </a:ext>
            </a:extLst>
          </p:cNvPr>
          <p:cNvSpPr/>
          <p:nvPr/>
        </p:nvSpPr>
        <p:spPr>
          <a:xfrm>
            <a:off x="5056741" y="4144694"/>
            <a:ext cx="517793" cy="25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79D4EE5-30E6-4095-B37D-E2B92D1AC101}"/>
              </a:ext>
            </a:extLst>
          </p:cNvPr>
          <p:cNvSpPr/>
          <p:nvPr/>
        </p:nvSpPr>
        <p:spPr>
          <a:xfrm>
            <a:off x="6896559" y="4144694"/>
            <a:ext cx="980500" cy="25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0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RQ2: 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三つの問題点を本当に解決しましたか？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82BA358-C0F5-49D9-AC2B-08C65240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669"/>
            <a:ext cx="6021477" cy="473583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361D4D-C036-4BBB-8891-A661D0BCF366}"/>
              </a:ext>
            </a:extLst>
          </p:cNvPr>
          <p:cNvSpPr txBox="1"/>
          <p:nvPr/>
        </p:nvSpPr>
        <p:spPr>
          <a:xfrm>
            <a:off x="-215680" y="1032207"/>
            <a:ext cx="6111732" cy="5577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を修復する途中で、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を合成する状況がある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a&gt;=4: (a:4, error: false(DF))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a&gt;=6: (a:5, error: true(ML))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全部の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挿入位置の選択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test2,6,7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15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RQ2: 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三つの問題点を本当に解決しましたか？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A1D74A-CA43-4953-AEF4-2C47038D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47" y="877383"/>
            <a:ext cx="5744263" cy="38685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FF5D75-0644-4453-8B85-ADC8D9B94F68}"/>
              </a:ext>
            </a:extLst>
          </p:cNvPr>
          <p:cNvSpPr txBox="1"/>
          <p:nvPr/>
        </p:nvSpPr>
        <p:spPr>
          <a:xfrm>
            <a:off x="-80910" y="4549676"/>
            <a:ext cx="108999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失敗例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+mj-lt"/>
              <a:buAutoNum type="alphaLcParenR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初めに三つのエラーだけを検知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+mj-lt"/>
              <a:buAutoNum type="alphaLcParenR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に判定しない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三つの問題点を解決しました。でも、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数が多いほど、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の性能が下がる。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改善できる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1166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RQ3: HAMER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の軽量な静的解析の効率はどうですか？</a:t>
            </a:r>
            <a:endParaRPr lang="en-US" altLang="ja-JP" sz="4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53C2D8-9957-4852-8215-AF291A9B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987111"/>
            <a:ext cx="8420100" cy="36099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42AA0-3162-41B3-A9C9-3E5A99F835CE}"/>
              </a:ext>
            </a:extLst>
          </p:cNvPr>
          <p:cNvSpPr txBox="1"/>
          <p:nvPr/>
        </p:nvSpPr>
        <p:spPr>
          <a:xfrm>
            <a:off x="-118930" y="4494882"/>
            <a:ext cx="11876109" cy="2253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の軽量な静的解析は短時間で十分必要な情報が収集できる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依存変数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(CBPS)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の位置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修復位置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修復対象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今回の実験で、必要な情報を収集しない原因により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が生成できない状況がない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06B2B0-85F7-47CA-86E2-17AF19A4A09F}"/>
              </a:ext>
            </a:extLst>
          </p:cNvPr>
          <p:cNvSpPr/>
          <p:nvPr/>
        </p:nvSpPr>
        <p:spPr>
          <a:xfrm>
            <a:off x="8692308" y="4241494"/>
            <a:ext cx="429658" cy="25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95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Limitation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609600" y="1426517"/>
            <a:ext cx="12176760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CBPS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は数値条件式しか合成できない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文字列などを含む条件式が合成できない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並行プログラムは扱わない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変数や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loop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にある場合も修復できない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56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BC2FBD-0563-4B04-8CB7-4956BC9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1861478-3624-416D-BC2A-1F2C3677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77" y="1812789"/>
            <a:ext cx="11069935" cy="3232421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6764ADEE-1472-4AB7-B799-9B63162E2774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Related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Work</a:t>
            </a:r>
            <a:r>
              <a:rPr lang="en-US" altLang="zh-CN" b="1" dirty="0">
                <a:latin typeface="Century" panose="02040604050505020304" pitchFamily="18" charset="0"/>
              </a:rPr>
              <a:t>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D704BE-27F6-4EC5-960A-7250FD57A90D}"/>
              </a:ext>
            </a:extLst>
          </p:cNvPr>
          <p:cNvSpPr/>
          <p:nvPr/>
        </p:nvSpPr>
        <p:spPr>
          <a:xfrm>
            <a:off x="2828260" y="4550735"/>
            <a:ext cx="8574263" cy="350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7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Conclusion</a:t>
            </a:r>
            <a:r>
              <a:rPr lang="en-US" altLang="zh-CN" b="1" dirty="0">
                <a:latin typeface="Century" panose="02040604050505020304" pitchFamily="18" charset="0"/>
              </a:rPr>
              <a:t>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768551" y="877383"/>
            <a:ext cx="12638117" cy="5450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：混合解析を用いたメモリエラー自動修復技術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検知：静的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（動的）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修復：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  <a:sym typeface="Wingdings" panose="05000000000000000000" pitchFamily="2" charset="2"/>
              </a:rPr>
              <a:t>(1)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軽量な静的解析で情報を収集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(2)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提案する修復アルゴリズムにより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を活用し、重要な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検証を行う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高い修復能力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広い修復戦略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複雑なメモリリークを修復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の正しさを保証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軽量的な静的解析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検知・修復・検証の全修復フローが自動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と結合しやすい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286000" lvl="4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の発展とともに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の性能が向上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35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Background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1353152"/>
            <a:ext cx="11667695" cy="391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Infer[NFM’11]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Facebook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開発した静的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null pointer dereference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とメモリエラーなどの問題を解析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静的解析なので、間接コールや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alias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などの問題に苦手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偽陽性と偽陰性の警報がある：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偽陽性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修復ツールは違う警報を修復してみる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偽陰性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修復の機会もない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69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Future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Work</a:t>
            </a:r>
            <a:r>
              <a:rPr lang="en-US" altLang="zh-CN" b="1" dirty="0">
                <a:latin typeface="Century" panose="02040604050505020304" pitchFamily="18" charset="0"/>
              </a:rPr>
              <a:t>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428799" y="1127382"/>
            <a:ext cx="13049597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Use-after-free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double free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に拡張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deallocation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を削除し、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memory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として修復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Loop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に対しての解決策を考え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修復アルゴリズムを改善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修復中に新しいエラーを検知すると、修復リストに追加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修復中に修復済み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が再現すると、修復リストに追加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条件式の種類を増やす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Scalability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の向上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160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D995DF-2EFB-4766-9A3F-21B3C01B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FCD97C7-6C70-421B-8366-DDBA23AA1E50}"/>
              </a:ext>
            </a:extLst>
          </p:cNvPr>
          <p:cNvSpPr txBox="1">
            <a:spLocks/>
          </p:cNvSpPr>
          <p:nvPr/>
        </p:nvSpPr>
        <p:spPr>
          <a:xfrm>
            <a:off x="4378170" y="2391603"/>
            <a:ext cx="3435659" cy="10373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予備スライド</a:t>
            </a:r>
            <a:endParaRPr lang="zh-CN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557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プレースホルダー 45">
            <a:extLst>
              <a:ext uri="{FF2B5EF4-FFF2-40B4-BE49-F238E27FC236}">
                <a16:creationId xmlns:a16="http://schemas.microsoft.com/office/drawing/2014/main" id="{5E7CDABA-2E4F-4872-BD6D-F2CE083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70935D-1283-4C7B-A2AD-29204E893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20732"/>
            <a:ext cx="12192000" cy="1216647"/>
          </a:xfrm>
        </p:spPr>
        <p:txBody>
          <a:bodyPr>
            <a:normAutofit/>
          </a:bodyPr>
          <a:lstStyle/>
          <a:p>
            <a:r>
              <a:rPr lang="en-US" altLang="ja-JP" sz="3600" b="1" dirty="0" err="1">
                <a:latin typeface="Century" panose="02040604050505020304" pitchFamily="18" charset="0"/>
              </a:rPr>
              <a:t>Angelix</a:t>
            </a:r>
            <a:r>
              <a:rPr lang="ja-JP" altLang="en-US" sz="3600" b="1" dirty="0">
                <a:latin typeface="Century" panose="02040604050505020304" pitchFamily="18" charset="0"/>
              </a:rPr>
              <a:t> </a:t>
            </a:r>
            <a:r>
              <a:rPr lang="en-US" altLang="ja-JP" sz="3600" b="1" dirty="0">
                <a:latin typeface="Century" panose="02040604050505020304" pitchFamily="18" charset="0"/>
              </a:rPr>
              <a:t>(S</a:t>
            </a:r>
            <a:r>
              <a:rPr lang="en-US" altLang="zh-CN" sz="3600" b="1" dirty="0">
                <a:latin typeface="Century" panose="02040604050505020304" pitchFamily="18" charset="0"/>
              </a:rPr>
              <a:t>emantics-based General-purpose APR)[ICSE’16]</a:t>
            </a:r>
            <a:endParaRPr lang="zh-CN" altLang="en-US" sz="3600" b="1" dirty="0">
              <a:latin typeface="Century" panose="02040604050505020304" pitchFamily="18" charset="0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E9BA78B2-5D5D-4CC1-8F6D-6A78D69B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7055"/>
              </p:ext>
            </p:extLst>
          </p:nvPr>
        </p:nvGraphicFramePr>
        <p:xfrm>
          <a:off x="8596109" y="4097657"/>
          <a:ext cx="26531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29">
                  <a:extLst>
                    <a:ext uri="{9D8B030D-6E8A-4147-A177-3AD203B41FA5}">
                      <a16:colId xmlns:a16="http://schemas.microsoft.com/office/drawing/2014/main" val="1495392398"/>
                    </a:ext>
                  </a:extLst>
                </a:gridCol>
                <a:gridCol w="523290">
                  <a:extLst>
                    <a:ext uri="{9D8B030D-6E8A-4147-A177-3AD203B41FA5}">
                      <a16:colId xmlns:a16="http://schemas.microsoft.com/office/drawing/2014/main" val="1174934748"/>
                    </a:ext>
                  </a:extLst>
                </a:gridCol>
                <a:gridCol w="807001">
                  <a:extLst>
                    <a:ext uri="{9D8B030D-6E8A-4147-A177-3AD203B41FA5}">
                      <a16:colId xmlns:a16="http://schemas.microsoft.com/office/drawing/2014/main" val="2975047452"/>
                    </a:ext>
                  </a:extLst>
                </a:gridCol>
                <a:gridCol w="832220">
                  <a:extLst>
                    <a:ext uri="{9D8B030D-6E8A-4147-A177-3AD203B41FA5}">
                      <a16:colId xmlns:a16="http://schemas.microsoft.com/office/drawing/2014/main" val="3632766724"/>
                    </a:ext>
                  </a:extLst>
                </a:gridCol>
              </a:tblGrid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13761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71995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-5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23832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98183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63501"/>
                  </a:ext>
                </a:extLst>
              </a:tr>
            </a:tbl>
          </a:graphicData>
        </a:graphic>
      </p:graphicFrame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0CF4435-A385-4707-B53D-B17CB27ECCEA}"/>
              </a:ext>
            </a:extLst>
          </p:cNvPr>
          <p:cNvSpPr txBox="1"/>
          <p:nvPr/>
        </p:nvSpPr>
        <p:spPr>
          <a:xfrm>
            <a:off x="9922679" y="4137162"/>
            <a:ext cx="1853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observed</a:t>
            </a:r>
            <a:endParaRPr lang="zh-CN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A97CD18-3436-411E-9D6C-11AAAEABB91E}"/>
              </a:ext>
            </a:extLst>
          </p:cNvPr>
          <p:cNvSpPr txBox="1"/>
          <p:nvPr/>
        </p:nvSpPr>
        <p:spPr>
          <a:xfrm>
            <a:off x="9006250" y="4137163"/>
            <a:ext cx="2041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expected</a:t>
            </a:r>
            <a:endParaRPr lang="zh-CN" altLang="en-US" sz="14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48A5E0-B8D1-4746-A749-44EF10B9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81" y="1217740"/>
            <a:ext cx="2694302" cy="221126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86B881-5F09-48E2-9694-D5163DB3414A}"/>
              </a:ext>
            </a:extLst>
          </p:cNvPr>
          <p:cNvSpPr txBox="1"/>
          <p:nvPr/>
        </p:nvSpPr>
        <p:spPr>
          <a:xfrm>
            <a:off x="10391466" y="2025260"/>
            <a:ext cx="16420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c = a + b;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26E175-1FDC-49FF-B266-67D015102D26}"/>
              </a:ext>
            </a:extLst>
          </p:cNvPr>
          <p:cNvSpPr txBox="1"/>
          <p:nvPr/>
        </p:nvSpPr>
        <p:spPr>
          <a:xfrm>
            <a:off x="9250637" y="3809976"/>
            <a:ext cx="1344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Test Suite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870898-999D-4B22-BA23-3DBB52986CB0}"/>
              </a:ext>
            </a:extLst>
          </p:cNvPr>
          <p:cNvSpPr txBox="1"/>
          <p:nvPr/>
        </p:nvSpPr>
        <p:spPr>
          <a:xfrm>
            <a:off x="379067" y="1217740"/>
            <a:ext cx="79726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Suite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を実行し、各行のエラー発生確率を計算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626400" lvl="1">
              <a:buClr>
                <a:schemeClr val="accent1"/>
              </a:buClr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確率が高い順で修復してみる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行目から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シンボリック変数に変換し、記号実行エンジン</a:t>
            </a:r>
            <a:r>
              <a:rPr lang="en-US" altLang="ja-JP" sz="24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KLEE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を用いてパス制約を収集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 = a - b;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　→　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 = X; (symbolic variable)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Component-based Program Synthesis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とパス制約を用いてパッチを合成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欠点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メモリエラーには扱わない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7A776C4-2000-4A73-A4B4-1F3D91D9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361" y="2110970"/>
            <a:ext cx="412663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6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実行例</a:t>
            </a:r>
            <a:r>
              <a:rPr lang="en-US" altLang="zh-CN" b="1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endParaRPr lang="zh-CN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185565" y="5168781"/>
            <a:ext cx="77609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重要な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再修復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DFA8F0-E2EA-49F5-BD75-8EA8DDF1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816" y="630906"/>
            <a:ext cx="4788184" cy="53438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05F48C0-80BB-491A-B59A-66FC6892F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02" y="877383"/>
            <a:ext cx="5315974" cy="403337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C7DF37-A61A-4EAA-A350-B8A8272D13BA}"/>
              </a:ext>
            </a:extLst>
          </p:cNvPr>
          <p:cNvCxnSpPr>
            <a:cxnSpLocks/>
          </p:cNvCxnSpPr>
          <p:nvPr/>
        </p:nvCxnSpPr>
        <p:spPr>
          <a:xfrm>
            <a:off x="872402" y="2330109"/>
            <a:ext cx="897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E30687-5FD6-4134-A6F7-260154B9C38A}"/>
              </a:ext>
            </a:extLst>
          </p:cNvPr>
          <p:cNvCxnSpPr>
            <a:cxnSpLocks/>
          </p:cNvCxnSpPr>
          <p:nvPr/>
        </p:nvCxnSpPr>
        <p:spPr>
          <a:xfrm>
            <a:off x="872402" y="3094906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7BE47E-E075-47CA-8337-2A35A3F7C5F9}"/>
              </a:ext>
            </a:extLst>
          </p:cNvPr>
          <p:cNvCxnSpPr>
            <a:cxnSpLocks/>
          </p:cNvCxnSpPr>
          <p:nvPr/>
        </p:nvCxnSpPr>
        <p:spPr>
          <a:xfrm>
            <a:off x="872402" y="3624811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EB8BD0-DD8C-4E6E-9B2D-397B98FF6A6A}"/>
              </a:ext>
            </a:extLst>
          </p:cNvPr>
          <p:cNvCxnSpPr>
            <a:cxnSpLocks/>
          </p:cNvCxnSpPr>
          <p:nvPr/>
        </p:nvCxnSpPr>
        <p:spPr>
          <a:xfrm>
            <a:off x="855624" y="4800668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C9342B1-0CA3-44A3-88DC-F09AB489E34B}"/>
              </a:ext>
            </a:extLst>
          </p:cNvPr>
          <p:cNvCxnSpPr>
            <a:cxnSpLocks/>
          </p:cNvCxnSpPr>
          <p:nvPr/>
        </p:nvCxnSpPr>
        <p:spPr>
          <a:xfrm>
            <a:off x="872402" y="3896055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3EF48C3-9AF1-4F82-98F0-D67EAF23CB28}"/>
              </a:ext>
            </a:extLst>
          </p:cNvPr>
          <p:cNvCxnSpPr>
            <a:cxnSpLocks/>
          </p:cNvCxnSpPr>
          <p:nvPr/>
        </p:nvCxnSpPr>
        <p:spPr>
          <a:xfrm>
            <a:off x="855624" y="4409181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5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2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493889" y="4230717"/>
            <a:ext cx="104941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すると判断：偽陽性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が違う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を生成：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double free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はエラーがないと判断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E34171-FEBC-432E-816A-7A740ABE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92" y="813405"/>
            <a:ext cx="8708708" cy="34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3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重要な</a:t>
            </a:r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</a:t>
            </a:r>
            <a:endParaRPr lang="zh-CN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129749" y="1487517"/>
            <a:ext cx="6206316" cy="28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 if(a&lt;=3)free(o1);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a&lt;5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の時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allocation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a=4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メモリリーク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を入力するまでにずっと実行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83C412-47BB-4B11-AE39-84A62253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536" y="955195"/>
            <a:ext cx="4788184" cy="53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0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ja-JP" altLang="en-US" sz="3600" b="1" dirty="0">
                <a:latin typeface="游明朝" panose="02020400000000000000" pitchFamily="18" charset="-128"/>
                <a:ea typeface="游明朝" panose="02020400000000000000" pitchFamily="18" charset="-128"/>
              </a:rPr>
              <a:t>失敗例</a:t>
            </a:r>
            <a:endParaRPr lang="en-US" altLang="ja-JP" sz="36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83FEF4A-E95D-468B-8200-26CD7FC0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940" y="0"/>
            <a:ext cx="4589060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187918-27D0-433C-A343-3A617464FA30}"/>
              </a:ext>
            </a:extLst>
          </p:cNvPr>
          <p:cNvSpPr txBox="1"/>
          <p:nvPr/>
        </p:nvSpPr>
        <p:spPr>
          <a:xfrm>
            <a:off x="129748" y="1487517"/>
            <a:ext cx="7112623" cy="391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 if(a&gt;=4)free(o2);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a&lt;5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の時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deallocation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a=5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は重要な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(double free)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すると停止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ずっと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o3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偶然で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o3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を同時に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</a:p>
          <a:p>
            <a:pPr marL="1828800" lvl="3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この誤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の判定がにくい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880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E31BBE-7A68-4B46-8D20-6FEE660D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4CF9AEB-B3E5-48B8-9DD7-BE8D4E112E77}"/>
              </a:ext>
            </a:extLst>
          </p:cNvPr>
          <p:cNvSpPr txBox="1">
            <a:spLocks/>
          </p:cNvSpPr>
          <p:nvPr/>
        </p:nvSpPr>
        <p:spPr>
          <a:xfrm>
            <a:off x="0" y="-520732"/>
            <a:ext cx="116052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Background</a:t>
            </a:r>
            <a:endParaRPr lang="zh-CN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77BC6A-8E7E-47E3-A3DC-543943C72613}"/>
              </a:ext>
            </a:extLst>
          </p:cNvPr>
          <p:cNvSpPr txBox="1"/>
          <p:nvPr/>
        </p:nvSpPr>
        <p:spPr>
          <a:xfrm>
            <a:off x="240360" y="804830"/>
            <a:ext cx="7589144" cy="5898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2100" indent="-3429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SAVER[ICSE’20]</a:t>
            </a:r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Infer: 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Memory Leak</a:t>
            </a:r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修復（静的）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Object flow graph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の状態とパス制約条件を収集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行目と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7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行目の間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生成した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をチェック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欠点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エラーではない箇所（偽陽性）も修復してみる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Object flow graph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の生成コストが高い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誤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0AA1F81-8000-48EC-A7B5-9C404C78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02" y="833798"/>
            <a:ext cx="2686050" cy="2362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075C66-02A1-4440-89FC-CB6EB8C0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83" y="3849261"/>
            <a:ext cx="3140469" cy="24214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9FB13D-41B9-4358-BD18-E42720BDDF90}"/>
              </a:ext>
            </a:extLst>
          </p:cNvPr>
          <p:cNvSpPr txBox="1"/>
          <p:nvPr/>
        </p:nvSpPr>
        <p:spPr>
          <a:xfrm>
            <a:off x="9526587" y="2639407"/>
            <a:ext cx="205976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if (!C) free(p);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2D7853-9682-4B0D-A2B7-0054347B9BCD}"/>
              </a:ext>
            </a:extLst>
          </p:cNvPr>
          <p:cNvSpPr txBox="1"/>
          <p:nvPr/>
        </p:nvSpPr>
        <p:spPr>
          <a:xfrm>
            <a:off x="8351392" y="3482327"/>
            <a:ext cx="194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Object Flow </a:t>
            </a:r>
            <a:r>
              <a:rPr lang="en-US" altLang="zh-CN" b="1" dirty="0"/>
              <a:t>G</a:t>
            </a:r>
            <a:r>
              <a:rPr lang="en-US" altLang="zh-CN" sz="1800" b="1" dirty="0"/>
              <a:t>raph</a:t>
            </a:r>
            <a:endParaRPr lang="zh-CN" altLang="en-US" b="1" dirty="0"/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81CF1DE0-E76B-4C43-A989-806B5AEFCB37}"/>
              </a:ext>
            </a:extLst>
          </p:cNvPr>
          <p:cNvSpPr/>
          <p:nvPr/>
        </p:nvSpPr>
        <p:spPr>
          <a:xfrm>
            <a:off x="9012264" y="2801213"/>
            <a:ext cx="33649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Background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16708" y="966998"/>
            <a:ext cx="11390962" cy="5001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endParaRPr lang="en-US" altLang="zh-CN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Coverage-guided fuzzing engine</a:t>
            </a: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AddressSanitizer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LeakSanitizer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を用いてメモリエラーを判断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一回で関数の一つの引数しか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fuzz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しない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エラーを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すると停止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条件式合成に十分なデータが得られない：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2">
              <a:lnSpc>
                <a:spcPts val="3500"/>
              </a:lnSpc>
              <a:buClr>
                <a:schemeClr val="accent1"/>
              </a:buClr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2">
              <a:lnSpc>
                <a:spcPts val="3500"/>
              </a:lnSpc>
              <a:buClr>
                <a:schemeClr val="accent1"/>
              </a:buClr>
            </a:pP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a=3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p2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するが、正しい条件式が合成できない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a&lt;=3? a==3? a&gt;=2?</a:t>
            </a: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A0BE43-55FD-4116-8C34-993CBA77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04" y="3751164"/>
            <a:ext cx="3246840" cy="8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Background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159738" y="1115081"/>
            <a:ext cx="11667695" cy="2308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Component-based Program Synthesis (CBPS)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[ICSE’10]</a:t>
            </a:r>
            <a:endParaRPr lang="en-US" altLang="zh-CN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一定な構成要素を使って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を満たすプログラムを合成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suite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の品質は合成式の品質を決定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Overfitting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がよく発生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例：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896A87-AC8B-4EF1-BB80-300B2E86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24" y="3285729"/>
            <a:ext cx="1172776" cy="12906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279D11A-B58D-4517-8E5A-34D05570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41" y="3484478"/>
            <a:ext cx="2143125" cy="1047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FD10A8F-BB77-49BD-9586-F30DE259A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114" y="3779631"/>
            <a:ext cx="4583315" cy="58163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CD38C5-A467-4FDC-BF6E-683D2366EBC6}"/>
              </a:ext>
            </a:extLst>
          </p:cNvPr>
          <p:cNvSpPr txBox="1"/>
          <p:nvPr/>
        </p:nvSpPr>
        <p:spPr>
          <a:xfrm>
            <a:off x="206345" y="4991746"/>
            <a:ext cx="59405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SMT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solver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で解ける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x&lt;6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を合成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A95A87-3BEE-4CE2-B6E1-74EB45369A2D}"/>
              </a:ext>
            </a:extLst>
          </p:cNvPr>
          <p:cNvSpPr txBox="1"/>
          <p:nvPr/>
        </p:nvSpPr>
        <p:spPr>
          <a:xfrm>
            <a:off x="749337" y="4552115"/>
            <a:ext cx="5940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</a:pPr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Components         +       Test suite</a:t>
            </a: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BFAE23C7-5557-42B4-90B0-8E77017B9911}"/>
              </a:ext>
            </a:extLst>
          </p:cNvPr>
          <p:cNvSpPr/>
          <p:nvPr/>
        </p:nvSpPr>
        <p:spPr>
          <a:xfrm rot="10800000">
            <a:off x="5163467" y="3917250"/>
            <a:ext cx="547565" cy="2531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Overview - HAMER pipeline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D63CF1-4897-426C-B0C6-D89F73B0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53" y="1162176"/>
            <a:ext cx="9924132" cy="45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084C5F-3CD1-4803-98C6-2FEF25E9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97" y="896809"/>
            <a:ext cx="8086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0" y="1451998"/>
            <a:ext cx="11667695" cy="391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偽陰性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o0,o1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で再検査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全部の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を検知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のエラーパス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1454FA-4B6A-49A1-A111-8180FA59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04" y="2190685"/>
            <a:ext cx="5837300" cy="40861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96EF29-C85B-45E0-80B3-6517FAE38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747" y="4798197"/>
            <a:ext cx="3249516" cy="1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3127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44668</TotalTime>
  <Words>5524</Words>
  <Application>Microsoft Office PowerPoint</Application>
  <PresentationFormat>ワイド画面</PresentationFormat>
  <Paragraphs>551</Paragraphs>
  <Slides>36</Slides>
  <Notes>35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等线</vt:lpstr>
      <vt:lpstr>游明朝</vt:lpstr>
      <vt:lpstr>Arial</vt:lpstr>
      <vt:lpstr>Calibri</vt:lpstr>
      <vt:lpstr>Calibri Light</vt:lpstr>
      <vt:lpstr>Century</vt:lpstr>
      <vt:lpstr>Wingdings</vt:lpstr>
      <vt:lpstr>レトロスペクト</vt:lpstr>
      <vt:lpstr>Automated Memory Error Repair  based on Hybrid Program Analysis (HAMER)</vt:lpstr>
      <vt:lpstr>Introduction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Angelix (Semantics-based General-purpose APR)[ICSE’16]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Program Repair  based on Hybrid Program Analysis</dc:title>
  <dc:creator>钱 泽长</dc:creator>
  <cp:lastModifiedBy>钱 泽长</cp:lastModifiedBy>
  <cp:revision>213</cp:revision>
  <dcterms:created xsi:type="dcterms:W3CDTF">2020-11-27T14:43:46Z</dcterms:created>
  <dcterms:modified xsi:type="dcterms:W3CDTF">2022-01-30T13:52:30Z</dcterms:modified>
</cp:coreProperties>
</file>