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2"/>
  </p:notesMasterIdLst>
  <p:sldIdLst>
    <p:sldId id="256" r:id="rId2"/>
    <p:sldId id="265" r:id="rId3"/>
    <p:sldId id="293" r:id="rId4"/>
    <p:sldId id="268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8" r:id="rId18"/>
    <p:sldId id="309" r:id="rId19"/>
    <p:sldId id="295" r:id="rId20"/>
    <p:sldId id="310" r:id="rId21"/>
    <p:sldId id="311" r:id="rId22"/>
    <p:sldId id="312" r:id="rId23"/>
    <p:sldId id="313" r:id="rId24"/>
    <p:sldId id="322" r:id="rId25"/>
    <p:sldId id="324" r:id="rId26"/>
    <p:sldId id="325" r:id="rId27"/>
    <p:sldId id="328" r:id="rId28"/>
    <p:sldId id="326" r:id="rId29"/>
    <p:sldId id="315" r:id="rId30"/>
    <p:sldId id="316" r:id="rId31"/>
    <p:sldId id="314" r:id="rId32"/>
    <p:sldId id="330" r:id="rId33"/>
    <p:sldId id="288" r:id="rId34"/>
    <p:sldId id="264" r:id="rId35"/>
    <p:sldId id="270" r:id="rId36"/>
    <p:sldId id="271" r:id="rId37"/>
    <p:sldId id="320" r:id="rId38"/>
    <p:sldId id="321" r:id="rId39"/>
    <p:sldId id="318" r:id="rId40"/>
    <p:sldId id="327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1772" autoAdjust="0"/>
  </p:normalViewPr>
  <p:slideViewPr>
    <p:cSldViewPr snapToGrid="0">
      <p:cViewPr varScale="1">
        <p:scale>
          <a:sx n="87" d="100"/>
          <a:sy n="87" d="100"/>
        </p:scale>
        <p:origin x="80" y="3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648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9E892-9577-49BF-BD61-E6F1958634EC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zh-CN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3135-18CB-422A-9CC9-2AE39E1BC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7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956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216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60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8094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954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4919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1005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25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8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600" dirty="0"/>
              <a:t>まずは、本研究の背景から説明します。</a:t>
            </a:r>
            <a:endParaRPr lang="en-US" altLang="ja-JP" sz="1600" dirty="0"/>
          </a:p>
          <a:p>
            <a:r>
              <a:rPr lang="ja-JP" altLang="en-US" sz="1600" dirty="0"/>
              <a:t>ソフトウェア開発の分野で、プログラム自動修復技術はずっと重要な課題となります。</a:t>
            </a:r>
            <a:endParaRPr lang="en-US" altLang="ja-JP" sz="1600" dirty="0"/>
          </a:p>
          <a:p>
            <a:r>
              <a:rPr lang="ja-JP" altLang="en-US" sz="1600" dirty="0"/>
              <a:t>そして、近年、メモリエラー検知ツールの性能も向上しています。</a:t>
            </a:r>
            <a:endParaRPr lang="en-US" altLang="ja-JP" sz="1600" dirty="0"/>
          </a:p>
          <a:p>
            <a:r>
              <a:rPr lang="ja-JP" altLang="en-US" sz="1600" dirty="0"/>
              <a:t>メモリエラー自動修復分野の研究は、主に静的で検知と修復を行います。</a:t>
            </a:r>
            <a:endParaRPr lang="en-US" altLang="ja-JP" sz="1600" dirty="0"/>
          </a:p>
          <a:p>
            <a:r>
              <a:rPr lang="ja-JP" altLang="en-US" sz="1600" dirty="0"/>
              <a:t>でも、静的解析の特性により、エラーではない箇所をエラーと判断する状況が多いため、修復ツールはこれらの箇所を修復してみると、性能を影響します</a:t>
            </a:r>
            <a:endParaRPr lang="en-US" altLang="ja-JP" sz="1600" dirty="0"/>
          </a:p>
          <a:p>
            <a:r>
              <a:rPr lang="ja-JP" altLang="en-US" sz="1600" dirty="0"/>
              <a:t>本研究は、この問題を解決するために、ハイブリッド解析を用いてメモリエラー自動修復手法を提案しました。</a:t>
            </a:r>
            <a:endParaRPr lang="en-US" altLang="ja-JP" sz="1600" dirty="0"/>
          </a:p>
          <a:p>
            <a:r>
              <a:rPr lang="ja-JP" altLang="en-US" sz="1600" dirty="0"/>
              <a:t>エラーを検知するときに、静的</a:t>
            </a:r>
            <a:r>
              <a:rPr lang="en-US" altLang="ja-JP" sz="1600" dirty="0"/>
              <a:t>Bug-Finder</a:t>
            </a:r>
            <a:r>
              <a:rPr lang="ja-JP" altLang="en-US" sz="1600" dirty="0"/>
              <a:t>が検知されたエラー候補を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を用いて再検査し、本当のエラーを抽出します。</a:t>
            </a:r>
            <a:endParaRPr lang="en-US" altLang="ja-JP" sz="1600" dirty="0"/>
          </a:p>
          <a:p>
            <a:r>
              <a:rPr lang="ja-JP" altLang="en-US" sz="1600" dirty="0"/>
              <a:t>そして、</a:t>
            </a:r>
            <a:r>
              <a:rPr lang="en-US" altLang="ja-JP" sz="1600" dirty="0" err="1"/>
              <a:t>Fuzzer</a:t>
            </a:r>
            <a:r>
              <a:rPr lang="ja-JP" altLang="en-US" sz="1600" dirty="0"/>
              <a:t>が生成したテストスイートを用いてパッチを自動合成します。</a:t>
            </a:r>
            <a:endParaRPr lang="en-US" altLang="ja-JP" sz="16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7460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40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802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396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625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err="1"/>
              <a:t>Angelix</a:t>
            </a:r>
            <a:r>
              <a:rPr lang="ja-JP" altLang="en-US" dirty="0"/>
              <a:t>はテストスイートを全部実行し、実行結果を希望結果と比較し、各行のエラー発生確率を計算します。</a:t>
            </a:r>
            <a:endParaRPr lang="en-US" altLang="ja-JP" dirty="0"/>
          </a:p>
          <a:p>
            <a:r>
              <a:rPr lang="ja-JP" altLang="en-US" dirty="0"/>
              <a:t>修復するときに、確率が一番高い行から修復してみます。</a:t>
            </a:r>
            <a:endParaRPr lang="en-US" altLang="ja-JP" dirty="0"/>
          </a:p>
          <a:p>
            <a:r>
              <a:rPr lang="ja-JP" altLang="en-US" dirty="0"/>
              <a:t>そして、</a:t>
            </a:r>
            <a:r>
              <a:rPr lang="en-US" altLang="ja-JP" dirty="0"/>
              <a:t>assignment</a:t>
            </a:r>
            <a:r>
              <a:rPr lang="ja-JP" altLang="en-US" dirty="0"/>
              <a:t>の右側をシンボリック変数に変換し、記号実行を通してパス制約を収集します。</a:t>
            </a:r>
            <a:endParaRPr lang="en-US" altLang="ja-JP" dirty="0"/>
          </a:p>
          <a:p>
            <a:r>
              <a:rPr lang="ja-JP" altLang="en-US" dirty="0"/>
              <a:t>最後に、</a:t>
            </a:r>
            <a:r>
              <a:rPr lang="en-US" altLang="zh-CN" sz="1200" dirty="0"/>
              <a:t>Component-based</a:t>
            </a:r>
            <a:r>
              <a:rPr lang="ja-JP" altLang="en-US" sz="1200" dirty="0"/>
              <a:t>プログラム合成手法により、</a:t>
            </a:r>
            <a:r>
              <a:rPr lang="ja-JP" altLang="en-US" dirty="0"/>
              <a:t>特定な変数とオペレータを用いて、全部のパス制約を満たすパッチを合成してみます。</a:t>
            </a:r>
            <a:endParaRPr lang="en-US" altLang="ja-JP" dirty="0"/>
          </a:p>
          <a:p>
            <a:r>
              <a:rPr lang="en-US" altLang="ja-JP" dirty="0" err="1"/>
              <a:t>Angelix</a:t>
            </a:r>
            <a:r>
              <a:rPr lang="ja-JP" altLang="en-US" dirty="0"/>
              <a:t>はメモリエラーに扱いません。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4755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399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385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177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305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8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と</a:t>
            </a:r>
            <a:r>
              <a:rPr lang="en-US" altLang="ja-JP" dirty="0" err="1"/>
              <a:t>Angelix</a:t>
            </a:r>
            <a:r>
              <a:rPr lang="ja-JP" altLang="en-US" dirty="0"/>
              <a:t>の動作を簡単に説明します。</a:t>
            </a:r>
            <a:endParaRPr lang="en-US" altLang="ja-JP" dirty="0"/>
          </a:p>
          <a:p>
            <a:r>
              <a:rPr lang="en-US" altLang="ja-JP" dirty="0"/>
              <a:t>SAVER</a:t>
            </a:r>
            <a:r>
              <a:rPr lang="ja-JP" altLang="en-US" dirty="0"/>
              <a:t>は</a:t>
            </a:r>
            <a:r>
              <a:rPr lang="en-US" altLang="ja-JP" dirty="0"/>
              <a:t>INFER</a:t>
            </a:r>
            <a:r>
              <a:rPr lang="ja-JP" altLang="en-US" dirty="0"/>
              <a:t>という静的</a:t>
            </a:r>
            <a:r>
              <a:rPr lang="en-US" altLang="ja-JP" dirty="0"/>
              <a:t>Bug-Finder</a:t>
            </a:r>
            <a:r>
              <a:rPr lang="ja-JP" altLang="en-US" dirty="0"/>
              <a:t>を用いてメモリエラーの検知を行います。</a:t>
            </a:r>
            <a:endParaRPr lang="en-US" altLang="ja-JP" dirty="0"/>
          </a:p>
          <a:p>
            <a:r>
              <a:rPr lang="ja-JP" altLang="en-US" dirty="0"/>
              <a:t>右のコード例でｐは条件ｃがフォルスの場合でメモリリークが発生します。</a:t>
            </a:r>
            <a:endParaRPr lang="en-US" altLang="ja-JP" dirty="0"/>
          </a:p>
          <a:p>
            <a:r>
              <a:rPr lang="en-US" altLang="ja-JP" dirty="0"/>
              <a:t>INFER</a:t>
            </a:r>
            <a:r>
              <a:rPr lang="ja-JP" altLang="en-US" dirty="0"/>
              <a:t>はｐがメモリリーク発生することが検知できます。</a:t>
            </a:r>
            <a:endParaRPr lang="en-US" altLang="ja-JP" dirty="0"/>
          </a:p>
          <a:p>
            <a:r>
              <a:rPr lang="ja-JP" altLang="en-US" dirty="0"/>
              <a:t>次に、</a:t>
            </a:r>
            <a:r>
              <a:rPr lang="en-US" altLang="ja-JP" dirty="0"/>
              <a:t>SAVER</a:t>
            </a:r>
            <a:r>
              <a:rPr lang="ja-JP" altLang="en-US" dirty="0"/>
              <a:t>は静的解析により、オブジェクトフローグラフを生成します。</a:t>
            </a:r>
            <a:endParaRPr lang="en-US" altLang="ja-JP" dirty="0"/>
          </a:p>
          <a:p>
            <a:r>
              <a:rPr lang="ja-JP" altLang="en-US" dirty="0"/>
              <a:t>オブジェクトフローグラフは右下の図のように、各オブジェクトの状態とパス制約を収集します。例えば、真ん中の赤いパスでオブジェクト１は到達できないまでも</a:t>
            </a:r>
            <a:r>
              <a:rPr lang="en-US" altLang="ja-JP" dirty="0"/>
              <a:t>free</a:t>
            </a:r>
            <a:r>
              <a:rPr lang="ja-JP" altLang="en-US" dirty="0"/>
              <a:t>されないため、メモリリークが発生することが分かります。</a:t>
            </a:r>
            <a:endParaRPr lang="en-US" altLang="ja-JP" dirty="0"/>
          </a:p>
          <a:p>
            <a:r>
              <a:rPr lang="ja-JP" altLang="en-US" dirty="0"/>
              <a:t>そして、グラフにより、</a:t>
            </a:r>
            <a:r>
              <a:rPr lang="en-US" altLang="ja-JP" dirty="0"/>
              <a:t>6</a:t>
            </a:r>
            <a:r>
              <a:rPr lang="ja-JP" altLang="en-US" dirty="0"/>
              <a:t>行目と７行目の間にオブジェクト１を</a:t>
            </a:r>
            <a:r>
              <a:rPr lang="en-US" altLang="ja-JP" dirty="0"/>
              <a:t>free</a:t>
            </a:r>
            <a:r>
              <a:rPr lang="ja-JP" altLang="en-US" dirty="0"/>
              <a:t>するとこのエラーが修復できます。</a:t>
            </a:r>
            <a:endParaRPr lang="en-US" altLang="ja-JP" dirty="0"/>
          </a:p>
          <a:p>
            <a:r>
              <a:rPr lang="ja-JP" altLang="en-US" dirty="0"/>
              <a:t>最後に、生成したパッチをチェックします。</a:t>
            </a:r>
            <a:endParaRPr lang="en-US" altLang="ja-JP" dirty="0"/>
          </a:p>
          <a:p>
            <a:r>
              <a:rPr lang="ja-JP" altLang="en-US" dirty="0"/>
              <a:t>でも、</a:t>
            </a:r>
            <a:r>
              <a:rPr lang="en-US" altLang="ja-JP" dirty="0"/>
              <a:t>SAVER</a:t>
            </a:r>
            <a:r>
              <a:rPr lang="ja-JP" altLang="en-US" dirty="0"/>
              <a:t>はエラーではない箇所も修復し、そして、静的解析のコストが高いため、性能に影響があります。</a:t>
            </a:r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03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0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091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6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33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87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3135-18CB-422A-9CC9-2AE39E1BC6D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612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4E495-5B9C-46DC-9ABF-EBA755E18CAD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0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0011-981F-4315-8654-0598522F0138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72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1270-9E4D-43E0-8E37-14B07DE6D2EB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4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83A88-9AAD-4219-9CFD-B1449D3A52CE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64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0D631-C2F2-4ACD-8C5D-0B3E17D7EFC7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75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2E86-89B6-4324-BFCD-15E63B47DFCC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16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E1BEE-6CF8-417A-9F5A-A7AFA2B75CB9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88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238FE-92A0-4E48-B80B-55CA2AEDBEEE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190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9372-200A-4E0F-8CA6-B6195FE919CD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3200"/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08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D90B03-4F90-43D2-964E-AC657ABC78D1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44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F7416-CE0F-4BDB-96DA-267B52D91876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640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CF8031-CBE7-4BC9-98AE-67161529E80F}" type="datetime1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fld id="{573FCD47-42AF-49C5-ABA1-F97C3B8D7D0C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7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2D0AD6-257C-47C5-958F-4B0D1D376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653" y="933208"/>
            <a:ext cx="11488693" cy="3050499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Automated Memory Error Repair </a:t>
            </a:r>
            <a:b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</a:br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based on Hybrid Program Analysis</a:t>
            </a:r>
            <a:b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</a:br>
            <a:r>
              <a:rPr lang="en-US" altLang="zh-CN" sz="4800" i="0" dirty="0">
                <a:solidFill>
                  <a:srgbClr val="1D1C1D"/>
                </a:solidFill>
                <a:effectLst/>
                <a:latin typeface="Century" panose="02040604050505020304" pitchFamily="18" charset="0"/>
              </a:rPr>
              <a:t>(HAMER)</a:t>
            </a:r>
            <a:endParaRPr lang="zh-CN" altLang="en-US" sz="4800" dirty="0">
              <a:latin typeface="Century" panose="020406040505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9C25570-D58B-4919-803B-D03DADB3A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6498" y="4399542"/>
            <a:ext cx="2407920" cy="1655762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latin typeface="Century" panose="02040604050505020304" pitchFamily="18" charset="0"/>
              </a:rPr>
              <a:t>QIAN ZECHANG</a:t>
            </a:r>
          </a:p>
          <a:p>
            <a:r>
              <a:rPr lang="en-US" altLang="zh-CN" dirty="0">
                <a:latin typeface="Century" panose="02040604050505020304" pitchFamily="18" charset="0"/>
              </a:rPr>
              <a:t>20M31355</a:t>
            </a:r>
          </a:p>
          <a:p>
            <a:r>
              <a:rPr lang="ja-JP" altLang="en-US" dirty="0">
                <a:latin typeface="Century" panose="02040604050505020304" pitchFamily="18" charset="0"/>
              </a:rPr>
              <a:t>権藤研究室</a:t>
            </a:r>
            <a:endParaRPr lang="zh-CN" altLang="en-US" dirty="0">
              <a:latin typeface="Century" panose="02040604050505020304" pitchFamily="18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06A26DE-8A74-4B5E-AE40-ED2611FE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61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1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57225" y="1166842"/>
            <a:ext cx="7269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Dependency Collection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dep-use chain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により、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別で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中の各関数の依存変数を収集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func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a, new_node2: a, n-&gt;v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依存性解析の同時に、各関数の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の位置と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の名とタイプを収集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516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1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20073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35279" y="1413063"/>
            <a:ext cx="72694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ソース計装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収集された依存変数を全部ソース計装して、動的な値を観測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　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別で動的な値を保存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o1: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682" y="3981794"/>
            <a:ext cx="3293679" cy="202787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0E06E31-235C-4765-ACF8-90AB6F1A45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30" y="3032307"/>
            <a:ext cx="6179776" cy="3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8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1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88656" y="1870932"/>
            <a:ext cx="795527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simp-CBPS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o1: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一時変数で使うプログラム変数と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を保存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source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挿入箇所の間に変数の値が変わる可能性がある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line 36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の直前に挿入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6F300D-4E26-4C65-A674-F9579E216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315" y="1023688"/>
            <a:ext cx="2789369" cy="17173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5F3ABAE-8F50-4367-BF1C-A92D5F82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140" y="2463086"/>
            <a:ext cx="2656523" cy="37950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4B81C6AB-7574-460E-AA73-7BC67B3839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9536" y="955195"/>
            <a:ext cx="4788184" cy="534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1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55284" y="1083192"/>
            <a:ext cx="795527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違う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を生成する可能性がある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を検証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if(a&lt;=3)free(x);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別の候補修復箇所に挿入してみる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を収集し、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に追加して再合成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a:4, error:1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new_node2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を修復する可能性があるけど、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line 25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でｘを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use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するため、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use after free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が発生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67E74AAC-A55F-45FF-AA4B-E7F0AE6CD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250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2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493889" y="4230717"/>
            <a:ext cx="104941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o1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すると判断：偽陽性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が違う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を生成：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double free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はエラーがないと判断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EE34171-FEBC-432E-816A-7A740ABEC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692" y="813405"/>
            <a:ext cx="8708708" cy="344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033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Approach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48107" y="1012954"/>
            <a:ext cx="120243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難しい点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は直接に希望な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を生成しない可能性がある。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は正しい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の条件式をどう合成するか？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がある関数に対して、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挿入位置をどう選ぶか？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がある関数に対して、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はどう修復するか？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を活用する修復アルゴリズムを提案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Hybrid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解析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Detection: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　静的＋動的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Dependency Collection: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　静的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Source Instrumentation: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　動的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 Generation: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　静的＋動的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61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Error Detection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05740" y="1314094"/>
            <a:ext cx="120243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メモリエラー発生確率が高い箇所を抽出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を高めるために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がある関数を収集し、</a:t>
            </a: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で再検査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小さいコードに対して、直接に</a:t>
            </a: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で検査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058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Dependency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Collection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248412" y="929541"/>
            <a:ext cx="1202436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各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path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path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上の全部の関数の依存変数を収集（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def-use chain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）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同時に各関数の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位置と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の情報を収集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軽量的な静的解析により修復に十分な情報を収集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位置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と関数の最後尾の位置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の名とタイプ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AD7580-4568-43EE-8462-7A9B6055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23" y="1568249"/>
            <a:ext cx="3752850" cy="7143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0B88FCD-853F-4F45-8347-FB9E1187D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45" y="1568249"/>
            <a:ext cx="2269600" cy="795421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262F7BDF-4B46-4914-9DD4-F1F7EB48A65A}"/>
              </a:ext>
            </a:extLst>
          </p:cNvPr>
          <p:cNvSpPr/>
          <p:nvPr/>
        </p:nvSpPr>
        <p:spPr>
          <a:xfrm>
            <a:off x="3788054" y="1608772"/>
            <a:ext cx="518160" cy="60102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170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Source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Instrumentation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96240" y="1314094"/>
            <a:ext cx="1221486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全部の依存変数をソース計装し、</a:t>
            </a: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で実行して依存変数の動的な値を収集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nl-NL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依存変数の直後に挿入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別で動的な値をまとめ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例えば、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e1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e2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二つの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がある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a=1,e1:true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a=1,e2:false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B664D0-C822-4B41-B8FE-ADCC3CC5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12" y="2417830"/>
            <a:ext cx="6179776" cy="34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74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170712" y="1353152"/>
            <a:ext cx="1166769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 Template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時間的なメモリエラー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 memory leak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正しい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deallocation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を正しい位置に挿入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if( </a:t>
            </a: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cond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) free ( </a:t>
            </a: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ob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);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3200" b="1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cond</a:t>
            </a:r>
            <a:endParaRPr lang="en-US" altLang="ja-JP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 heap object </a:t>
            </a:r>
            <a:r>
              <a:rPr lang="en-US" altLang="ja-JP" sz="3200" b="1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ob</a:t>
            </a:r>
            <a:endParaRPr lang="en-US" altLang="ja-JP" sz="3200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simp-CBPS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条件式だけを合成するため、一部の機能を削除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>
              <a:buClr>
                <a:schemeClr val="accent1"/>
              </a:buClr>
            </a:pP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997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4AFE9382-4F8D-4087-AE90-FC3AF5BD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C394E22-9554-4630-A534-D538C729CC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663414"/>
            <a:ext cx="10058400" cy="1449388"/>
          </a:xfrm>
        </p:spPr>
        <p:txBody>
          <a:bodyPr/>
          <a:lstStyle/>
          <a:p>
            <a:r>
              <a:rPr lang="en-US" altLang="ja-JP" b="1" dirty="0">
                <a:latin typeface="Century" panose="02040604050505020304" pitchFamily="18" charset="0"/>
              </a:rPr>
              <a:t>Introduction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C03966C-3989-42F8-8ADC-8F86FB133644}"/>
              </a:ext>
            </a:extLst>
          </p:cNvPr>
          <p:cNvSpPr txBox="1"/>
          <p:nvPr/>
        </p:nvSpPr>
        <p:spPr>
          <a:xfrm>
            <a:off x="119967" y="681458"/>
            <a:ext cx="11745287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背景</a:t>
            </a:r>
            <a:endParaRPr lang="en-US" altLang="zh-CN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メモリエラーは致命的な影響がある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メモリエラー検知ツールの性能が向上したが、修復は難しい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既存の研究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静的でメモリエラーを検知・修復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既存の問題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の偽陽性と偽陰性は修復ツールの性能を影響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動的エラー検知ツールは修復に必要な情報を十分に提供できない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正しくないパッチを生成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提案手法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検知：静的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（動的）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修復：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  <a:sym typeface="Wingdings" panose="05000000000000000000" pitchFamily="2" charset="2"/>
              </a:rPr>
              <a:t>(1)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軽量的な静的解析で情報を収集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(2)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提案する修復アルゴリズムにより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を活用し、重要な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の収集と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検証を行う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lvl="1">
              <a:buClr>
                <a:schemeClr val="accent1"/>
              </a:buClr>
            </a:pP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4748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73380" y="922081"/>
            <a:ext cx="817138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修復アルゴリズム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入力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src.c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, 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合成用情報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SynInf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SynInf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: 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別で依存変数、動的な値、候補修復箇所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, error heap object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を保存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出力： 修復したコード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番号を保存し、一個一個で修復してみる。当時点で修復できないと、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番号を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unfixederror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は修復できない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を繰り返して修復することを防止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正しくない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を収集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1F6E436-6BC8-4EFC-8F02-229698142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28" y="-3830"/>
            <a:ext cx="428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6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Patch Generation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37523" y="877383"/>
            <a:ext cx="83439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Fix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入力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コード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, patch</a:t>
            </a: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patch: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関数別の合成した条件式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, 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, error heap object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出力：修復したコード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候補修復箇所に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を挿入し、</a:t>
            </a: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でチェック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新しいエラーが発生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違う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同じなエラーが発生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違う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または部分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D34F5EE-08EB-488C-8635-81A52335C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7" y="33090"/>
            <a:ext cx="4238625" cy="44386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65A377-D646-4797-82D7-3C3F9EB12DCA}"/>
              </a:ext>
            </a:extLst>
          </p:cNvPr>
          <p:cNvSpPr txBox="1"/>
          <p:nvPr/>
        </p:nvSpPr>
        <p:spPr>
          <a:xfrm>
            <a:off x="8091487" y="4491062"/>
            <a:ext cx="1402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5EB65A-DD3B-4058-A1AE-887B5C09B2BA}"/>
              </a:ext>
            </a:extLst>
          </p:cNvPr>
          <p:cNvSpPr txBox="1"/>
          <p:nvPr/>
        </p:nvSpPr>
        <p:spPr>
          <a:xfrm>
            <a:off x="9809018" y="4491062"/>
            <a:ext cx="3393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p=malloc(1);</a:t>
            </a:r>
          </a:p>
          <a:p>
            <a:r>
              <a:rPr lang="en-US" altLang="zh-CN" dirty="0"/>
              <a:t>if(c){…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}else{…</a:t>
            </a:r>
          </a:p>
          <a:p>
            <a:r>
              <a:rPr lang="en-US" altLang="zh-CN" dirty="0"/>
              <a:t>   </a:t>
            </a:r>
            <a:r>
              <a:rPr lang="en-US" altLang="zh-CN" dirty="0">
                <a:solidFill>
                  <a:srgbClr val="FF0000"/>
                </a:solidFill>
              </a:rPr>
              <a:t>free(p);</a:t>
            </a:r>
            <a:r>
              <a:rPr lang="en-US" altLang="zh-CN" dirty="0"/>
              <a:t>return 1;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751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Approach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446227" y="1037094"/>
            <a:ext cx="1217676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解決方法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は希望な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を生成しない可能性がある。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は正しい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の条件式をどう合成するか？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current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を検証し、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がある関数に対して、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挿入位置をどう選ぶか？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候補修復箇所に挿入し、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で検証して正しい位置を探す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がある関数に対して、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はどう修復するか？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で修復されない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番号を保存し、一個一個で修復してみる。もし当時点で修復できないと、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queue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に追加し、後で修復してみる。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0960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Evaluation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155330" y="1118784"/>
            <a:ext cx="120243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Research question</a:t>
            </a: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の効率はどうですか？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三つの難しい点を本当に解決しましたか？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軽量的な静的解析の適用効果はどうですか？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71550" lvl="1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実装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（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1000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行ぐらい）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Analyzer: Infer,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構文解析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: 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pycparser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SMT solver: python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z3-solver </a:t>
            </a:r>
          </a:p>
          <a:p>
            <a:pPr marL="1428750" lvl="2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の設定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適用するとき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10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回実行する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85950" lvl="3" indent="-5143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回実行で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5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秒内にエラーを見つけないと停止→正しいコードと判定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646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Evaluation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61985" y="877383"/>
            <a:ext cx="7372385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Benchmark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合成検体で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と比較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現時点の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は良くない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合成検体で複雑なエラーパターンに対しての修復効果を評価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直接に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でテストコードを検知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FP, FN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の偽陽性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/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偽陰性警報を持つ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EP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：エラーパスが長い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ME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：複数エラー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：複数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を持つ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CF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：複雑制御フローを持つ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5483EAA-6E42-47C8-A389-1A7DC4A72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277" y="1176337"/>
            <a:ext cx="47339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46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RQ1: SAVER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の効率はどうですか？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C7FAB9-630C-4554-9B20-12815E15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1133894"/>
            <a:ext cx="8420100" cy="3609975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A4C98D-55BB-47E3-9CDB-CACAC6A9148E}"/>
              </a:ext>
            </a:extLst>
          </p:cNvPr>
          <p:cNvSpPr txBox="1"/>
          <p:nvPr/>
        </p:nvSpPr>
        <p:spPr>
          <a:xfrm>
            <a:off x="1113967" y="4827591"/>
            <a:ext cx="100985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より高い修復能力を持つ。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はもっと多い修復機会がある。複雑なメモリエラーにも正しく修復でき、正しくない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を生成しにくい。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6403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RQ2: 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三つの難しい点を本当に解決しましたか？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82BA358-C0F5-49D9-AC2B-08C65240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669"/>
            <a:ext cx="6021477" cy="473583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5361D4D-C036-4BBB-8891-A661D0BCF366}"/>
              </a:ext>
            </a:extLst>
          </p:cNvPr>
          <p:cNvSpPr txBox="1"/>
          <p:nvPr/>
        </p:nvSpPr>
        <p:spPr>
          <a:xfrm>
            <a:off x="-215680" y="1161680"/>
            <a:ext cx="611173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正しい条件式を合成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を修復する途中で、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を合成する状況がある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を通して重要なテストを収集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a&gt;=4: (a:4, error: false(DF))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a&gt;=6: (a:5, error: true(ML))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複数エラー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四つのエラーがあっても正しく修復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複数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return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test2,6,7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を正しく修復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7157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RQ2: 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三つの難しい点を本当に解決しましたか？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1A1D74A-CA43-4953-AEF4-2C47038D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847" y="877383"/>
            <a:ext cx="5744263" cy="386858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FF5D75-0644-4453-8B85-ADC8D9B94F68}"/>
              </a:ext>
            </a:extLst>
          </p:cNvPr>
          <p:cNvSpPr txBox="1"/>
          <p:nvPr/>
        </p:nvSpPr>
        <p:spPr>
          <a:xfrm>
            <a:off x="157945" y="4628954"/>
            <a:ext cx="1187610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失敗例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初めに三つのエラーだけを検知し、修復過程中に残りのエラーを検知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10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回実行しても、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a&gt;=4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は正しくない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を識別しない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三つの点を解決しました。でも、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数が多いほど、</a:t>
            </a:r>
            <a:r>
              <a:rPr lang="en-US" altLang="ja-JP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の性能が下がる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2000" dirty="0">
                <a:latin typeface="游明朝" panose="02020400000000000000" pitchFamily="18" charset="-128"/>
                <a:ea typeface="游明朝" panose="02020400000000000000" pitchFamily="18" charset="-128"/>
              </a:rPr>
              <a:t>改善できる</a:t>
            </a:r>
            <a:endParaRPr lang="en-US" altLang="ja-JP" sz="20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116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RQ3: 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軽量的な静的解析の適用効果はどうですか？</a:t>
            </a:r>
            <a:endParaRPr lang="en-US" altLang="ja-JP" sz="4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653C2D8-9957-4852-8215-AF291A9B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950" y="987111"/>
            <a:ext cx="8420100" cy="360997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42AA0-3162-41B3-A9C9-3E5A99F835CE}"/>
              </a:ext>
            </a:extLst>
          </p:cNvPr>
          <p:cNvSpPr txBox="1"/>
          <p:nvPr/>
        </p:nvSpPr>
        <p:spPr>
          <a:xfrm>
            <a:off x="882151" y="4835938"/>
            <a:ext cx="11876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軽量的な静的解析は短時間で十分な情報が収集できる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495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Limitation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609600" y="1426517"/>
            <a:ext cx="121767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CBPS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は数の条件式しか合成できない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並行プログラムに扱わない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変数や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loop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にある場合に修復できない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256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62152" y="1353152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Facebook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開発した静的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null pointer dereference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とメモリエラーなどの問題を解析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静的解析なので、間接コールや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alias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などの問題に苦手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偽陽性と偽陰性の警報がある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偽陽性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修復ツールは違う警報を修復してみる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修復の機会もない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693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Future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Work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659478" y="1030277"/>
            <a:ext cx="1304959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use-after-free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double free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に拡張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deallocation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を削除し、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memory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になる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Loop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に対しての解決策を考え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修復アルゴリズムを改善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修復中に新しいエラーを検知すると、修復リストに追加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修復中に修復済み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error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が再現すると、修復リストに追加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条件式の種類を増やす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scalability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の向上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160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2BC2FBD-0563-4B04-8CB7-4956BC9A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1861478-3624-416D-BC2A-1F2C3677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00" y="2038826"/>
            <a:ext cx="9521740" cy="2780348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6764ADEE-1472-4AB7-B799-9B63162E2774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Related</a:t>
            </a:r>
            <a:r>
              <a:rPr lang="ja-JP" altLang="en-US" b="1" dirty="0">
                <a:latin typeface="Century" panose="02040604050505020304" pitchFamily="18" charset="0"/>
              </a:rPr>
              <a:t> </a:t>
            </a:r>
            <a:r>
              <a:rPr lang="en-US" altLang="ja-JP" b="1" dirty="0">
                <a:latin typeface="Century" panose="02040604050505020304" pitchFamily="18" charset="0"/>
              </a:rPr>
              <a:t>Work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72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Century" panose="02040604050505020304" pitchFamily="18" charset="0"/>
              </a:rPr>
              <a:t>Conclusion</a:t>
            </a:r>
            <a:r>
              <a:rPr lang="en-US" altLang="zh-CN" b="1" dirty="0">
                <a:latin typeface="Century" panose="02040604050505020304" pitchFamily="18" charset="0"/>
              </a:rPr>
              <a:t> 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779568" y="806228"/>
            <a:ext cx="12638117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：混合解析を用いたメモリエラー自動修復技術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検知：静的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Analyzer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（動的）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修復：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  <a:sym typeface="Wingdings" panose="05000000000000000000" pitchFamily="2" charset="2"/>
              </a:rPr>
              <a:t>(1)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軽量的な静的解析で情報を収集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(2)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提案する修復アルゴリズムにより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を活用し、重要な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の収集と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検証を行う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高い修復能力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広い修復戦略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複雑なメモリリークを修復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の正しさを保証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効率が高い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軽量的な静的解析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検知・修復・検証の全修復フローが自動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既存の</a:t>
            </a: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と結合しやすい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2286000" lvl="4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fuzzer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の発展とともに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の性能が向上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828800" lvl="3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0354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3D995DF-2EFB-4766-9A3F-21B3C01B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FCD97C7-6C70-421B-8366-DDBA23AA1E50}"/>
              </a:ext>
            </a:extLst>
          </p:cNvPr>
          <p:cNvSpPr txBox="1">
            <a:spLocks/>
          </p:cNvSpPr>
          <p:nvPr/>
        </p:nvSpPr>
        <p:spPr>
          <a:xfrm>
            <a:off x="4378170" y="2391603"/>
            <a:ext cx="3435659" cy="10373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予備スライド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01557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スライド番号プレースホルダー 45">
            <a:extLst>
              <a:ext uri="{FF2B5EF4-FFF2-40B4-BE49-F238E27FC236}">
                <a16:creationId xmlns:a16="http://schemas.microsoft.com/office/drawing/2014/main" id="{5E7CDABA-2E4F-4872-BD6D-F2CE0835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270935D-1283-4C7B-A2AD-29204E893D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20732"/>
            <a:ext cx="10515600" cy="1325562"/>
          </a:xfrm>
        </p:spPr>
        <p:txBody>
          <a:bodyPr>
            <a:normAutofit fontScale="90000"/>
          </a:bodyPr>
          <a:lstStyle/>
          <a:p>
            <a:r>
              <a:rPr lang="en-US" altLang="ja-JP" b="1" dirty="0" err="1"/>
              <a:t>Angelix</a:t>
            </a:r>
            <a:r>
              <a:rPr lang="ja-JP" altLang="en-US" b="1" dirty="0"/>
              <a:t> </a:t>
            </a:r>
            <a:r>
              <a:rPr lang="en-US" altLang="ja-JP" b="1" dirty="0"/>
              <a:t>(S</a:t>
            </a:r>
            <a:r>
              <a:rPr lang="en-US" altLang="zh-CN" b="1" dirty="0"/>
              <a:t>emantics-based General-purpose APR)</a:t>
            </a:r>
            <a:endParaRPr lang="zh-CN" altLang="en-US" b="1" dirty="0"/>
          </a:p>
        </p:txBody>
      </p:sp>
      <p:graphicFrame>
        <p:nvGraphicFramePr>
          <p:cNvPr id="8" name="表 8">
            <a:extLst>
              <a:ext uri="{FF2B5EF4-FFF2-40B4-BE49-F238E27FC236}">
                <a16:creationId xmlns:a16="http://schemas.microsoft.com/office/drawing/2014/main" id="{E9BA78B2-5D5D-4CC1-8F6D-6A78D69B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37055"/>
              </p:ext>
            </p:extLst>
          </p:nvPr>
        </p:nvGraphicFramePr>
        <p:xfrm>
          <a:off x="8596109" y="4097657"/>
          <a:ext cx="265314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629">
                  <a:extLst>
                    <a:ext uri="{9D8B030D-6E8A-4147-A177-3AD203B41FA5}">
                      <a16:colId xmlns:a16="http://schemas.microsoft.com/office/drawing/2014/main" val="1495392398"/>
                    </a:ext>
                  </a:extLst>
                </a:gridCol>
                <a:gridCol w="523290">
                  <a:extLst>
                    <a:ext uri="{9D8B030D-6E8A-4147-A177-3AD203B41FA5}">
                      <a16:colId xmlns:a16="http://schemas.microsoft.com/office/drawing/2014/main" val="1174934748"/>
                    </a:ext>
                  </a:extLst>
                </a:gridCol>
                <a:gridCol w="807001">
                  <a:extLst>
                    <a:ext uri="{9D8B030D-6E8A-4147-A177-3AD203B41FA5}">
                      <a16:colId xmlns:a16="http://schemas.microsoft.com/office/drawing/2014/main" val="2975047452"/>
                    </a:ext>
                  </a:extLst>
                </a:gridCol>
                <a:gridCol w="832220">
                  <a:extLst>
                    <a:ext uri="{9D8B030D-6E8A-4147-A177-3AD203B41FA5}">
                      <a16:colId xmlns:a16="http://schemas.microsoft.com/office/drawing/2014/main" val="3632766724"/>
                    </a:ext>
                  </a:extLst>
                </a:gridCol>
              </a:tblGrid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a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b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413761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171995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6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-5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23832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6698183"/>
                  </a:ext>
                </a:extLst>
              </a:tr>
              <a:tr h="3364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7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0</a:t>
                      </a:r>
                      <a:endParaRPr lang="zh-CN" alt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9263501"/>
                  </a:ext>
                </a:extLst>
              </a:tr>
            </a:tbl>
          </a:graphicData>
        </a:graphic>
      </p:graphicFrame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CF4435-A385-4707-B53D-B17CB27ECCEA}"/>
              </a:ext>
            </a:extLst>
          </p:cNvPr>
          <p:cNvSpPr txBox="1"/>
          <p:nvPr/>
        </p:nvSpPr>
        <p:spPr>
          <a:xfrm>
            <a:off x="9922679" y="4137162"/>
            <a:ext cx="1853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observed</a:t>
            </a:r>
            <a:endParaRPr lang="zh-CN" altLang="en-US" sz="14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A97CD18-3436-411E-9D6C-11AAAEABB91E}"/>
              </a:ext>
            </a:extLst>
          </p:cNvPr>
          <p:cNvSpPr txBox="1"/>
          <p:nvPr/>
        </p:nvSpPr>
        <p:spPr>
          <a:xfrm>
            <a:off x="9006250" y="4137163"/>
            <a:ext cx="2041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/>
              <a:t>expected</a:t>
            </a:r>
            <a:endParaRPr lang="zh-CN" altLang="en-US" sz="1400" b="1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48A5E0-B8D1-4746-A749-44EF10B98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981" y="1217740"/>
            <a:ext cx="2694302" cy="2211260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986B881-5F09-48E2-9694-D5163DB3414A}"/>
              </a:ext>
            </a:extLst>
          </p:cNvPr>
          <p:cNvSpPr txBox="1"/>
          <p:nvPr/>
        </p:nvSpPr>
        <p:spPr>
          <a:xfrm>
            <a:off x="10391466" y="2025260"/>
            <a:ext cx="1642034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c = a + b;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26E175-1FDC-49FF-B266-67D015102D26}"/>
              </a:ext>
            </a:extLst>
          </p:cNvPr>
          <p:cNvSpPr txBox="1"/>
          <p:nvPr/>
        </p:nvSpPr>
        <p:spPr>
          <a:xfrm>
            <a:off x="9250637" y="3809976"/>
            <a:ext cx="13440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Test Suite</a:t>
            </a:r>
            <a:endParaRPr lang="zh-CN" altLang="en-US" sz="1600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8870898-999D-4B22-BA23-3DBB52986CB0}"/>
              </a:ext>
            </a:extLst>
          </p:cNvPr>
          <p:cNvSpPr txBox="1"/>
          <p:nvPr/>
        </p:nvSpPr>
        <p:spPr>
          <a:xfrm>
            <a:off x="421908" y="1029267"/>
            <a:ext cx="7609599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検知（動的）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Test</a:t>
            </a:r>
            <a:r>
              <a:rPr lang="ja-JP" altLang="en-US" sz="2400" dirty="0"/>
              <a:t> </a:t>
            </a:r>
            <a:r>
              <a:rPr lang="en-US" altLang="ja-JP" sz="2400" dirty="0"/>
              <a:t>Suite</a:t>
            </a:r>
            <a:r>
              <a:rPr lang="ja-JP" altLang="en-US" sz="2400" dirty="0"/>
              <a:t>を実行し、各行のエラー発生確率を計算</a:t>
            </a:r>
            <a:endParaRPr lang="en-US" altLang="ja-JP" sz="2400" dirty="0"/>
          </a:p>
          <a:p>
            <a:pPr marL="626400" lvl="1">
              <a:buClr>
                <a:schemeClr val="accent1"/>
              </a:buClr>
            </a:pP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/>
              <a:t>修復（動的）</a:t>
            </a:r>
            <a:endParaRPr lang="en-US" altLang="ja-JP" sz="26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確率が高い順で修復してみる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4</a:t>
            </a:r>
            <a:r>
              <a:rPr lang="ja-JP" altLang="en-US" sz="2400" dirty="0"/>
              <a:t>行目から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シンボリック変数に変換し、動的記号実行エンジン</a:t>
            </a:r>
            <a:r>
              <a:rPr lang="en-US" altLang="ja-JP" sz="2400" b="1" dirty="0"/>
              <a:t>KLEE</a:t>
            </a:r>
            <a:r>
              <a:rPr lang="ja-JP" altLang="en-US" sz="2400" dirty="0"/>
              <a:t>を用いてパス制約を収集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 = a - b;</a:t>
            </a:r>
            <a:r>
              <a:rPr lang="ja-JP" altLang="en-US" sz="2400" dirty="0"/>
              <a:t>　→　</a:t>
            </a:r>
            <a:r>
              <a:rPr lang="en-US" altLang="ja-JP" sz="2400" dirty="0"/>
              <a:t>c = X; (symbolic variable)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/>
              <a:t>Component-based Program Synthesis</a:t>
            </a:r>
            <a:endParaRPr lang="en-US" altLang="ja-JP" sz="2400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Component(</a:t>
            </a:r>
            <a:r>
              <a:rPr lang="ja-JP" altLang="en-US" sz="2400" dirty="0"/>
              <a:t>変数とオペレータ</a:t>
            </a:r>
            <a:r>
              <a:rPr lang="en-US" altLang="ja-JP" sz="2400" dirty="0"/>
              <a:t>)</a:t>
            </a:r>
            <a:r>
              <a:rPr lang="ja-JP" altLang="en-US" sz="2400" dirty="0"/>
              <a:t>とパス制約を　　用いてパッチを合成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欠点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メモリエラーに扱わない</a:t>
            </a:r>
            <a:endParaRPr lang="en-US" altLang="ja-JP" sz="24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7A776C4-2000-4A73-A4B4-1F3D91D99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863" y="1785126"/>
            <a:ext cx="4126630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16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>
            <a:extLst>
              <a:ext uri="{FF2B5EF4-FFF2-40B4-BE49-F238E27FC236}">
                <a16:creationId xmlns:a16="http://schemas.microsoft.com/office/drawing/2014/main" id="{C8FA1624-A332-4423-BC4A-E24E96CCD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331" y="731576"/>
            <a:ext cx="5414669" cy="2912272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変数依存性解析</a:t>
            </a:r>
            <a:endParaRPr lang="zh-CN" altLang="en-US" dirty="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30186A1-C300-4C57-BF8F-9669366490B8}"/>
              </a:ext>
            </a:extLst>
          </p:cNvPr>
          <p:cNvCxnSpPr>
            <a:cxnSpLocks/>
          </p:cNvCxnSpPr>
          <p:nvPr/>
        </p:nvCxnSpPr>
        <p:spPr>
          <a:xfrm>
            <a:off x="6845417" y="1261780"/>
            <a:ext cx="436706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C8AB19-EDEB-41FF-9E9A-B4C3C0DB4D3C}"/>
              </a:ext>
            </a:extLst>
          </p:cNvPr>
          <p:cNvCxnSpPr>
            <a:cxnSpLocks/>
          </p:cNvCxnSpPr>
          <p:nvPr/>
        </p:nvCxnSpPr>
        <p:spPr>
          <a:xfrm>
            <a:off x="6845417" y="1782765"/>
            <a:ext cx="52104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5A21DB-CAB2-453D-B54A-71341136D6CC}"/>
              </a:ext>
            </a:extLst>
          </p:cNvPr>
          <p:cNvSpPr txBox="1"/>
          <p:nvPr/>
        </p:nvSpPr>
        <p:spPr>
          <a:xfrm>
            <a:off x="181035" y="932675"/>
            <a:ext cx="6441707" cy="4992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目的</a:t>
            </a:r>
            <a:endParaRPr lang="en-US" altLang="ja-JP" sz="2400" u="sng" dirty="0"/>
          </a:p>
          <a:p>
            <a:pPr marL="457200" indent="-2880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関数入力に依存する変数を全部収集し、動的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を収集（プログラム合成に必要）</a:t>
            </a:r>
            <a:endParaRPr lang="en-US" altLang="ja-JP" sz="2400" dirty="0"/>
          </a:p>
          <a:p>
            <a:pPr marL="169200">
              <a:lnSpc>
                <a:spcPts val="3500"/>
              </a:lnSpc>
              <a:buClr>
                <a:schemeClr val="accent1"/>
              </a:buClr>
            </a:pPr>
            <a:r>
              <a:rPr lang="ja-JP" altLang="en-US" sz="2400" u="sng" dirty="0"/>
              <a:t>アルゴリズム</a:t>
            </a:r>
            <a:endParaRPr lang="en-US" altLang="ja-JP" sz="2400" u="sng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構文解析</a:t>
            </a:r>
            <a:endParaRPr lang="en-US" altLang="ja-JP" sz="2400" dirty="0"/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ja-JP" altLang="en-US" sz="2400" dirty="0"/>
              <a:t>依存変数と位置を収集</a:t>
            </a:r>
            <a:endParaRPr lang="en-US" altLang="ja-JP" sz="2400" dirty="0"/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line 2: c, line 4: p-&gt;v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/>
              <a:t>Source Instrumentation</a:t>
            </a:r>
          </a:p>
          <a:p>
            <a:pPr marL="1083600" lvl="1" indent="-457200">
              <a:lnSpc>
                <a:spcPts val="3500"/>
              </a:lnSpc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/>
              <a:t>printf</a:t>
            </a:r>
            <a:r>
              <a:rPr lang="en-US" altLang="ja-JP" sz="2400" dirty="0"/>
              <a:t> </a:t>
            </a:r>
          </a:p>
          <a:p>
            <a:pPr marL="626400" indent="-457200">
              <a:lnSpc>
                <a:spcPts val="35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altLang="ja-JP" sz="2400" dirty="0" err="1"/>
              <a:t>Fuzzer</a:t>
            </a:r>
            <a:r>
              <a:rPr lang="ja-JP" altLang="en-US" sz="2400" dirty="0"/>
              <a:t>生成した</a:t>
            </a:r>
            <a:r>
              <a:rPr lang="en-US" altLang="ja-JP" sz="2400" dirty="0"/>
              <a:t>test suite</a:t>
            </a:r>
            <a:r>
              <a:rPr lang="ja-JP" altLang="en-US" sz="2400" dirty="0"/>
              <a:t>を用いて、依存変数の動的</a:t>
            </a:r>
            <a:r>
              <a:rPr lang="en-US" altLang="ja-JP" sz="2400" dirty="0"/>
              <a:t>value</a:t>
            </a:r>
            <a:r>
              <a:rPr lang="ja-JP" altLang="en-US" sz="2400" dirty="0"/>
              <a:t>を収集</a:t>
            </a:r>
            <a:endParaRPr lang="en-US" altLang="ja-JP" sz="2400" dirty="0"/>
          </a:p>
        </p:txBody>
      </p:sp>
      <p:graphicFrame>
        <p:nvGraphicFramePr>
          <p:cNvPr id="12" name="表 12">
            <a:extLst>
              <a:ext uri="{FF2B5EF4-FFF2-40B4-BE49-F238E27FC236}">
                <a16:creationId xmlns:a16="http://schemas.microsoft.com/office/drawing/2014/main" id="{E47CCE03-11D3-4B2B-B19C-18A8D9BE8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5196"/>
              </p:ext>
            </p:extLst>
          </p:nvPr>
        </p:nvGraphicFramePr>
        <p:xfrm>
          <a:off x="7243483" y="3907781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8502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B547F38-A77D-4527-B16B-55826B7C4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288" y="901620"/>
            <a:ext cx="4199465" cy="3201681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C006899-5CDA-4378-B482-AFDBBF80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96817F81-5F51-49A6-86E8-81A6BF04B245}"/>
              </a:ext>
            </a:extLst>
          </p:cNvPr>
          <p:cNvSpPr txBox="1">
            <a:spLocks/>
          </p:cNvSpPr>
          <p:nvPr/>
        </p:nvSpPr>
        <p:spPr>
          <a:xfrm>
            <a:off x="0" y="-616177"/>
            <a:ext cx="100584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Component-based Program Synthesis</a:t>
            </a:r>
            <a:endParaRPr lang="zh-CN" altLang="en-US" b="1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DA4AFE-7F7E-4C91-9048-D35679BEF5EA}"/>
              </a:ext>
            </a:extLst>
          </p:cNvPr>
          <p:cNvSpPr txBox="1"/>
          <p:nvPr/>
        </p:nvSpPr>
        <p:spPr>
          <a:xfrm>
            <a:off x="393691" y="766098"/>
            <a:ext cx="669036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特定な変数と</a:t>
            </a:r>
            <a:r>
              <a:rPr lang="en-US" altLang="ja-JP" sz="2400" dirty="0"/>
              <a:t>operator</a:t>
            </a:r>
            <a:r>
              <a:rPr lang="ja-JP" altLang="en-US" sz="2400" dirty="0"/>
              <a:t>を用いて、制約に満たすプログラムを合成してみる</a:t>
            </a:r>
            <a:endParaRPr lang="en-US" altLang="ja-JP" sz="2400" dirty="0"/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{a, b, c, p-&gt;v, constant}</a:t>
            </a:r>
            <a:r>
              <a:rPr lang="ja-JP" altLang="en-US" sz="2400" dirty="0"/>
              <a:t>（依存変数）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{&gt;, &lt;, &gt;=, &lt;=, ==, +, -, … }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制約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Operator specification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“a &lt;= b”: if(a&gt;b){False}else{True}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dirty="0"/>
              <a:t>Input-Output </a:t>
            </a:r>
            <a:r>
              <a:rPr lang="ja-JP" altLang="en-US" dirty="0"/>
              <a:t>関係</a:t>
            </a:r>
            <a:endParaRPr lang="en-US" altLang="ja-JP" dirty="0"/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</a:t>
            </a:r>
            <a:r>
              <a:rPr lang="en-US" altLang="ja-JP" dirty="0"/>
              <a:t>: True</a:t>
            </a: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dirty="0"/>
              <a:t>エラー発生しない</a:t>
            </a:r>
            <a:r>
              <a:rPr lang="en-US" altLang="ja-JP" dirty="0"/>
              <a:t>: False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合成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/>
              <a:t>Component</a:t>
            </a:r>
            <a:r>
              <a:rPr lang="ja-JP" altLang="en-US" sz="2400" dirty="0"/>
              <a:t>を組み合わせ、</a:t>
            </a:r>
            <a:r>
              <a:rPr lang="en-US" altLang="ja-JP" sz="2400" dirty="0"/>
              <a:t>SMT-Solver</a:t>
            </a:r>
            <a:r>
              <a:rPr lang="ja-JP" altLang="en-US" sz="2400" dirty="0"/>
              <a:t>で制約を解け、全部の制約を満たすパッチを見つける</a:t>
            </a:r>
            <a:endParaRPr lang="en-US" altLang="ja-JP" sz="2400" dirty="0"/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/>
              <a:t>結果： </a:t>
            </a:r>
            <a:r>
              <a:rPr lang="en-US" altLang="ja-JP" sz="2400" dirty="0"/>
              <a:t>p-&gt;v &lt;= 5</a:t>
            </a:r>
          </a:p>
        </p:txBody>
      </p:sp>
      <p:graphicFrame>
        <p:nvGraphicFramePr>
          <p:cNvPr id="9" name="表 12">
            <a:extLst>
              <a:ext uri="{FF2B5EF4-FFF2-40B4-BE49-F238E27FC236}">
                <a16:creationId xmlns:a16="http://schemas.microsoft.com/office/drawing/2014/main" id="{4F8F09CE-27CB-455B-AE32-59EB71BA70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138557"/>
              </p:ext>
            </p:extLst>
          </p:nvPr>
        </p:nvGraphicFramePr>
        <p:xfrm>
          <a:off x="7516289" y="4354443"/>
          <a:ext cx="41994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893">
                  <a:extLst>
                    <a:ext uri="{9D8B030D-6E8A-4147-A177-3AD203B41FA5}">
                      <a16:colId xmlns:a16="http://schemas.microsoft.com/office/drawing/2014/main" val="3893532086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2154455414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564862937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424805628"/>
                    </a:ext>
                  </a:extLst>
                </a:gridCol>
                <a:gridCol w="839893">
                  <a:extLst>
                    <a:ext uri="{9D8B030D-6E8A-4147-A177-3AD203B41FA5}">
                      <a16:colId xmlns:a16="http://schemas.microsoft.com/office/drawing/2014/main" val="318519639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Fuzzer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Dynamic Value</a:t>
                      </a:r>
                      <a:endParaRPr lang="zh-CN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08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b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error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c:2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p-&gt;v:4</a:t>
                      </a:r>
                      <a:endParaRPr lang="zh-CN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46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2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60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383053"/>
                  </a:ext>
                </a:extLst>
              </a:tr>
            </a:tbl>
          </a:graphicData>
        </a:graphic>
      </p:graphicFrame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ED0FB84-3746-4213-B777-6E580B1AB7DD}"/>
              </a:ext>
            </a:extLst>
          </p:cNvPr>
          <p:cNvCxnSpPr>
            <a:cxnSpLocks/>
          </p:cNvCxnSpPr>
          <p:nvPr/>
        </p:nvCxnSpPr>
        <p:spPr>
          <a:xfrm>
            <a:off x="10384204" y="1729498"/>
            <a:ext cx="118274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0D5052D-346D-4D05-8171-CEDF721B2878}"/>
              </a:ext>
            </a:extLst>
          </p:cNvPr>
          <p:cNvCxnSpPr>
            <a:cxnSpLocks/>
          </p:cNvCxnSpPr>
          <p:nvPr/>
        </p:nvCxnSpPr>
        <p:spPr>
          <a:xfrm>
            <a:off x="9598264" y="1988431"/>
            <a:ext cx="157188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F4E4DB2-6313-4BD0-A7C6-EEF8DD96A1F7}"/>
              </a:ext>
            </a:extLst>
          </p:cNvPr>
          <p:cNvCxnSpPr>
            <a:cxnSpLocks/>
          </p:cNvCxnSpPr>
          <p:nvPr/>
        </p:nvCxnSpPr>
        <p:spPr>
          <a:xfrm>
            <a:off x="8159525" y="3845344"/>
            <a:ext cx="312399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742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例１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-321945" y="1286895"/>
            <a:ext cx="776097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o0,o1,o2</a:t>
            </a:r>
            <a:r>
              <a:rPr lang="ja-JP" altLang="en-US" sz="3200" dirty="0"/>
              <a:t>の順で修復してみる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を修復するときに、</a:t>
            </a:r>
            <a:r>
              <a:rPr lang="en-US" altLang="ja-JP" sz="3200" dirty="0"/>
              <a:t>timeout</a:t>
            </a:r>
            <a:r>
              <a:rPr lang="ja-JP" altLang="en-US" sz="3200" dirty="0"/>
              <a:t>までに正しい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を生成しない状況がよくある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a=4</a:t>
            </a:r>
            <a:r>
              <a:rPr lang="ja-JP" altLang="en-US" sz="3200" dirty="0"/>
              <a:t>をもらってない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先に</a:t>
            </a:r>
            <a:r>
              <a:rPr lang="en-US" altLang="ja-JP" sz="3200" dirty="0"/>
              <a:t>o2</a:t>
            </a:r>
            <a:r>
              <a:rPr lang="ja-JP" altLang="en-US" sz="3200" dirty="0"/>
              <a:t>を修復していく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o1</a:t>
            </a:r>
            <a:r>
              <a:rPr lang="ja-JP" altLang="en-US" sz="3200" dirty="0"/>
              <a:t>を再修復してみる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if(a&lt;=3)free(o1);</a:t>
            </a:r>
            <a:r>
              <a:rPr lang="ja-JP" altLang="en-US" sz="3200" dirty="0"/>
              <a:t> → </a:t>
            </a:r>
            <a:r>
              <a:rPr lang="en-US" altLang="ja-JP" sz="3200" dirty="0"/>
              <a:t>a=4, ML </a:t>
            </a:r>
            <a:r>
              <a:rPr lang="ja-JP" altLang="en-US" sz="3200" dirty="0"/>
              <a:t>→ </a:t>
            </a:r>
            <a:r>
              <a:rPr lang="en-US" altLang="ja-JP" sz="3200" dirty="0"/>
              <a:t>True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If(a&lt;=5)free(o1); </a:t>
            </a:r>
            <a:r>
              <a:rPr lang="ja-JP" altLang="en-US" sz="3200" dirty="0"/>
              <a:t>→ </a:t>
            </a:r>
            <a:r>
              <a:rPr lang="en-US" altLang="ja-JP" sz="3200" dirty="0"/>
              <a:t>a=5,UDB </a:t>
            </a:r>
            <a:r>
              <a:rPr lang="ja-JP" altLang="en-US" sz="3200" dirty="0"/>
              <a:t>→ </a:t>
            </a:r>
            <a:r>
              <a:rPr lang="en-US" altLang="ja-JP" sz="3200" dirty="0"/>
              <a:t>False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63DA87A-F479-4EF5-A50D-5E82FD0D1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025" y="0"/>
            <a:ext cx="4752975" cy="631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867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例１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BDD7A92-1622-49BE-AE19-A0E3A815F56F}"/>
              </a:ext>
            </a:extLst>
          </p:cNvPr>
          <p:cNvSpPr txBox="1"/>
          <p:nvPr/>
        </p:nvSpPr>
        <p:spPr>
          <a:xfrm>
            <a:off x="-178577" y="5055396"/>
            <a:ext cx="77609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複数があっても、修復できる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必要な</a:t>
            </a:r>
            <a:r>
              <a:rPr lang="en-US" altLang="ja-JP" sz="3200" dirty="0"/>
              <a:t>test</a:t>
            </a:r>
            <a:r>
              <a:rPr lang="ja-JP" altLang="en-US" sz="3200" dirty="0"/>
              <a:t>を再収集することができる</a:t>
            </a:r>
            <a:endParaRPr lang="en-US" altLang="ja-JP" sz="32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1DFA8F0-E2EA-49F5-BD75-8EA8DDF15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16" y="630906"/>
            <a:ext cx="4788184" cy="534385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05F48C0-80BB-491A-B59A-66FC6892F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02" y="877383"/>
            <a:ext cx="5315974" cy="4033373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C7DF37-A61A-4EAA-A350-B8A8272D13BA}"/>
              </a:ext>
            </a:extLst>
          </p:cNvPr>
          <p:cNvCxnSpPr>
            <a:cxnSpLocks/>
          </p:cNvCxnSpPr>
          <p:nvPr/>
        </p:nvCxnSpPr>
        <p:spPr>
          <a:xfrm>
            <a:off x="872402" y="2330109"/>
            <a:ext cx="8976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E30687-5FD6-4134-A6F7-260154B9C38A}"/>
              </a:ext>
            </a:extLst>
          </p:cNvPr>
          <p:cNvCxnSpPr>
            <a:cxnSpLocks/>
          </p:cNvCxnSpPr>
          <p:nvPr/>
        </p:nvCxnSpPr>
        <p:spPr>
          <a:xfrm>
            <a:off x="872402" y="3094906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B7BE47E-E075-47CA-8337-2A35A3F7C5F9}"/>
              </a:ext>
            </a:extLst>
          </p:cNvPr>
          <p:cNvCxnSpPr>
            <a:cxnSpLocks/>
          </p:cNvCxnSpPr>
          <p:nvPr/>
        </p:nvCxnSpPr>
        <p:spPr>
          <a:xfrm>
            <a:off x="872402" y="3624811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5EB8BD0-DD8C-4E6E-9B2D-397B98FF6A6A}"/>
              </a:ext>
            </a:extLst>
          </p:cNvPr>
          <p:cNvCxnSpPr>
            <a:cxnSpLocks/>
          </p:cNvCxnSpPr>
          <p:nvPr/>
        </p:nvCxnSpPr>
        <p:spPr>
          <a:xfrm>
            <a:off x="855624" y="4800668"/>
            <a:ext cx="14429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C9342B1-0CA3-44A3-88DC-F09AB489E34B}"/>
              </a:ext>
            </a:extLst>
          </p:cNvPr>
          <p:cNvCxnSpPr>
            <a:cxnSpLocks/>
          </p:cNvCxnSpPr>
          <p:nvPr/>
        </p:nvCxnSpPr>
        <p:spPr>
          <a:xfrm>
            <a:off x="872402" y="3896055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3EF48C3-9AF1-4F82-98F0-D67EAF23CB28}"/>
              </a:ext>
            </a:extLst>
          </p:cNvPr>
          <p:cNvCxnSpPr>
            <a:cxnSpLocks/>
          </p:cNvCxnSpPr>
          <p:nvPr/>
        </p:nvCxnSpPr>
        <p:spPr>
          <a:xfrm>
            <a:off x="855624" y="4409181"/>
            <a:ext cx="2751642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75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例２</a:t>
            </a:r>
            <a:r>
              <a:rPr lang="en-US" altLang="zh-CN" b="1" dirty="0"/>
              <a:t> </a:t>
            </a:r>
            <a:endParaRPr lang="zh-CN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-321945" y="1469775"/>
            <a:ext cx="73304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二つの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がある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HAMER</a:t>
            </a:r>
            <a:r>
              <a:rPr lang="ja-JP" altLang="en-US" sz="3200" dirty="0"/>
              <a:t>は一回で二つの正しい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を生成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/>
              <a:t>SAVER</a:t>
            </a:r>
            <a:r>
              <a:rPr lang="ja-JP" altLang="en-US" sz="3200" dirty="0"/>
              <a:t>は二回実行が必要</a:t>
            </a:r>
            <a:endParaRPr lang="en-US" altLang="ja-JP" sz="3200" dirty="0"/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二番目の</a:t>
            </a:r>
            <a:r>
              <a:rPr lang="en-US" altLang="ja-JP" sz="3200" dirty="0"/>
              <a:t>return</a:t>
            </a:r>
            <a:r>
              <a:rPr lang="ja-JP" altLang="en-US" sz="3200" dirty="0"/>
              <a:t>の</a:t>
            </a:r>
            <a:r>
              <a:rPr lang="en-US" altLang="ja-JP" sz="3200" dirty="0"/>
              <a:t>patch</a:t>
            </a:r>
            <a:r>
              <a:rPr lang="ja-JP" altLang="en-US" sz="3200" dirty="0"/>
              <a:t>が違う</a:t>
            </a:r>
            <a:endParaRPr lang="en-US" altLang="ja-JP" sz="3200" dirty="0"/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/>
              <a:t>複数</a:t>
            </a:r>
            <a:r>
              <a:rPr lang="en-US" altLang="ja-JP" sz="3200" dirty="0"/>
              <a:t>return</a:t>
            </a:r>
            <a:r>
              <a:rPr lang="ja-JP" altLang="en-US" sz="3200" dirty="0"/>
              <a:t>があっても、</a:t>
            </a:r>
            <a:r>
              <a:rPr lang="en-US" altLang="ja-JP" sz="3200" dirty="0"/>
              <a:t>HAMER</a:t>
            </a:r>
            <a:r>
              <a:rPr lang="ja-JP" altLang="en-US" sz="3200" dirty="0"/>
              <a:t>は正しい</a:t>
            </a:r>
            <a:r>
              <a:rPr lang="en-US" altLang="ja-JP" sz="3200" dirty="0"/>
              <a:t>patch</a:t>
            </a:r>
            <a:r>
              <a:rPr lang="ja-JP" altLang="en-US" sz="3200" dirty="0"/>
              <a:t>が生成できる</a:t>
            </a:r>
            <a:endParaRPr lang="en-US" altLang="ja-JP" sz="32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21F1C4-C7EC-4308-B295-6DF4CF19C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160" y="722063"/>
            <a:ext cx="2514600" cy="210502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rgbClr val="FF0000"/>
            </a:solidFill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A16CB57-A7BF-4F48-AF99-F18718CB0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24" y="3832789"/>
            <a:ext cx="3867150" cy="21240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161D393-E0D2-4C02-AAC8-957FA4760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3100" y="672723"/>
            <a:ext cx="2428875" cy="25908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B14F3A8-1526-461C-8E99-5EE76C24C343}"/>
              </a:ext>
            </a:extLst>
          </p:cNvPr>
          <p:cNvSpPr txBox="1"/>
          <p:nvPr/>
        </p:nvSpPr>
        <p:spPr>
          <a:xfrm>
            <a:off x="9448799" y="3230878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SAVER-generated patch</a:t>
            </a:r>
            <a:endParaRPr lang="zh-CN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F1D280-DB78-40A0-8E82-FA12851F1C4B}"/>
              </a:ext>
            </a:extLst>
          </p:cNvPr>
          <p:cNvSpPr txBox="1"/>
          <p:nvPr/>
        </p:nvSpPr>
        <p:spPr>
          <a:xfrm>
            <a:off x="8557260" y="5956864"/>
            <a:ext cx="300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HAMER-generated patch</a:t>
            </a:r>
            <a:endParaRPr lang="zh-CN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8A1EDD4-A712-40F3-B00E-212110EDA2A5}"/>
              </a:ext>
            </a:extLst>
          </p:cNvPr>
          <p:cNvCxnSpPr/>
          <p:nvPr/>
        </p:nvCxnSpPr>
        <p:spPr>
          <a:xfrm>
            <a:off x="10058399" y="1373764"/>
            <a:ext cx="12573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13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E31BBE-7A68-4B46-8D20-6FEE660D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74CF9AEB-B3E5-48B8-9DD7-BE8D4E112E77}"/>
              </a:ext>
            </a:extLst>
          </p:cNvPr>
          <p:cNvSpPr txBox="1">
            <a:spLocks/>
          </p:cNvSpPr>
          <p:nvPr/>
        </p:nvSpPr>
        <p:spPr>
          <a:xfrm>
            <a:off x="0" y="-520732"/>
            <a:ext cx="1160526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latin typeface="游明朝" panose="02020400000000000000" pitchFamily="18" charset="-128"/>
                <a:ea typeface="游明朝" panose="02020400000000000000" pitchFamily="18" charset="-128"/>
              </a:rPr>
              <a:t>Background</a:t>
            </a:r>
            <a:endParaRPr lang="zh-CN" altLang="en-US" b="1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F77BC6A-8E7E-47E3-A3DC-543943C72613}"/>
              </a:ext>
            </a:extLst>
          </p:cNvPr>
          <p:cNvSpPr txBox="1"/>
          <p:nvPr/>
        </p:nvSpPr>
        <p:spPr>
          <a:xfrm>
            <a:off x="240360" y="804830"/>
            <a:ext cx="7589144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600" dirty="0">
                <a:latin typeface="游明朝" panose="02020400000000000000" pitchFamily="18" charset="-128"/>
                <a:ea typeface="游明朝" panose="02020400000000000000" pitchFamily="18" charset="-128"/>
              </a:rPr>
              <a:t>SAVER</a:t>
            </a:r>
            <a:r>
              <a:rPr lang="ja-JP" altLang="en-US" sz="2600" dirty="0">
                <a:latin typeface="游明朝" panose="02020400000000000000" pitchFamily="18" charset="-128"/>
                <a:ea typeface="游明朝" panose="02020400000000000000" pitchFamily="18" charset="-128"/>
              </a:rPr>
              <a:t>：静的メモリエラー自動修復ツール</a:t>
            </a:r>
            <a:endParaRPr lang="en-US" altLang="ja-JP" sz="2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>
                <a:latin typeface="游明朝" panose="02020400000000000000" pitchFamily="18" charset="-128"/>
                <a:ea typeface="游明朝" panose="02020400000000000000" pitchFamily="18" charset="-128"/>
              </a:rPr>
              <a:t>検知</a:t>
            </a:r>
            <a:r>
              <a:rPr lang="en-US" altLang="ja-JP" sz="2600" dirty="0"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ja-JP" altLang="en-US" sz="2600" dirty="0">
                <a:latin typeface="游明朝" panose="02020400000000000000" pitchFamily="18" charset="-128"/>
                <a:ea typeface="游明朝" panose="02020400000000000000" pitchFamily="18" charset="-128"/>
              </a:rPr>
              <a:t>静的</a:t>
            </a:r>
            <a:r>
              <a:rPr lang="en-US" altLang="ja-JP" sz="2600" dirty="0"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Infer: p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Memory Leak</a:t>
            </a: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600" dirty="0">
                <a:latin typeface="游明朝" panose="02020400000000000000" pitchFamily="18" charset="-128"/>
                <a:ea typeface="游明朝" panose="02020400000000000000" pitchFamily="18" charset="-128"/>
              </a:rPr>
              <a:t>修復（静的）</a:t>
            </a:r>
            <a:endParaRPr lang="en-US" altLang="ja-JP" sz="2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Object flow graph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heap object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の状態とパス制約条件を収集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6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行目と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7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行目の間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生成した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をチェック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457200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欠点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エラーではない箇所（偽陽性）も修復してみる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Object flow graph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の生成コストが高い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正しくない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patch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を生成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2880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同時に複数エラーを修復することができない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E0AA1F81-8000-48EC-A7B5-9C404C787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502" y="833798"/>
            <a:ext cx="2686050" cy="23622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D075C66-02A1-4440-89FC-CB6EB8C02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83" y="3849261"/>
            <a:ext cx="3140469" cy="2421467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9FB13D-41B9-4358-BD18-E42720BDDF90}"/>
              </a:ext>
            </a:extLst>
          </p:cNvPr>
          <p:cNvSpPr txBox="1"/>
          <p:nvPr/>
        </p:nvSpPr>
        <p:spPr>
          <a:xfrm>
            <a:off x="9526587" y="2639407"/>
            <a:ext cx="2059765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/>
              <a:t>Patch: </a:t>
            </a:r>
            <a:r>
              <a:rPr lang="en-US" altLang="zh-CN" b="1" dirty="0">
                <a:solidFill>
                  <a:srgbClr val="C00000"/>
                </a:solidFill>
              </a:rPr>
              <a:t>if (!C) free(p);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32D7853-9682-4B0D-A2B7-0054347B9BCD}"/>
              </a:ext>
            </a:extLst>
          </p:cNvPr>
          <p:cNvSpPr txBox="1"/>
          <p:nvPr/>
        </p:nvSpPr>
        <p:spPr>
          <a:xfrm>
            <a:off x="8351392" y="3482327"/>
            <a:ext cx="1949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Object Flow </a:t>
            </a:r>
            <a:r>
              <a:rPr lang="en-US" altLang="zh-CN" b="1" dirty="0"/>
              <a:t>G</a:t>
            </a:r>
            <a:r>
              <a:rPr lang="en-US" altLang="zh-CN" sz="1800" b="1" dirty="0"/>
              <a:t>raph</a:t>
            </a:r>
            <a:endParaRPr lang="zh-CN" altLang="en-US" b="1" dirty="0"/>
          </a:p>
        </p:txBody>
      </p:sp>
      <p:sp>
        <p:nvSpPr>
          <p:cNvPr id="4" name="矢印: 左 3">
            <a:extLst>
              <a:ext uri="{FF2B5EF4-FFF2-40B4-BE49-F238E27FC236}">
                <a16:creationId xmlns:a16="http://schemas.microsoft.com/office/drawing/2014/main" id="{81CF1DE0-E76B-4C43-A989-806B5AEFCB37}"/>
              </a:ext>
            </a:extLst>
          </p:cNvPr>
          <p:cNvSpPr/>
          <p:nvPr/>
        </p:nvSpPr>
        <p:spPr>
          <a:xfrm>
            <a:off x="9012264" y="2801213"/>
            <a:ext cx="33649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160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21920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1"/>
              </a:buClr>
            </a:pP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RQ1: SAVER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と比べて、</a:t>
            </a:r>
            <a:r>
              <a:rPr lang="en-US" altLang="ja-JP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HAMER</a:t>
            </a:r>
            <a:r>
              <a:rPr lang="ja-JP" altLang="en-US" sz="3600" dirty="0">
                <a:latin typeface="游明朝" panose="02020400000000000000" pitchFamily="18" charset="-128"/>
                <a:ea typeface="游明朝" panose="02020400000000000000" pitchFamily="18" charset="-128"/>
              </a:rPr>
              <a:t>の効率はどうですか？</a:t>
            </a:r>
            <a:endParaRPr lang="en-US" altLang="ja-JP" sz="36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C242EDF-3ADA-4C9D-ADF7-3D01F407E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465" y="744467"/>
            <a:ext cx="5827448" cy="561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4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232892" y="1080242"/>
            <a:ext cx="113909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endParaRPr lang="en-US" altLang="zh-CN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coverage-guided fuzzing engine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AddressSanitizer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と</a:t>
            </a:r>
            <a:r>
              <a:rPr lang="en-US" altLang="ja-JP" sz="24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LeakSanitizer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を用いてメモリエラーを判断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配分されたメモリ空間のアドレスとサイズを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shadow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メモリで保存し、訪問するときに合法性をチェック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プログラム停止するときにヒープ空間をチェック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一回で関数の一つの引数しか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fuzz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しない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エラーを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すると停止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エラーを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しても、条件式合成に十分なデータがない</a:t>
            </a: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a=3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で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p2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の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を</a:t>
            </a: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trigger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游明朝" panose="02020400000000000000" pitchFamily="18" charset="-128"/>
                <a:ea typeface="游明朝" panose="02020400000000000000" pitchFamily="18" charset="-128"/>
              </a:rPr>
              <a:t>a&lt;=3? a==3? a&gt;=3?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2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6A0BE43-55FD-4116-8C34-993CBA773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2" y="5215821"/>
            <a:ext cx="3137162" cy="77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3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Background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D7307-BCB3-49F6-991D-F2B1479CCF94}"/>
              </a:ext>
            </a:extLst>
          </p:cNvPr>
          <p:cNvSpPr txBox="1"/>
          <p:nvPr/>
        </p:nvSpPr>
        <p:spPr>
          <a:xfrm>
            <a:off x="159738" y="1115081"/>
            <a:ext cx="116676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Component-based Program Synthesis (CBPS)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一定な構成要素を使って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 suite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を満たすプログラムを合成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test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suite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の品質は合成式の品質を決定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overfitting</a:t>
            </a:r>
            <a:r>
              <a:rPr lang="ja-JP" altLang="en-US" sz="2800" dirty="0">
                <a:latin typeface="游明朝" panose="02020400000000000000" pitchFamily="18" charset="-128"/>
                <a:ea typeface="游明朝" panose="02020400000000000000" pitchFamily="18" charset="-128"/>
              </a:rPr>
              <a:t>がよく発生</a:t>
            </a:r>
            <a:endParaRPr lang="en-US" altLang="ja-JP" sz="28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896A87-AC8B-4EF1-BB80-300B2E86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89" y="4089082"/>
            <a:ext cx="1800225" cy="1981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279D11A-B58D-4517-8E5A-34D055705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889" y="3027045"/>
            <a:ext cx="2143125" cy="104775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FD10A8F-BB77-49BD-9586-F30DE259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071" y="3071812"/>
            <a:ext cx="5629275" cy="714375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FCD38C5-A467-4FDC-BF6E-683D2366EBC6}"/>
              </a:ext>
            </a:extLst>
          </p:cNvPr>
          <p:cNvSpPr txBox="1"/>
          <p:nvPr/>
        </p:nvSpPr>
        <p:spPr>
          <a:xfrm>
            <a:off x="3316911" y="3978351"/>
            <a:ext cx="59405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SMT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solver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で解ける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x&lt;6</a:t>
            </a:r>
          </a:p>
        </p:txBody>
      </p:sp>
    </p:spTree>
    <p:extLst>
      <p:ext uri="{BB962C8B-B14F-4D97-AF65-F5344CB8AC3E}">
        <p14:creationId xmlns:p14="http://schemas.microsoft.com/office/powerpoint/2010/main" val="33357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Overview - HAMER pipeline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23A227-9CB4-420B-B77B-83046653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9" y="1036319"/>
            <a:ext cx="10804813" cy="490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5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1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0084C5F-3CD1-4803-98C6-2FEF25E94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97" y="896809"/>
            <a:ext cx="808672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A3307B7-EC4C-4D62-A092-58FE8E94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CD47-42AF-49C5-ABA1-F97C3B8D7D0C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8B3A63D0-232E-4D2C-BD77-604DFC1D9FF2}"/>
              </a:ext>
            </a:extLst>
          </p:cNvPr>
          <p:cNvSpPr txBox="1">
            <a:spLocks/>
          </p:cNvSpPr>
          <p:nvPr/>
        </p:nvSpPr>
        <p:spPr>
          <a:xfrm>
            <a:off x="0" y="-572005"/>
            <a:ext cx="10058400" cy="14493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latin typeface="Century" panose="02040604050505020304" pitchFamily="18" charset="0"/>
              </a:rPr>
              <a:t>Motivating Example 1</a:t>
            </a:r>
            <a:endParaRPr lang="zh-CN" altLang="en-US" b="1" dirty="0">
              <a:latin typeface="Century" panose="02040604050505020304" pitchFamily="18" charset="0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29EC256-7BC4-445F-9373-17BC46B6A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025" y="2610"/>
            <a:ext cx="4752975" cy="63185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68A9BF-A1A1-47A1-8DDB-3611F9D0956D}"/>
              </a:ext>
            </a:extLst>
          </p:cNvPr>
          <p:cNvSpPr txBox="1"/>
          <p:nvPr/>
        </p:nvSpPr>
        <p:spPr>
          <a:xfrm>
            <a:off x="0" y="1451998"/>
            <a:ext cx="1166769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Infer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は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o2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 </a:t>
            </a: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偽陰性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: o0,o1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LibFuzzer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で再検査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全部の</a:t>
            </a: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leak</a:t>
            </a:r>
            <a:r>
              <a:rPr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を検知</a:t>
            </a: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  <a:p>
            <a:pPr marL="1371600" lvl="2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altLang="ja-JP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o1:</a:t>
            </a:r>
          </a:p>
          <a:p>
            <a:pPr marL="914400" lvl="1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altLang="ja-JP" sz="32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A1454FA-4B6A-49A1-A111-8180FA591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640" y="2045028"/>
            <a:ext cx="5837300" cy="408611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496EF29-C85B-45E0-80B3-6517FAE38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6465" y="4012271"/>
            <a:ext cx="3249516" cy="11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31271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36327</TotalTime>
  <Words>2976</Words>
  <Application>Microsoft Office PowerPoint</Application>
  <PresentationFormat>ワイド画面</PresentationFormat>
  <Paragraphs>468</Paragraphs>
  <Slides>40</Slides>
  <Notes>30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8" baseType="lpstr">
      <vt:lpstr>等线</vt:lpstr>
      <vt:lpstr>游明朝</vt:lpstr>
      <vt:lpstr>Arial</vt:lpstr>
      <vt:lpstr>Calibri</vt:lpstr>
      <vt:lpstr>Calibri Light</vt:lpstr>
      <vt:lpstr>Century</vt:lpstr>
      <vt:lpstr>Wingdings</vt:lpstr>
      <vt:lpstr>レトロスペクト</vt:lpstr>
      <vt:lpstr>Automated Memory Error Repair  based on Hybrid Program Analysis (HAMER)</vt:lpstr>
      <vt:lpstr>Introduction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Angelix (Semantics-based General-purpose APR)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Program Repair  based on Hybrid Program Analysis</dc:title>
  <dc:creator>钱 泽长</dc:creator>
  <cp:lastModifiedBy>钱 泽长</cp:lastModifiedBy>
  <cp:revision>180</cp:revision>
  <dcterms:created xsi:type="dcterms:W3CDTF">2020-11-27T14:43:46Z</dcterms:created>
  <dcterms:modified xsi:type="dcterms:W3CDTF">2022-01-24T18:51:44Z</dcterms:modified>
</cp:coreProperties>
</file>