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6" r:id="rId2"/>
    <p:sldId id="265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320" r:id="rId24"/>
    <p:sldId id="321" r:id="rId25"/>
    <p:sldId id="318" r:id="rId26"/>
    <p:sldId id="315" r:id="rId27"/>
    <p:sldId id="316" r:id="rId28"/>
    <p:sldId id="314" r:id="rId29"/>
    <p:sldId id="288" r:id="rId30"/>
    <p:sldId id="268" r:id="rId31"/>
    <p:sldId id="264" r:id="rId32"/>
    <p:sldId id="270" r:id="rId33"/>
    <p:sldId id="2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1772" autoAdjust="0"/>
  </p:normalViewPr>
  <p:slideViewPr>
    <p:cSldViewPr snapToGrid="0">
      <p:cViewPr varScale="1">
        <p:scale>
          <a:sx n="87" d="100"/>
          <a:sy n="87" d="100"/>
        </p:scale>
        <p:origin x="80" y="3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E892-9577-49BF-BD61-E6F1958634EC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3135-18CB-422A-9CC9-2AE39E1BC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5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16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60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09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5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77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30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7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2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9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dirty="0"/>
              <a:t>まずは、本研究の背景から説明します。</a:t>
            </a:r>
            <a:endParaRPr lang="en-US" altLang="ja-JP" sz="1600" dirty="0"/>
          </a:p>
          <a:p>
            <a:r>
              <a:rPr lang="ja-JP" altLang="en-US" sz="1600" dirty="0"/>
              <a:t>ソフトウェア開発の分野で、プログラム自動修復技術はずっと重要な課題となります。</a:t>
            </a:r>
            <a:endParaRPr lang="en-US" altLang="ja-JP" sz="1600" dirty="0"/>
          </a:p>
          <a:p>
            <a:r>
              <a:rPr lang="ja-JP" altLang="en-US" sz="1600" dirty="0"/>
              <a:t>そして、近年、メモリエラー検知ツールの性能も向上しています。</a:t>
            </a:r>
            <a:endParaRPr lang="en-US" altLang="ja-JP" sz="1600" dirty="0"/>
          </a:p>
          <a:p>
            <a:r>
              <a:rPr lang="ja-JP" altLang="en-US" sz="1600" dirty="0"/>
              <a:t>メモリエラー自動修復分野の研究は、主に静的で検知と修復を行います。</a:t>
            </a:r>
            <a:endParaRPr lang="en-US" altLang="ja-JP" sz="1600" dirty="0"/>
          </a:p>
          <a:p>
            <a:r>
              <a:rPr lang="ja-JP" altLang="en-US" sz="1600" dirty="0"/>
              <a:t>でも、静的解析の特性により、エラーではない箇所をエラーと判断する状況が多いため、修復ツールはこれらの箇所を修復してみると、性能を影響します</a:t>
            </a:r>
            <a:endParaRPr lang="en-US" altLang="ja-JP" sz="1600" dirty="0"/>
          </a:p>
          <a:p>
            <a:r>
              <a:rPr lang="ja-JP" altLang="en-US" sz="1600" dirty="0"/>
              <a:t>本研究は、この問題を解決するために、ハイブリッド解析を用いてメモリエラー自動修復手法を提案しました。</a:t>
            </a:r>
            <a:endParaRPr lang="en-US" altLang="ja-JP" sz="1600" dirty="0"/>
          </a:p>
          <a:p>
            <a:r>
              <a:rPr lang="ja-JP" altLang="en-US" sz="1600" dirty="0"/>
              <a:t>エラーを検知するときに、静的</a:t>
            </a:r>
            <a:r>
              <a:rPr lang="en-US" altLang="ja-JP" sz="1600" dirty="0"/>
              <a:t>Bug-Finder</a:t>
            </a:r>
            <a:r>
              <a:rPr lang="ja-JP" altLang="en-US" sz="1600" dirty="0"/>
              <a:t>が検知されたエラー候補を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を用いて再検査し、本当のエラーを抽出します。</a:t>
            </a:r>
            <a:endParaRPr lang="en-US" altLang="ja-JP" sz="1600" dirty="0"/>
          </a:p>
          <a:p>
            <a:r>
              <a:rPr lang="ja-JP" altLang="en-US" sz="1600" dirty="0"/>
              <a:t>そして、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が生成したテストスイートを用いてパッチを自動合成します。</a:t>
            </a:r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46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SAVER</a:t>
            </a:r>
            <a:r>
              <a:rPr lang="ja-JP" altLang="en-US" dirty="0"/>
              <a:t>と</a:t>
            </a:r>
            <a:r>
              <a:rPr lang="en-US" altLang="ja-JP" dirty="0" err="1"/>
              <a:t>Angelix</a:t>
            </a:r>
            <a:r>
              <a:rPr lang="ja-JP" altLang="en-US" dirty="0"/>
              <a:t>の動作を簡単に説明します。</a:t>
            </a:r>
            <a:endParaRPr lang="en-US" altLang="ja-JP" dirty="0"/>
          </a:p>
          <a:p>
            <a:r>
              <a:rPr lang="en-US" altLang="ja-JP" dirty="0"/>
              <a:t>SAVER</a:t>
            </a:r>
            <a:r>
              <a:rPr lang="ja-JP" altLang="en-US" dirty="0"/>
              <a:t>は</a:t>
            </a:r>
            <a:r>
              <a:rPr lang="en-US" altLang="ja-JP" dirty="0"/>
              <a:t>INFER</a:t>
            </a:r>
            <a:r>
              <a:rPr lang="ja-JP" altLang="en-US" dirty="0"/>
              <a:t>という静的</a:t>
            </a:r>
            <a:r>
              <a:rPr lang="en-US" altLang="ja-JP" dirty="0"/>
              <a:t>Bug-Finder</a:t>
            </a:r>
            <a:r>
              <a:rPr lang="ja-JP" altLang="en-US" dirty="0"/>
              <a:t>を用いてメモリエラーの検知を行います。</a:t>
            </a:r>
            <a:endParaRPr lang="en-US" altLang="ja-JP" dirty="0"/>
          </a:p>
          <a:p>
            <a:r>
              <a:rPr lang="ja-JP" altLang="en-US" dirty="0"/>
              <a:t>右のコード例でｐは条件ｃがフォルスの場合でメモリリークが発生します。</a:t>
            </a:r>
            <a:endParaRPr lang="en-US" altLang="ja-JP" dirty="0"/>
          </a:p>
          <a:p>
            <a:r>
              <a:rPr lang="en-US" altLang="ja-JP" dirty="0"/>
              <a:t>INFER</a:t>
            </a:r>
            <a:r>
              <a:rPr lang="ja-JP" altLang="en-US" dirty="0"/>
              <a:t>はｐがメモリリーク発生することが検知できます。</a:t>
            </a:r>
            <a:endParaRPr lang="en-US" altLang="ja-JP" dirty="0"/>
          </a:p>
          <a:p>
            <a:r>
              <a:rPr lang="ja-JP" altLang="en-US" dirty="0"/>
              <a:t>次に、</a:t>
            </a:r>
            <a:r>
              <a:rPr lang="en-US" altLang="ja-JP" dirty="0"/>
              <a:t>SAVER</a:t>
            </a:r>
            <a:r>
              <a:rPr lang="ja-JP" altLang="en-US" dirty="0"/>
              <a:t>は静的解析により、オブジェクトフローグラフを生成します。</a:t>
            </a:r>
            <a:endParaRPr lang="en-US" altLang="ja-JP" dirty="0"/>
          </a:p>
          <a:p>
            <a:r>
              <a:rPr lang="ja-JP" altLang="en-US" dirty="0"/>
              <a:t>オブジェクトフローグラフは右下の図のように、各オブジェクトの状態とパス制約を収集します。例えば、真ん中の赤いパスでオブジェクト１は到達できないまでも</a:t>
            </a:r>
            <a:r>
              <a:rPr lang="en-US" altLang="ja-JP" dirty="0"/>
              <a:t>free</a:t>
            </a:r>
            <a:r>
              <a:rPr lang="ja-JP" altLang="en-US" dirty="0"/>
              <a:t>されないため、メモリリークが発生することが分かります。</a:t>
            </a:r>
            <a:endParaRPr lang="en-US" altLang="ja-JP" dirty="0"/>
          </a:p>
          <a:p>
            <a:r>
              <a:rPr lang="ja-JP" altLang="en-US" dirty="0"/>
              <a:t>そして、グラフにより、</a:t>
            </a:r>
            <a:r>
              <a:rPr lang="en-US" altLang="ja-JP" dirty="0"/>
              <a:t>6</a:t>
            </a:r>
            <a:r>
              <a:rPr lang="ja-JP" altLang="en-US" dirty="0"/>
              <a:t>行目と７行目の間にオブジェクト１を</a:t>
            </a:r>
            <a:r>
              <a:rPr lang="en-US" altLang="ja-JP" dirty="0"/>
              <a:t>free</a:t>
            </a:r>
            <a:r>
              <a:rPr lang="ja-JP" altLang="en-US" dirty="0"/>
              <a:t>するとこのエラーが修復できます。</a:t>
            </a:r>
            <a:endParaRPr lang="en-US" altLang="ja-JP" dirty="0"/>
          </a:p>
          <a:p>
            <a:r>
              <a:rPr lang="ja-JP" altLang="en-US" dirty="0"/>
              <a:t>最後に、生成したパッチをチェックします。</a:t>
            </a:r>
            <a:endParaRPr lang="en-US" altLang="ja-JP" dirty="0"/>
          </a:p>
          <a:p>
            <a:r>
              <a:rPr lang="ja-JP" altLang="en-US" dirty="0"/>
              <a:t>でも、</a:t>
            </a:r>
            <a:r>
              <a:rPr lang="en-US" altLang="ja-JP" dirty="0"/>
              <a:t>SAVER</a:t>
            </a:r>
            <a:r>
              <a:rPr lang="ja-JP" altLang="en-US" dirty="0"/>
              <a:t>はエラーではない箇所も修復し、そして、静的解析のコストが高いため、性能に影響があります。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25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Angelix</a:t>
            </a:r>
            <a:r>
              <a:rPr lang="ja-JP" altLang="en-US" dirty="0"/>
              <a:t>はテストスイートを全部実行し、実行結果を希望結果と比較し、各行のエラー発生確率を計算します。</a:t>
            </a:r>
            <a:endParaRPr lang="en-US" altLang="ja-JP" dirty="0"/>
          </a:p>
          <a:p>
            <a:r>
              <a:rPr lang="ja-JP" altLang="en-US" dirty="0"/>
              <a:t>修復するときに、確率が一番高い行から修復してみます。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assignment</a:t>
            </a:r>
            <a:r>
              <a:rPr lang="ja-JP" altLang="en-US" dirty="0"/>
              <a:t>の右側をシンボリック変数に変換し、記号実行を通してパス制約を収集します。</a:t>
            </a:r>
            <a:endParaRPr lang="en-US" altLang="ja-JP" dirty="0"/>
          </a:p>
          <a:p>
            <a:r>
              <a:rPr lang="ja-JP" altLang="en-US" dirty="0"/>
              <a:t>最後に、</a:t>
            </a:r>
            <a:r>
              <a:rPr lang="en-US" altLang="zh-CN" sz="1200" dirty="0"/>
              <a:t>Component-based</a:t>
            </a:r>
            <a:r>
              <a:rPr lang="ja-JP" altLang="en-US" sz="1200" dirty="0"/>
              <a:t>プログラム合成手法により、</a:t>
            </a:r>
            <a:r>
              <a:rPr lang="ja-JP" altLang="en-US" dirty="0"/>
              <a:t>特定な変数とオペレータを用いて、全部のパス制約を満たすパッチを合成してみます。</a:t>
            </a:r>
            <a:endParaRPr lang="en-US" altLang="ja-JP" dirty="0"/>
          </a:p>
          <a:p>
            <a:r>
              <a:rPr lang="en-US" altLang="ja-JP" dirty="0" err="1"/>
              <a:t>Angelix</a:t>
            </a:r>
            <a:r>
              <a:rPr lang="ja-JP" altLang="en-US" dirty="0"/>
              <a:t>はメモリエラーに扱いません。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75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99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8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0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9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3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8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1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E495-5B9C-46DC-9ABF-EBA755E18CAD}" type="datetime1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0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0011-981F-4315-8654-0598522F0138}" type="datetime1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2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270-9E4D-43E0-8E37-14B07DE6D2EB}" type="datetime1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A88-9AAD-4219-9CFD-B1449D3A52CE}" type="datetime1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64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631-C2F2-4ACD-8C5D-0B3E17D7EFC7}" type="datetime1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2E86-89B6-4324-BFCD-15E63B47DFCC}" type="datetime1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1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BEE-6CF8-417A-9F5A-A7AFA2B75CB9}" type="datetime1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8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8FE-92A0-4E48-B80B-55CA2AEDBEEE}" type="datetime1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9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9372-200A-4E0F-8CA6-B6195FE919CD}" type="datetime1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08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D90B03-4F90-43D2-964E-AC657ABC78D1}" type="datetime1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4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416-CE0F-4BDB-96DA-267B52D91876}" type="datetime1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CF8031-CBE7-4BC9-98AE-67161529E80F}" type="datetime1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7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D0AD6-257C-47C5-958F-4B0D1D376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028" y="1270124"/>
            <a:ext cx="10801697" cy="3050499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  <a:t>Automated Memory Error Repair </a:t>
            </a:r>
            <a:b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  <a:t>based on Hybrid Program Analysis</a:t>
            </a:r>
            <a:b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</a:br>
            <a:r>
              <a:rPr lang="en-US" altLang="zh-CN" sz="6000" b="0" i="0" dirty="0">
                <a:solidFill>
                  <a:srgbClr val="1D1C1D"/>
                </a:solidFill>
                <a:effectLst/>
                <a:latin typeface="Slack-Lato"/>
              </a:rPr>
              <a:t>(HAMER)</a:t>
            </a:r>
            <a:endParaRPr lang="zh-CN" altLang="en-US" sz="6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C25570-D58B-4919-803B-D03DADB3A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6498" y="4399542"/>
            <a:ext cx="2407920" cy="1655762"/>
          </a:xfrm>
        </p:spPr>
        <p:txBody>
          <a:bodyPr/>
          <a:lstStyle/>
          <a:p>
            <a:r>
              <a:rPr lang="en-US" altLang="ja-JP" dirty="0"/>
              <a:t>QIAN ZECHANG</a:t>
            </a:r>
          </a:p>
          <a:p>
            <a:r>
              <a:rPr lang="en-US" altLang="zh-CN" dirty="0"/>
              <a:t>20M31355</a:t>
            </a:r>
          </a:p>
          <a:p>
            <a:r>
              <a:rPr lang="ja-JP" altLang="en-US" dirty="0"/>
              <a:t>権藤研究室</a:t>
            </a:r>
            <a:endParaRPr lang="zh-CN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6A26DE-8A74-4B5E-AE40-ED2611FE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1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35279" y="1413063"/>
            <a:ext cx="72694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Dependency Collection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dep-use chain</a:t>
            </a:r>
            <a:r>
              <a:rPr lang="ja-JP" altLang="en-US" sz="3200" dirty="0"/>
              <a:t>により、</a:t>
            </a:r>
            <a:r>
              <a:rPr lang="en-US" altLang="ja-JP" sz="3200" dirty="0"/>
              <a:t>error</a:t>
            </a:r>
            <a:r>
              <a:rPr lang="ja-JP" altLang="en-US" sz="3200" dirty="0"/>
              <a:t>別で</a:t>
            </a:r>
            <a:r>
              <a:rPr lang="en-US" altLang="ja-JP" sz="3200" dirty="0"/>
              <a:t>error</a:t>
            </a:r>
            <a:r>
              <a:rPr lang="ja-JP" altLang="en-US" sz="3200" dirty="0"/>
              <a:t> </a:t>
            </a:r>
            <a:r>
              <a:rPr lang="en-US" altLang="ja-JP" sz="3200" dirty="0"/>
              <a:t>path</a:t>
            </a:r>
            <a:r>
              <a:rPr lang="ja-JP" altLang="en-US" sz="3200" dirty="0"/>
              <a:t>中の各関数の依存変数を収集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</a:t>
            </a:r>
            <a:r>
              <a:rPr lang="ja-JP" altLang="en-US" sz="3200" dirty="0"/>
              <a:t>→　</a:t>
            </a:r>
            <a:r>
              <a:rPr lang="en-US" altLang="ja-JP" sz="3200" dirty="0" err="1"/>
              <a:t>func</a:t>
            </a:r>
            <a:r>
              <a:rPr lang="en-US" altLang="ja-JP" sz="3200" dirty="0"/>
              <a:t>:</a:t>
            </a:r>
            <a:r>
              <a:rPr lang="ja-JP" altLang="en-US" sz="3200" dirty="0"/>
              <a:t> </a:t>
            </a:r>
            <a:r>
              <a:rPr lang="en-US" altLang="ja-JP" sz="3200" dirty="0"/>
              <a:t>a, new_node2: a, n-&gt;v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依存性解析の同時に、各関数の</a:t>
            </a:r>
            <a:r>
              <a:rPr lang="en-US" altLang="ja-JP" sz="3200" dirty="0"/>
              <a:t>return</a:t>
            </a:r>
            <a:r>
              <a:rPr lang="ja-JP" altLang="en-US" sz="3200" dirty="0"/>
              <a:t>の位置と</a:t>
            </a:r>
            <a:r>
              <a:rPr lang="en-US" altLang="ja-JP" sz="3200" dirty="0"/>
              <a:t>error heap object</a:t>
            </a:r>
            <a:r>
              <a:rPr lang="ja-JP" altLang="en-US" sz="3200" dirty="0"/>
              <a:t>の名とタイプを収集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25166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0073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35279" y="1413063"/>
            <a:ext cx="72694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Source instrumentation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収集された依存変数を全部ソース計装して、動的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を観測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別で動的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を保存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o1: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943" y="3489351"/>
            <a:ext cx="3293679" cy="20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66711" y="2784511"/>
            <a:ext cx="795527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simp-CBPS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o1: 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一時変数で使ったプログラム変数と</a:t>
            </a:r>
            <a:r>
              <a:rPr lang="en-US" altLang="ja-JP" sz="3200" dirty="0"/>
              <a:t>error heap object</a:t>
            </a:r>
            <a:r>
              <a:rPr lang="ja-JP" altLang="en-US" sz="3200" dirty="0"/>
              <a:t>を保存</a:t>
            </a:r>
            <a:endParaRPr lang="en-US" altLang="ja-JP" sz="3200" dirty="0"/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source</a:t>
            </a:r>
            <a:r>
              <a:rPr lang="ja-JP" altLang="en-US" sz="3200" dirty="0"/>
              <a:t>と</a:t>
            </a:r>
            <a:r>
              <a:rPr lang="en-US" altLang="ja-JP" sz="3200" dirty="0"/>
              <a:t>sink</a:t>
            </a:r>
            <a:r>
              <a:rPr lang="ja-JP" altLang="en-US" sz="3200" dirty="0"/>
              <a:t>の間に変数</a:t>
            </a:r>
            <a:r>
              <a:rPr lang="en-US" altLang="ja-JP" sz="3200" dirty="0"/>
              <a:t>value</a:t>
            </a:r>
            <a:r>
              <a:rPr lang="ja-JP" altLang="en-US" sz="3200" dirty="0"/>
              <a:t>が変わる可能性がある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 line 36</a:t>
            </a:r>
            <a:r>
              <a:rPr lang="ja-JP" altLang="en-US" sz="3200" dirty="0"/>
              <a:t>の直前に挿入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621" y="877383"/>
            <a:ext cx="3293679" cy="20278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5F3ABAE-8F50-4367-BF1C-A92D5F82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021" y="3406888"/>
            <a:ext cx="2656523" cy="3795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B81C6AB-7574-460E-AA73-7BC67B383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36" y="955195"/>
            <a:ext cx="4788184" cy="53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52871" y="1083192"/>
            <a:ext cx="79552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違う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を生成する可能性がある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if(a&lt;=3)free(x);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別の</a:t>
            </a:r>
            <a:r>
              <a:rPr lang="en-US" altLang="ja-JP" sz="3200" dirty="0"/>
              <a:t>fix location</a:t>
            </a:r>
            <a:r>
              <a:rPr lang="ja-JP" altLang="en-US" sz="3200" dirty="0"/>
              <a:t>に挿入してみる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を</a:t>
            </a:r>
            <a:r>
              <a:rPr lang="en-US" altLang="ja-JP" sz="3200" dirty="0"/>
              <a:t>trigger</a:t>
            </a:r>
            <a:r>
              <a:rPr lang="ja-JP" altLang="en-US" sz="3200" dirty="0"/>
              <a:t>する</a:t>
            </a:r>
            <a:r>
              <a:rPr lang="en-US" altLang="ja-JP" sz="3200" dirty="0"/>
              <a:t>test</a:t>
            </a:r>
            <a:r>
              <a:rPr lang="ja-JP" altLang="en-US" sz="3200" dirty="0"/>
              <a:t>を収集し、</a:t>
            </a:r>
            <a:r>
              <a:rPr lang="en-US" altLang="ja-JP" sz="3200" dirty="0"/>
              <a:t>test suite</a:t>
            </a:r>
            <a:r>
              <a:rPr lang="ja-JP" altLang="en-US" sz="3200" dirty="0"/>
              <a:t>に追加して再合成</a:t>
            </a:r>
            <a:endParaRPr lang="en-US" altLang="ja-JP" sz="3200" dirty="0"/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a:4, error:1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new_node2</a:t>
            </a:r>
            <a:r>
              <a:rPr lang="ja-JP" altLang="en-US" sz="3200" dirty="0"/>
              <a:t>で</a:t>
            </a:r>
            <a:r>
              <a:rPr lang="en-US" altLang="ja-JP" sz="3200" dirty="0"/>
              <a:t>o1</a:t>
            </a:r>
            <a:r>
              <a:rPr lang="ja-JP" altLang="en-US" sz="3200" dirty="0"/>
              <a:t>を修復する可能性があるけど、</a:t>
            </a:r>
            <a:r>
              <a:rPr lang="en-US" altLang="ja-JP" sz="3200" dirty="0"/>
              <a:t>line 25</a:t>
            </a:r>
            <a:r>
              <a:rPr lang="ja-JP" altLang="en-US" sz="3200" dirty="0"/>
              <a:t>でｘを</a:t>
            </a:r>
            <a:r>
              <a:rPr lang="en-US" altLang="ja-JP" sz="3200" dirty="0"/>
              <a:t>use</a:t>
            </a:r>
            <a:r>
              <a:rPr lang="ja-JP" altLang="en-US" sz="3200" dirty="0"/>
              <a:t>するため、</a:t>
            </a:r>
            <a:r>
              <a:rPr lang="en-US" altLang="ja-JP" sz="3200" dirty="0"/>
              <a:t>use after free</a:t>
            </a:r>
            <a:r>
              <a:rPr lang="ja-JP" altLang="en-US" sz="3200" dirty="0"/>
              <a:t>が発生</a:t>
            </a: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7E74AAC-A55F-45FF-AA4B-E7F0AE6C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0"/>
            <a:ext cx="4752975" cy="63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2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493889" y="4230717"/>
            <a:ext cx="104941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Infer</a:t>
            </a:r>
            <a:r>
              <a:rPr lang="ja-JP" altLang="en-US" sz="3200" dirty="0"/>
              <a:t>は</a:t>
            </a:r>
            <a:r>
              <a:rPr lang="en-US" altLang="ja-JP" sz="3200" dirty="0"/>
              <a:t>o1</a:t>
            </a:r>
            <a:r>
              <a:rPr lang="ja-JP" altLang="en-US" sz="3200" dirty="0"/>
              <a:t>が</a:t>
            </a:r>
            <a:r>
              <a:rPr lang="en-US" altLang="ja-JP" sz="3200" dirty="0"/>
              <a:t>leak</a:t>
            </a:r>
            <a:r>
              <a:rPr lang="ja-JP" altLang="en-US" sz="3200" dirty="0"/>
              <a:t>すると判断：</a:t>
            </a:r>
            <a:r>
              <a:rPr lang="en-US" altLang="ja-JP" sz="3200" dirty="0"/>
              <a:t>false-positive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SAVER</a:t>
            </a:r>
            <a:r>
              <a:rPr lang="ja-JP" altLang="en-US" sz="3200" dirty="0"/>
              <a:t>が違う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を生成：</a:t>
            </a:r>
            <a:r>
              <a:rPr lang="en-US" altLang="ja-JP" sz="3200" dirty="0"/>
              <a:t>double free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LibFuzzer</a:t>
            </a:r>
            <a:r>
              <a:rPr lang="ja-JP" altLang="en-US" sz="3200" dirty="0"/>
              <a:t>はエラーがないと判断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E34171-FEBC-432E-816A-7A740ABE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92" y="813405"/>
            <a:ext cx="8708708" cy="34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3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Approach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67640" y="800767"/>
            <a:ext cx="1202436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Research question</a:t>
            </a: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3200" dirty="0" err="1"/>
              <a:t>LibFuzzer</a:t>
            </a:r>
            <a:r>
              <a:rPr lang="ja-JP" altLang="en-US" sz="3200" dirty="0"/>
              <a:t>は希望な</a:t>
            </a:r>
            <a:r>
              <a:rPr lang="en-US" altLang="ja-JP" sz="3200" dirty="0"/>
              <a:t>test suite</a:t>
            </a:r>
            <a:r>
              <a:rPr lang="ja-JP" altLang="en-US" sz="3200" dirty="0"/>
              <a:t>を生成しない可能性がある。</a:t>
            </a:r>
            <a:r>
              <a:rPr lang="en-US" altLang="ja-JP" sz="3200" dirty="0"/>
              <a:t>HAMER</a:t>
            </a:r>
            <a:r>
              <a:rPr lang="ja-JP" altLang="en-US" sz="3200" dirty="0"/>
              <a:t>は正しい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の</a:t>
            </a:r>
            <a:r>
              <a:rPr lang="en-US" altLang="ja-JP" sz="3200" dirty="0"/>
              <a:t>conditional</a:t>
            </a:r>
            <a:r>
              <a:rPr lang="ja-JP" altLang="en-US" sz="3200" dirty="0"/>
              <a:t>をどう合成するか？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3200" dirty="0"/>
              <a:t>複数</a:t>
            </a:r>
            <a:r>
              <a:rPr lang="en-US" altLang="ja-JP" sz="3200" dirty="0"/>
              <a:t>return</a:t>
            </a:r>
            <a:r>
              <a:rPr lang="ja-JP" altLang="en-US" sz="3200" dirty="0"/>
              <a:t>がある関数に対して、</a:t>
            </a:r>
            <a:r>
              <a:rPr lang="en-US" altLang="ja-JP" sz="3200" dirty="0"/>
              <a:t>HAMER</a:t>
            </a:r>
            <a:r>
              <a:rPr lang="ja-JP" altLang="en-US" sz="3200" dirty="0"/>
              <a:t>は</a:t>
            </a:r>
            <a:r>
              <a:rPr lang="en-US" altLang="ja-JP" sz="3200" dirty="0"/>
              <a:t>fix location</a:t>
            </a:r>
            <a:r>
              <a:rPr lang="ja-JP" altLang="en-US" sz="3200" dirty="0"/>
              <a:t>をどう選ぶか？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3200" dirty="0"/>
              <a:t>複数</a:t>
            </a:r>
            <a:r>
              <a:rPr lang="en-US" altLang="ja-JP" sz="3200" dirty="0"/>
              <a:t>error</a:t>
            </a:r>
            <a:r>
              <a:rPr lang="ja-JP" altLang="en-US" sz="3200" dirty="0"/>
              <a:t>をある関数に対して、</a:t>
            </a:r>
            <a:r>
              <a:rPr lang="en-US" altLang="ja-JP" sz="3200" dirty="0"/>
              <a:t>HAMER</a:t>
            </a:r>
            <a:r>
              <a:rPr lang="ja-JP" altLang="en-US" sz="3200" dirty="0"/>
              <a:t>はどう修復するか？</a:t>
            </a:r>
            <a:endParaRPr lang="en-US" altLang="ja-JP" sz="3200" dirty="0"/>
          </a:p>
          <a:p>
            <a:pPr marL="971550" lvl="1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Hybrid</a:t>
            </a:r>
            <a:r>
              <a:rPr lang="ja-JP" altLang="en-US" sz="3200" dirty="0"/>
              <a:t>解析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Detection:</a:t>
            </a:r>
            <a:r>
              <a:rPr lang="ja-JP" altLang="en-US" sz="3200" dirty="0"/>
              <a:t>　静的＋動的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Dependency Collection:</a:t>
            </a:r>
            <a:r>
              <a:rPr lang="ja-JP" altLang="en-US" sz="3200" dirty="0"/>
              <a:t>　静的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Source Instrumentation:</a:t>
            </a:r>
            <a:r>
              <a:rPr lang="ja-JP" altLang="en-US" sz="3200" dirty="0"/>
              <a:t>　動的</a:t>
            </a:r>
            <a:r>
              <a:rPr lang="en-US" altLang="ja-JP" sz="3200" dirty="0"/>
              <a:t> </a:t>
            </a: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Patch Generation:</a:t>
            </a:r>
            <a:r>
              <a:rPr lang="ja-JP" altLang="en-US" sz="3200" dirty="0"/>
              <a:t>　静的＋動的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9616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Error Detection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05740" y="1314094"/>
            <a:ext cx="120243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Static analyzer</a:t>
            </a:r>
            <a:r>
              <a:rPr lang="ja-JP" altLang="en-US" sz="3200" dirty="0"/>
              <a:t>で</a:t>
            </a:r>
            <a:r>
              <a:rPr lang="en-US" altLang="ja-JP" sz="3200" dirty="0"/>
              <a:t>error</a:t>
            </a:r>
            <a:r>
              <a:rPr lang="ja-JP" altLang="en-US" sz="3200" dirty="0"/>
              <a:t>を検知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がある関数を収集し、</a:t>
            </a:r>
            <a:r>
              <a:rPr lang="en-US" altLang="ja-JP" sz="3200" dirty="0" err="1"/>
              <a:t>Fuzzer</a:t>
            </a:r>
            <a:r>
              <a:rPr lang="ja-JP" altLang="en-US" sz="3200" dirty="0"/>
              <a:t>で再検査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小さいコードに対して、直接に</a:t>
            </a:r>
            <a:r>
              <a:rPr lang="en-US" altLang="ja-JP" sz="3200" dirty="0" err="1"/>
              <a:t>Fuzzer</a:t>
            </a:r>
            <a:r>
              <a:rPr lang="ja-JP" altLang="en-US" sz="3200" dirty="0"/>
              <a:t>で検査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605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Dependency</a:t>
            </a:r>
            <a:r>
              <a:rPr lang="ja-JP" altLang="en-US" b="1" dirty="0"/>
              <a:t> </a:t>
            </a:r>
            <a:r>
              <a:rPr lang="en-US" altLang="ja-JP" b="1" dirty="0"/>
              <a:t>Collection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75260" y="1163627"/>
            <a:ext cx="1202436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各</a:t>
            </a:r>
            <a:r>
              <a:rPr lang="en-US" altLang="ja-JP" sz="3200" dirty="0"/>
              <a:t>error</a:t>
            </a:r>
            <a:r>
              <a:rPr lang="ja-JP" altLang="en-US" sz="3200" dirty="0"/>
              <a:t>の</a:t>
            </a:r>
            <a:r>
              <a:rPr lang="en-US" altLang="ja-JP" sz="3200" dirty="0"/>
              <a:t>error path</a:t>
            </a:r>
            <a:r>
              <a:rPr lang="ja-JP" altLang="en-US" sz="3200" dirty="0"/>
              <a:t>を収集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path</a:t>
            </a:r>
            <a:r>
              <a:rPr lang="ja-JP" altLang="en-US" sz="3200" dirty="0"/>
              <a:t>上の全部の関数の依存変数を収集（</a:t>
            </a:r>
            <a:r>
              <a:rPr lang="en-US" altLang="ja-JP" sz="3200" dirty="0"/>
              <a:t>def-use chain</a:t>
            </a:r>
            <a:r>
              <a:rPr lang="ja-JP" altLang="en-US" sz="3200" dirty="0"/>
              <a:t>）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同時に各関数の</a:t>
            </a:r>
            <a:r>
              <a:rPr lang="en-US" altLang="ja-JP" sz="3200" dirty="0"/>
              <a:t>return</a:t>
            </a:r>
            <a:r>
              <a:rPr lang="ja-JP" altLang="en-US" sz="3200" dirty="0"/>
              <a:t>位置と</a:t>
            </a:r>
            <a:r>
              <a:rPr lang="en-US" altLang="ja-JP" sz="3200" dirty="0"/>
              <a:t>error heap object</a:t>
            </a:r>
            <a:r>
              <a:rPr lang="ja-JP" altLang="en-US" sz="3200" dirty="0"/>
              <a:t>の情報を収集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Lightweight static analysis</a:t>
            </a:r>
            <a:r>
              <a:rPr lang="ja-JP" altLang="en-US" sz="3200" dirty="0"/>
              <a:t>により必要な情報を収集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Return: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Candidate fix location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Return</a:t>
            </a:r>
            <a:r>
              <a:rPr lang="ja-JP" altLang="en-US" sz="3200" dirty="0"/>
              <a:t>と関数の最後尾の位置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heap object</a:t>
            </a:r>
            <a:r>
              <a:rPr lang="ja-JP" altLang="en-US" sz="3200" dirty="0"/>
              <a:t>の名とタイプ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AD7580-4568-43EE-8462-7A9B6055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215" y="1852612"/>
            <a:ext cx="3752850" cy="7143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B88FCD-853F-4F45-8347-FB9E1187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720" y="1790960"/>
            <a:ext cx="2269600" cy="795421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262F7BDF-4B46-4914-9DD4-F1F7EB48A65A}"/>
              </a:ext>
            </a:extLst>
          </p:cNvPr>
          <p:cNvSpPr/>
          <p:nvPr/>
        </p:nvSpPr>
        <p:spPr>
          <a:xfrm>
            <a:off x="4175760" y="1965960"/>
            <a:ext cx="518160" cy="60102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7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Source</a:t>
            </a:r>
            <a:r>
              <a:rPr lang="ja-JP" altLang="en-US" b="1" dirty="0"/>
              <a:t> </a:t>
            </a:r>
            <a:r>
              <a:rPr lang="en-US" altLang="ja-JP" b="1" dirty="0"/>
              <a:t>Instrumentation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96240" y="1314094"/>
            <a:ext cx="122148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全部の依存変数をソース計装し、</a:t>
            </a:r>
            <a:r>
              <a:rPr lang="en-US" altLang="ja-JP" sz="3200" dirty="0" err="1"/>
              <a:t>Fuzzer</a:t>
            </a:r>
            <a:r>
              <a:rPr lang="ja-JP" altLang="en-US" sz="3200" dirty="0"/>
              <a:t>で実行して依存変数の動的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を収集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altLang="ja-JP" sz="3200" dirty="0"/>
              <a:t>fprintf(stderr,"instrument: ({line}) {varname} : %d\n",{varname});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依存変数の直後に挿入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</a:t>
            </a:r>
            <a:r>
              <a:rPr lang="ja-JP" altLang="en-US" sz="3200" dirty="0"/>
              <a:t>別で動的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をまとめ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e1</a:t>
            </a:r>
            <a:r>
              <a:rPr lang="ja-JP" altLang="en-US" sz="3200" dirty="0"/>
              <a:t>と</a:t>
            </a:r>
            <a:r>
              <a:rPr lang="en-US" altLang="ja-JP" sz="3200" dirty="0"/>
              <a:t>e2</a:t>
            </a:r>
            <a:r>
              <a:rPr lang="ja-JP" altLang="en-US" sz="3200" dirty="0"/>
              <a:t>二つの</a:t>
            </a:r>
            <a:r>
              <a:rPr lang="en-US" altLang="ja-JP" sz="3200" dirty="0"/>
              <a:t>error</a:t>
            </a:r>
            <a:r>
              <a:rPr lang="ja-JP" altLang="en-US" sz="3200" dirty="0"/>
              <a:t>がある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a=1,e1:true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a=1,e2:false</a:t>
            </a:r>
          </a:p>
        </p:txBody>
      </p:sp>
    </p:spTree>
    <p:extLst>
      <p:ext uri="{BB962C8B-B14F-4D97-AF65-F5344CB8AC3E}">
        <p14:creationId xmlns:p14="http://schemas.microsoft.com/office/powerpoint/2010/main" val="152277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Patch Generation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73380" y="922081"/>
            <a:ext cx="85725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Repair Algorithm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Input: </a:t>
            </a:r>
            <a:r>
              <a:rPr lang="en-US" altLang="ja-JP" sz="3200" dirty="0" err="1"/>
              <a:t>src.c</a:t>
            </a:r>
            <a:r>
              <a:rPr lang="en-US" altLang="ja-JP" sz="3200" dirty="0"/>
              <a:t>, synthesis information(</a:t>
            </a:r>
            <a:r>
              <a:rPr lang="en-US" altLang="ja-JP" sz="3200" dirty="0" err="1"/>
              <a:t>SynInf</a:t>
            </a:r>
            <a:r>
              <a:rPr lang="en-US" altLang="ja-JP" sz="3200" dirty="0"/>
              <a:t>)</a:t>
            </a: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SynInf</a:t>
            </a:r>
            <a:r>
              <a:rPr lang="en-US" altLang="ja-JP" sz="3200" dirty="0"/>
              <a:t>: error</a:t>
            </a:r>
            <a:r>
              <a:rPr lang="ja-JP" altLang="en-US" sz="3200" dirty="0"/>
              <a:t>別で依存変数、動的</a:t>
            </a:r>
            <a:r>
              <a:rPr lang="en-US" altLang="ja-JP" sz="3200" dirty="0"/>
              <a:t>value</a:t>
            </a:r>
            <a:r>
              <a:rPr lang="ja-JP" altLang="en-US" sz="3200" dirty="0"/>
              <a:t>、</a:t>
            </a:r>
            <a:r>
              <a:rPr lang="en-US" altLang="ja-JP" sz="3200" dirty="0"/>
              <a:t>fix location, error heap object</a:t>
            </a:r>
            <a:r>
              <a:rPr lang="ja-JP" altLang="en-US" sz="3200" dirty="0"/>
              <a:t>を保存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Output</a:t>
            </a:r>
            <a:r>
              <a:rPr lang="ja-JP" altLang="en-US" sz="3200" dirty="0"/>
              <a:t>： </a:t>
            </a:r>
            <a:r>
              <a:rPr lang="en-US" altLang="ja-JP" sz="3200" dirty="0"/>
              <a:t>fixed code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Queue</a:t>
            </a:r>
            <a:r>
              <a:rPr lang="ja-JP" altLang="en-US" sz="3200" dirty="0"/>
              <a:t>で</a:t>
            </a:r>
            <a:r>
              <a:rPr lang="en-US" altLang="ja-JP" sz="3200" dirty="0"/>
              <a:t>error</a:t>
            </a:r>
            <a:r>
              <a:rPr lang="ja-JP" altLang="en-US" sz="3200" dirty="0"/>
              <a:t>番号を保存し、一個一個で修復してみる。当時点で修復できないと、</a:t>
            </a:r>
            <a:r>
              <a:rPr lang="en-US" altLang="ja-JP" sz="3200" dirty="0"/>
              <a:t>error</a:t>
            </a:r>
            <a:r>
              <a:rPr lang="ja-JP" altLang="en-US" sz="3200" dirty="0"/>
              <a:t>番号を</a:t>
            </a:r>
            <a:r>
              <a:rPr lang="en-US" altLang="ja-JP" sz="3200" dirty="0"/>
              <a:t>queue</a:t>
            </a:r>
            <a:r>
              <a:rPr lang="ja-JP" altLang="en-US" sz="3200" dirty="0"/>
              <a:t>に追加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flag</a:t>
            </a:r>
            <a:r>
              <a:rPr lang="ja-JP" altLang="en-US" sz="3200" dirty="0"/>
              <a:t>は修復できない</a:t>
            </a:r>
            <a:r>
              <a:rPr lang="en-US" altLang="ja-JP" sz="3200" dirty="0"/>
              <a:t>error</a:t>
            </a:r>
            <a:r>
              <a:rPr lang="ja-JP" altLang="en-US" sz="3200" dirty="0"/>
              <a:t>を繰り返して修復することを防止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176CCC-D9A2-4305-8FF5-96AA9828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798" y="-33090"/>
            <a:ext cx="3763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6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4AFE9382-4F8D-4087-AE90-FC3AF5BD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394E22-9554-4630-A534-D538C729CC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63414"/>
            <a:ext cx="10058400" cy="1449388"/>
          </a:xfrm>
        </p:spPr>
        <p:txBody>
          <a:bodyPr/>
          <a:lstStyle/>
          <a:p>
            <a:r>
              <a:rPr lang="en-US" altLang="ja-JP" b="1" dirty="0"/>
              <a:t>Introduction</a:t>
            </a:r>
            <a:endParaRPr lang="zh-CN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03966C-3989-42F8-8ADC-8F86FB133644}"/>
              </a:ext>
            </a:extLst>
          </p:cNvPr>
          <p:cNvSpPr txBox="1"/>
          <p:nvPr/>
        </p:nvSpPr>
        <p:spPr>
          <a:xfrm>
            <a:off x="368684" y="819752"/>
            <a:ext cx="1166769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背景</a:t>
            </a:r>
            <a:endParaRPr lang="en-US" altLang="zh-CN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メモリエラーは致命的な影響がある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メモリエラー検知ツールの性能が向上したが、修復は難しい</a:t>
            </a:r>
            <a:endParaRPr lang="en-US" altLang="ja-JP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既存の研究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静的でメモリエラーの検知と修復を行う</a:t>
            </a:r>
            <a:endParaRPr lang="en-US" altLang="ja-JP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既存の問題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静的</a:t>
            </a:r>
            <a:r>
              <a:rPr lang="en-US" altLang="ja-JP" sz="2800" dirty="0"/>
              <a:t>Analyzer</a:t>
            </a:r>
            <a:r>
              <a:rPr lang="ja-JP" altLang="en-US" sz="2800" dirty="0"/>
              <a:t>の偽陽性と偽陰性は修復ツールの性能を影響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正しくないパッチを生成</a:t>
            </a:r>
            <a:endParaRPr lang="en-US" altLang="ja-JP" sz="2800" dirty="0"/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/>
              <a:t>提案手法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検知：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（動的）でエラー候補を再検査</a:t>
            </a:r>
            <a:endParaRPr lang="en-US" altLang="ja-JP" sz="28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修復：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生成した</a:t>
            </a:r>
            <a:r>
              <a:rPr lang="en-US" altLang="ja-JP" sz="2800" dirty="0"/>
              <a:t>Test Suite</a:t>
            </a:r>
            <a:r>
              <a:rPr lang="ja-JP" altLang="en-US" sz="2800" dirty="0"/>
              <a:t>を用いてパッチを自動合成し、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で</a:t>
            </a:r>
            <a:r>
              <a:rPr lang="en-US" altLang="ja-JP" sz="2800" dirty="0"/>
              <a:t>Patch</a:t>
            </a:r>
            <a:r>
              <a:rPr lang="ja-JP" altLang="en-US" sz="2800" dirty="0"/>
              <a:t>をチェック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8474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Patch Generation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404813" y="1102995"/>
            <a:ext cx="84963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Fix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Input: code, patch</a:t>
            </a: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patch:</a:t>
            </a:r>
            <a:r>
              <a:rPr lang="ja-JP" altLang="en-US" sz="3200" dirty="0"/>
              <a:t>関数別での合成した</a:t>
            </a:r>
            <a:r>
              <a:rPr lang="en-US" altLang="ja-JP" sz="3200" dirty="0"/>
              <a:t>conditional, fix location, error heap object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Output</a:t>
            </a:r>
            <a:r>
              <a:rPr lang="ja-JP" altLang="en-US" sz="3200" dirty="0"/>
              <a:t>： </a:t>
            </a:r>
            <a:r>
              <a:rPr lang="en-US" altLang="ja-JP" sz="3200" dirty="0"/>
              <a:t>fixed code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Candidate fix location</a:t>
            </a:r>
            <a:r>
              <a:rPr lang="ja-JP" altLang="en-US" sz="3200" dirty="0"/>
              <a:t>に</a:t>
            </a:r>
            <a:r>
              <a:rPr lang="en-US" altLang="ja-JP" sz="3200" dirty="0"/>
              <a:t>patch</a:t>
            </a:r>
            <a:r>
              <a:rPr lang="ja-JP" altLang="en-US" sz="3200" dirty="0"/>
              <a:t>を挿入し、</a:t>
            </a:r>
            <a:r>
              <a:rPr lang="en-US" altLang="ja-JP" sz="3200" dirty="0" err="1"/>
              <a:t>fuzzer</a:t>
            </a:r>
            <a:r>
              <a:rPr lang="ja-JP" altLang="en-US" sz="3200" dirty="0"/>
              <a:t>でチェック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new error: </a:t>
            </a:r>
            <a:r>
              <a:rPr lang="ja-JP" altLang="en-US" sz="3200" dirty="0"/>
              <a:t>違う</a:t>
            </a:r>
            <a:r>
              <a:rPr lang="en-US" altLang="ja-JP" sz="3200" dirty="0"/>
              <a:t>patch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same error: </a:t>
            </a:r>
            <a:r>
              <a:rPr lang="ja-JP" altLang="en-US" sz="3200" dirty="0"/>
              <a:t>違う</a:t>
            </a:r>
            <a:r>
              <a:rPr lang="en-US" altLang="ja-JP" sz="3200" dirty="0"/>
              <a:t>patch</a:t>
            </a:r>
            <a:r>
              <a:rPr lang="ja-JP" altLang="en-US" sz="3200" dirty="0"/>
              <a:t>または部分</a:t>
            </a:r>
            <a:r>
              <a:rPr lang="en-US" altLang="ja-JP" sz="3200" dirty="0"/>
              <a:t>patch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34F5EE-08EB-488C-8635-81A52335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7" y="33090"/>
            <a:ext cx="4238625" cy="44386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5A377-D646-4797-82D7-3C3F9EB12DCA}"/>
              </a:ext>
            </a:extLst>
          </p:cNvPr>
          <p:cNvSpPr txBox="1"/>
          <p:nvPr/>
        </p:nvSpPr>
        <p:spPr>
          <a:xfrm>
            <a:off x="8091487" y="4491062"/>
            <a:ext cx="1402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p=malloc(1);</a:t>
            </a:r>
          </a:p>
          <a:p>
            <a:r>
              <a:rPr lang="en-US" altLang="zh-CN" dirty="0"/>
              <a:t>if(c){…</a:t>
            </a:r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}else{…</a:t>
            </a:r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5EB65A-DD3B-4058-A1AE-887B5C09B2BA}"/>
              </a:ext>
            </a:extLst>
          </p:cNvPr>
          <p:cNvSpPr txBox="1"/>
          <p:nvPr/>
        </p:nvSpPr>
        <p:spPr>
          <a:xfrm>
            <a:off x="9809018" y="4491062"/>
            <a:ext cx="3393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p=malloc(1);</a:t>
            </a:r>
          </a:p>
          <a:p>
            <a:r>
              <a:rPr lang="en-US" altLang="zh-CN" dirty="0"/>
              <a:t>if(c){…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free(p);</a:t>
            </a:r>
            <a:r>
              <a:rPr lang="en-US" altLang="zh-CN" dirty="0"/>
              <a:t>return 0;</a:t>
            </a:r>
          </a:p>
          <a:p>
            <a:r>
              <a:rPr lang="en-US" altLang="zh-CN" dirty="0"/>
              <a:t>}else{…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free(p);</a:t>
            </a:r>
            <a:r>
              <a:rPr lang="en-US" altLang="zh-CN" dirty="0"/>
              <a:t>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751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Approach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65760" y="1228397"/>
            <a:ext cx="121767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Research question</a:t>
            </a: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800" dirty="0" err="1"/>
              <a:t>LibFuzzer</a:t>
            </a:r>
            <a:r>
              <a:rPr lang="ja-JP" altLang="en-US" sz="2800" dirty="0"/>
              <a:t>は希望な</a:t>
            </a:r>
            <a:r>
              <a:rPr lang="en-US" altLang="ja-JP" sz="2800" dirty="0"/>
              <a:t>test suite</a:t>
            </a:r>
            <a:r>
              <a:rPr lang="ja-JP" altLang="en-US" sz="2800" dirty="0"/>
              <a:t>を生成しない可能性がある。</a:t>
            </a:r>
            <a:r>
              <a:rPr lang="en-US" altLang="ja-JP" sz="2800" dirty="0"/>
              <a:t>HAMER</a:t>
            </a:r>
            <a:r>
              <a:rPr lang="ja-JP" altLang="en-US" sz="2800" dirty="0"/>
              <a:t>は正しい</a:t>
            </a:r>
            <a:r>
              <a:rPr lang="en-US" altLang="ja-JP" sz="2800" dirty="0"/>
              <a:t>patch</a:t>
            </a:r>
            <a:r>
              <a:rPr lang="ja-JP" altLang="en-US" sz="2800" dirty="0"/>
              <a:t>の</a:t>
            </a:r>
            <a:r>
              <a:rPr lang="en-US" altLang="ja-JP" sz="2800" dirty="0"/>
              <a:t>conditional</a:t>
            </a:r>
            <a:r>
              <a:rPr lang="ja-JP" altLang="en-US" sz="2800" dirty="0"/>
              <a:t>をどう合成するか？</a:t>
            </a:r>
            <a:endParaRPr lang="en-US" altLang="ja-JP" sz="2800" dirty="0"/>
          </a:p>
          <a:p>
            <a:pPr marL="1885950" lvl="3" indent="-5143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800" dirty="0" err="1"/>
              <a:t>fuzzer</a:t>
            </a:r>
            <a:r>
              <a:rPr lang="ja-JP" altLang="en-US" sz="2800" dirty="0"/>
              <a:t>で</a:t>
            </a:r>
            <a:r>
              <a:rPr lang="en-US" altLang="ja-JP" sz="2800" dirty="0"/>
              <a:t>current</a:t>
            </a:r>
            <a:r>
              <a:rPr lang="ja-JP" altLang="en-US" sz="2800" dirty="0"/>
              <a:t> </a:t>
            </a:r>
            <a:r>
              <a:rPr lang="en-US" altLang="ja-JP" sz="2800" dirty="0"/>
              <a:t>patch</a:t>
            </a:r>
            <a:r>
              <a:rPr lang="ja-JP" altLang="en-US" sz="2800" dirty="0"/>
              <a:t>をチェックし、</a:t>
            </a:r>
            <a:r>
              <a:rPr lang="en-US" altLang="ja-JP" sz="2800" dirty="0"/>
              <a:t>error</a:t>
            </a:r>
            <a:r>
              <a:rPr lang="ja-JP" altLang="en-US" sz="2800" dirty="0"/>
              <a:t>を</a:t>
            </a:r>
            <a:r>
              <a:rPr lang="en-US" altLang="ja-JP" sz="2800" dirty="0"/>
              <a:t>trigger</a:t>
            </a:r>
            <a:r>
              <a:rPr lang="ja-JP" altLang="en-US" sz="2800" dirty="0"/>
              <a:t>する</a:t>
            </a:r>
            <a:r>
              <a:rPr lang="en-US" altLang="ja-JP" sz="2800" dirty="0"/>
              <a:t>test</a:t>
            </a:r>
            <a:r>
              <a:rPr lang="ja-JP" altLang="en-US" sz="2800" dirty="0"/>
              <a:t>を</a:t>
            </a:r>
            <a:r>
              <a:rPr lang="en-US" altLang="ja-JP" sz="2800" dirty="0"/>
              <a:t>test suite</a:t>
            </a:r>
            <a:r>
              <a:rPr lang="ja-JP" altLang="en-US" sz="2800" dirty="0"/>
              <a:t>に追加</a:t>
            </a:r>
            <a:endParaRPr lang="en-US" altLang="ja-JP" sz="28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800" dirty="0"/>
              <a:t>複数</a:t>
            </a:r>
            <a:r>
              <a:rPr lang="en-US" altLang="ja-JP" sz="2800" dirty="0"/>
              <a:t>return</a:t>
            </a:r>
            <a:r>
              <a:rPr lang="ja-JP" altLang="en-US" sz="2800" dirty="0"/>
              <a:t>がある関数に対して、</a:t>
            </a:r>
            <a:r>
              <a:rPr lang="en-US" altLang="ja-JP" sz="2800" dirty="0"/>
              <a:t>HAMER</a:t>
            </a:r>
            <a:r>
              <a:rPr lang="ja-JP" altLang="en-US" sz="2800" dirty="0"/>
              <a:t>は</a:t>
            </a:r>
            <a:r>
              <a:rPr lang="en-US" altLang="ja-JP" sz="2800" dirty="0"/>
              <a:t>fix location</a:t>
            </a:r>
            <a:r>
              <a:rPr lang="ja-JP" altLang="en-US" sz="2800" dirty="0"/>
              <a:t>をどう選ぶか？</a:t>
            </a:r>
            <a:endParaRPr lang="en-US" altLang="ja-JP" sz="2800" dirty="0"/>
          </a:p>
          <a:p>
            <a:pPr marL="1885950" lvl="3" indent="-5143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800" dirty="0"/>
              <a:t>Candidate fix location</a:t>
            </a:r>
            <a:r>
              <a:rPr lang="ja-JP" altLang="en-US" sz="2800" dirty="0"/>
              <a:t>に挿入し、</a:t>
            </a:r>
            <a:r>
              <a:rPr lang="en-US" altLang="ja-JP" sz="2800" dirty="0" err="1"/>
              <a:t>fuzzer</a:t>
            </a:r>
            <a:r>
              <a:rPr lang="ja-JP" altLang="en-US" sz="2800" dirty="0"/>
              <a:t>でチェック</a:t>
            </a:r>
            <a:endParaRPr lang="en-US" altLang="ja-JP" sz="28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800" dirty="0"/>
              <a:t>複数</a:t>
            </a:r>
            <a:r>
              <a:rPr lang="en-US" altLang="ja-JP" sz="2800" dirty="0"/>
              <a:t>error</a:t>
            </a:r>
            <a:r>
              <a:rPr lang="ja-JP" altLang="en-US" sz="2800" dirty="0"/>
              <a:t>をある関数に対して、</a:t>
            </a:r>
            <a:r>
              <a:rPr lang="en-US" altLang="ja-JP" sz="2800" dirty="0"/>
              <a:t>HAMER</a:t>
            </a:r>
            <a:r>
              <a:rPr lang="ja-JP" altLang="en-US" sz="2800" dirty="0"/>
              <a:t>はどう修復するか？</a:t>
            </a:r>
            <a:endParaRPr lang="en-US" altLang="ja-JP" sz="2800" dirty="0"/>
          </a:p>
          <a:p>
            <a:pPr marL="1885950" lvl="3" indent="-5143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800" dirty="0"/>
              <a:t>Queue</a:t>
            </a:r>
            <a:r>
              <a:rPr lang="ja-JP" altLang="en-US" sz="2800" dirty="0"/>
              <a:t>で修復されない</a:t>
            </a:r>
            <a:r>
              <a:rPr lang="en-US" altLang="ja-JP" sz="2800" dirty="0"/>
              <a:t>error</a:t>
            </a:r>
            <a:r>
              <a:rPr lang="ja-JP" altLang="en-US" sz="2800" dirty="0"/>
              <a:t>番号を保存し、一個一個で修復してみる。もし当時点で修復できないと、</a:t>
            </a:r>
            <a:r>
              <a:rPr lang="en-US" altLang="ja-JP" sz="2800" dirty="0"/>
              <a:t>queue</a:t>
            </a:r>
            <a:r>
              <a:rPr lang="ja-JP" altLang="en-US" sz="2800" dirty="0"/>
              <a:t>に追加し、後で修復してみる。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260960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Evaluation 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16265" y="877383"/>
            <a:ext cx="1202436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Research question</a:t>
            </a: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 err="1"/>
              <a:t>LibFuzzer</a:t>
            </a:r>
            <a:r>
              <a:rPr lang="ja-JP" altLang="en-US" sz="2400" dirty="0"/>
              <a:t>は希望な</a:t>
            </a:r>
            <a:r>
              <a:rPr lang="en-US" altLang="ja-JP" sz="2400" dirty="0"/>
              <a:t>test suite</a:t>
            </a:r>
            <a:r>
              <a:rPr lang="ja-JP" altLang="en-US" sz="2400" dirty="0"/>
              <a:t>を生成しない可能性がある。</a:t>
            </a:r>
            <a:r>
              <a:rPr lang="en-US" altLang="ja-JP" sz="2400" dirty="0"/>
              <a:t>HAMER</a:t>
            </a:r>
            <a:r>
              <a:rPr lang="ja-JP" altLang="en-US" sz="2400" dirty="0"/>
              <a:t>は正しい</a:t>
            </a:r>
            <a:r>
              <a:rPr lang="en-US" altLang="ja-JP" sz="2400" dirty="0"/>
              <a:t>patch</a:t>
            </a:r>
            <a:r>
              <a:rPr lang="ja-JP" altLang="en-US" sz="2400" dirty="0"/>
              <a:t>の</a:t>
            </a:r>
            <a:r>
              <a:rPr lang="en-US" altLang="ja-JP" sz="2400" dirty="0"/>
              <a:t>conditional</a:t>
            </a:r>
            <a:r>
              <a:rPr lang="ja-JP" altLang="en-US" sz="2400" dirty="0"/>
              <a:t>をどう合成するか？</a:t>
            </a:r>
            <a:endParaRPr lang="en-US" altLang="ja-JP" sz="24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複数</a:t>
            </a:r>
            <a:r>
              <a:rPr lang="en-US" altLang="ja-JP" sz="2400" dirty="0"/>
              <a:t>return</a:t>
            </a:r>
            <a:r>
              <a:rPr lang="ja-JP" altLang="en-US" sz="2400" dirty="0"/>
              <a:t>がある関数に対して、</a:t>
            </a:r>
            <a:r>
              <a:rPr lang="en-US" altLang="ja-JP" sz="2400" dirty="0"/>
              <a:t>HAMER</a:t>
            </a:r>
            <a:r>
              <a:rPr lang="ja-JP" altLang="en-US" sz="2400" dirty="0"/>
              <a:t>は</a:t>
            </a:r>
            <a:r>
              <a:rPr lang="en-US" altLang="ja-JP" sz="2400" dirty="0"/>
              <a:t>fix location</a:t>
            </a:r>
            <a:r>
              <a:rPr lang="ja-JP" altLang="en-US" sz="2400" dirty="0"/>
              <a:t>をどう選ぶか？</a:t>
            </a:r>
            <a:endParaRPr lang="en-US" altLang="ja-JP" sz="2400" dirty="0"/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複数</a:t>
            </a:r>
            <a:r>
              <a:rPr lang="en-US" altLang="ja-JP" sz="2400" dirty="0"/>
              <a:t>error</a:t>
            </a:r>
            <a:r>
              <a:rPr lang="ja-JP" altLang="en-US" sz="2400" dirty="0"/>
              <a:t>をある関数に対して、</a:t>
            </a:r>
            <a:r>
              <a:rPr lang="en-US" altLang="ja-JP" sz="2400" dirty="0"/>
              <a:t>HAMER</a:t>
            </a:r>
            <a:r>
              <a:rPr lang="ja-JP" altLang="en-US" sz="2400" dirty="0"/>
              <a:t>はどう修復するか？</a:t>
            </a:r>
            <a:endParaRPr lang="en-US" altLang="ja-JP" sz="2400" dirty="0"/>
          </a:p>
          <a:p>
            <a:pPr marL="971550" lvl="1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Benchmark </a:t>
            </a: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合成検体で</a:t>
            </a:r>
            <a:r>
              <a:rPr lang="en-US" altLang="ja-JP" sz="3200" dirty="0"/>
              <a:t>SAVER</a:t>
            </a:r>
            <a:r>
              <a:rPr lang="ja-JP" altLang="en-US" sz="3200" dirty="0"/>
              <a:t>と比較　（</a:t>
            </a:r>
            <a:r>
              <a:rPr lang="en-US" altLang="ja-JP" sz="3200" b="1" dirty="0"/>
              <a:t>TODO</a:t>
            </a:r>
            <a:r>
              <a:rPr lang="en-US" altLang="ja-JP" sz="3200" dirty="0"/>
              <a:t>: </a:t>
            </a:r>
            <a:r>
              <a:rPr lang="ja-JP" altLang="en-US" sz="3200" dirty="0"/>
              <a:t>表でまとめ）</a:t>
            </a:r>
            <a:endParaRPr lang="en-US" altLang="ja-JP" sz="3200" dirty="0"/>
          </a:p>
          <a:p>
            <a:pPr marL="971550" lvl="1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実装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Python</a:t>
            </a:r>
            <a:r>
              <a:rPr lang="ja-JP" altLang="en-US" sz="3200" dirty="0"/>
              <a:t>（</a:t>
            </a:r>
            <a:r>
              <a:rPr lang="en-US" altLang="ja-JP" sz="3200" dirty="0"/>
              <a:t>1000</a:t>
            </a:r>
            <a:r>
              <a:rPr lang="ja-JP" altLang="en-US" sz="3200" dirty="0"/>
              <a:t>行ぐらい）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静的</a:t>
            </a:r>
            <a:r>
              <a:rPr lang="en-US" altLang="ja-JP" sz="3200" dirty="0"/>
              <a:t>Analyzer: Infer, </a:t>
            </a:r>
            <a:r>
              <a:rPr lang="en-US" altLang="ja-JP" sz="3200" dirty="0" err="1"/>
              <a:t>fuzzer</a:t>
            </a:r>
            <a:r>
              <a:rPr lang="en-US" altLang="ja-JP" sz="3200" dirty="0"/>
              <a:t>: </a:t>
            </a:r>
            <a:r>
              <a:rPr lang="en-US" altLang="ja-JP" sz="3200" dirty="0" err="1"/>
              <a:t>LibFuzzer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構文解析</a:t>
            </a:r>
            <a:r>
              <a:rPr lang="en-US" altLang="ja-JP" sz="3200" dirty="0"/>
              <a:t>: python</a:t>
            </a:r>
            <a:r>
              <a:rPr lang="ja-JP" altLang="en-US" sz="3200" dirty="0"/>
              <a:t>の</a:t>
            </a:r>
            <a:r>
              <a:rPr lang="en-US" altLang="ja-JP" sz="3200" dirty="0" err="1"/>
              <a:t>pycparser</a:t>
            </a:r>
            <a:r>
              <a:rPr lang="ja-JP" altLang="en-US" sz="3200" dirty="0"/>
              <a:t> </a:t>
            </a:r>
            <a:endParaRPr lang="en-US" altLang="ja-JP" sz="3200" dirty="0"/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SMT solver: python</a:t>
            </a:r>
            <a:r>
              <a:rPr lang="ja-JP" altLang="en-US" sz="3200" dirty="0"/>
              <a:t>の</a:t>
            </a:r>
            <a:r>
              <a:rPr lang="en-US" altLang="ja-JP" sz="3200" dirty="0"/>
              <a:t>z3-solver </a:t>
            </a:r>
          </a:p>
        </p:txBody>
      </p:sp>
    </p:spTree>
    <p:extLst>
      <p:ext uri="{BB962C8B-B14F-4D97-AF65-F5344CB8AC3E}">
        <p14:creationId xmlns:p14="http://schemas.microsoft.com/office/powerpoint/2010/main" val="41264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例１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DD7A92-1622-49BE-AE19-A0E3A815F56F}"/>
              </a:ext>
            </a:extLst>
          </p:cNvPr>
          <p:cNvSpPr txBox="1"/>
          <p:nvPr/>
        </p:nvSpPr>
        <p:spPr>
          <a:xfrm>
            <a:off x="-321945" y="1286895"/>
            <a:ext cx="776097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o0,o1,o2</a:t>
            </a:r>
            <a:r>
              <a:rPr lang="ja-JP" altLang="en-US" sz="3200" dirty="0"/>
              <a:t>の順で修復してみる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</a:t>
            </a:r>
            <a:r>
              <a:rPr lang="ja-JP" altLang="en-US" sz="3200" dirty="0"/>
              <a:t>を修復するときに、</a:t>
            </a:r>
            <a:r>
              <a:rPr lang="en-US" altLang="ja-JP" sz="3200" dirty="0"/>
              <a:t>timeout</a:t>
            </a:r>
            <a:r>
              <a:rPr lang="ja-JP" altLang="en-US" sz="3200" dirty="0"/>
              <a:t>までに正しい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を生成しない状況がよくある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a=4</a:t>
            </a:r>
            <a:r>
              <a:rPr lang="ja-JP" altLang="en-US" sz="3200" dirty="0"/>
              <a:t>をもらってない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先に</a:t>
            </a:r>
            <a:r>
              <a:rPr lang="en-US" altLang="ja-JP" sz="3200" dirty="0"/>
              <a:t>o2</a:t>
            </a:r>
            <a:r>
              <a:rPr lang="ja-JP" altLang="en-US" sz="3200" dirty="0"/>
              <a:t>を修復していく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</a:t>
            </a:r>
            <a:r>
              <a:rPr lang="ja-JP" altLang="en-US" sz="3200" dirty="0"/>
              <a:t>を再修復してみる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if(a&lt;=3)free(o1);</a:t>
            </a:r>
            <a:r>
              <a:rPr lang="ja-JP" altLang="en-US" sz="3200" dirty="0"/>
              <a:t> → </a:t>
            </a:r>
            <a:r>
              <a:rPr lang="en-US" altLang="ja-JP" sz="3200" dirty="0"/>
              <a:t>a=4, ML </a:t>
            </a:r>
            <a:r>
              <a:rPr lang="ja-JP" altLang="en-US" sz="3200" dirty="0"/>
              <a:t>→ </a:t>
            </a:r>
            <a:r>
              <a:rPr lang="en-US" altLang="ja-JP" sz="3200" dirty="0"/>
              <a:t>True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If(a&lt;=5)free(o1); </a:t>
            </a:r>
            <a:r>
              <a:rPr lang="ja-JP" altLang="en-US" sz="3200" dirty="0"/>
              <a:t>→ </a:t>
            </a:r>
            <a:r>
              <a:rPr lang="en-US" altLang="ja-JP" sz="3200" dirty="0"/>
              <a:t>a=5,UDB </a:t>
            </a:r>
            <a:r>
              <a:rPr lang="ja-JP" altLang="en-US" sz="3200" dirty="0"/>
              <a:t>→ </a:t>
            </a:r>
            <a:r>
              <a:rPr lang="en-US" altLang="ja-JP" sz="3200" dirty="0"/>
              <a:t>False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63DA87A-F479-4EF5-A50D-5E82FD0D1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0"/>
            <a:ext cx="4752975" cy="63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8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例１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DD7A92-1622-49BE-AE19-A0E3A815F56F}"/>
              </a:ext>
            </a:extLst>
          </p:cNvPr>
          <p:cNvSpPr txBox="1"/>
          <p:nvPr/>
        </p:nvSpPr>
        <p:spPr>
          <a:xfrm>
            <a:off x="-178577" y="5055396"/>
            <a:ext cx="77609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複数があっても、修復できる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必要な</a:t>
            </a:r>
            <a:r>
              <a:rPr lang="en-US" altLang="ja-JP" sz="3200" dirty="0"/>
              <a:t>test</a:t>
            </a:r>
            <a:r>
              <a:rPr lang="ja-JP" altLang="en-US" sz="3200" dirty="0"/>
              <a:t>を再収集することができる</a:t>
            </a:r>
            <a:endParaRPr lang="en-US" altLang="ja-JP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DFA8F0-E2EA-49F5-BD75-8EA8DDF1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816" y="630906"/>
            <a:ext cx="4788184" cy="53438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05F48C0-80BB-491A-B59A-66FC6892F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02" y="877383"/>
            <a:ext cx="5315974" cy="4033373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DC7DF37-A61A-4EAA-A350-B8A8272D13BA}"/>
              </a:ext>
            </a:extLst>
          </p:cNvPr>
          <p:cNvCxnSpPr>
            <a:cxnSpLocks/>
          </p:cNvCxnSpPr>
          <p:nvPr/>
        </p:nvCxnSpPr>
        <p:spPr>
          <a:xfrm>
            <a:off x="872402" y="2330109"/>
            <a:ext cx="897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E30687-5FD6-4134-A6F7-260154B9C38A}"/>
              </a:ext>
            </a:extLst>
          </p:cNvPr>
          <p:cNvCxnSpPr>
            <a:cxnSpLocks/>
          </p:cNvCxnSpPr>
          <p:nvPr/>
        </p:nvCxnSpPr>
        <p:spPr>
          <a:xfrm>
            <a:off x="872402" y="3094906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B7BE47E-E075-47CA-8337-2A35A3F7C5F9}"/>
              </a:ext>
            </a:extLst>
          </p:cNvPr>
          <p:cNvCxnSpPr>
            <a:cxnSpLocks/>
          </p:cNvCxnSpPr>
          <p:nvPr/>
        </p:nvCxnSpPr>
        <p:spPr>
          <a:xfrm>
            <a:off x="872402" y="3624811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EB8BD0-DD8C-4E6E-9B2D-397B98FF6A6A}"/>
              </a:ext>
            </a:extLst>
          </p:cNvPr>
          <p:cNvCxnSpPr>
            <a:cxnSpLocks/>
          </p:cNvCxnSpPr>
          <p:nvPr/>
        </p:nvCxnSpPr>
        <p:spPr>
          <a:xfrm>
            <a:off x="855624" y="4800668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C9342B1-0CA3-44A3-88DC-F09AB489E34B}"/>
              </a:ext>
            </a:extLst>
          </p:cNvPr>
          <p:cNvCxnSpPr>
            <a:cxnSpLocks/>
          </p:cNvCxnSpPr>
          <p:nvPr/>
        </p:nvCxnSpPr>
        <p:spPr>
          <a:xfrm>
            <a:off x="872402" y="3896055"/>
            <a:ext cx="275164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3EF48C3-9AF1-4F82-98F0-D67EAF23CB28}"/>
              </a:ext>
            </a:extLst>
          </p:cNvPr>
          <p:cNvCxnSpPr>
            <a:cxnSpLocks/>
          </p:cNvCxnSpPr>
          <p:nvPr/>
        </p:nvCxnSpPr>
        <p:spPr>
          <a:xfrm>
            <a:off x="855624" y="4409181"/>
            <a:ext cx="275164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7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例２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21945" y="1469775"/>
            <a:ext cx="73304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二つの</a:t>
            </a:r>
            <a:r>
              <a:rPr lang="en-US" altLang="ja-JP" sz="3200" dirty="0"/>
              <a:t>return</a:t>
            </a:r>
            <a:r>
              <a:rPr lang="ja-JP" altLang="en-US" sz="3200" dirty="0"/>
              <a:t>がある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HAMER</a:t>
            </a:r>
            <a:r>
              <a:rPr lang="ja-JP" altLang="en-US" sz="3200" dirty="0"/>
              <a:t>は一回で二つの正しい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SAVER</a:t>
            </a:r>
            <a:r>
              <a:rPr lang="ja-JP" altLang="en-US" sz="3200" dirty="0"/>
              <a:t>は二回実行が必要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二番目の</a:t>
            </a:r>
            <a:r>
              <a:rPr lang="en-US" altLang="ja-JP" sz="3200" dirty="0"/>
              <a:t>return</a:t>
            </a:r>
            <a:r>
              <a:rPr lang="ja-JP" altLang="en-US" sz="3200" dirty="0"/>
              <a:t>の</a:t>
            </a:r>
            <a:r>
              <a:rPr lang="en-US" altLang="ja-JP" sz="3200" dirty="0"/>
              <a:t>patch</a:t>
            </a:r>
            <a:r>
              <a:rPr lang="ja-JP" altLang="en-US" sz="3200" dirty="0"/>
              <a:t>が違う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複数</a:t>
            </a:r>
            <a:r>
              <a:rPr lang="en-US" altLang="ja-JP" sz="3200" dirty="0"/>
              <a:t>return</a:t>
            </a:r>
            <a:r>
              <a:rPr lang="ja-JP" altLang="en-US" sz="3200" dirty="0"/>
              <a:t>があっても、</a:t>
            </a:r>
            <a:r>
              <a:rPr lang="en-US" altLang="ja-JP" sz="3200" dirty="0"/>
              <a:t>HAMER</a:t>
            </a:r>
            <a:r>
              <a:rPr lang="ja-JP" altLang="en-US" sz="3200" dirty="0"/>
              <a:t>は正しい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が生成できる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21F1C4-C7EC-4308-B295-6DF4CF19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0" y="722063"/>
            <a:ext cx="2514600" cy="21050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A16CB57-A7BF-4F48-AF99-F18718CB0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24" y="3832789"/>
            <a:ext cx="3867150" cy="212407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61D393-E0D2-4C02-AAC8-957FA4760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100" y="672723"/>
            <a:ext cx="2428875" cy="25908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B14F3A8-1526-461C-8E99-5EE76C24C343}"/>
              </a:ext>
            </a:extLst>
          </p:cNvPr>
          <p:cNvSpPr txBox="1"/>
          <p:nvPr/>
        </p:nvSpPr>
        <p:spPr>
          <a:xfrm>
            <a:off x="9448799" y="3230878"/>
            <a:ext cx="30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SAVER-generated patch</a:t>
            </a:r>
            <a:endParaRPr lang="zh-CN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F1D280-DB78-40A0-8E82-FA12851F1C4B}"/>
              </a:ext>
            </a:extLst>
          </p:cNvPr>
          <p:cNvSpPr txBox="1"/>
          <p:nvPr/>
        </p:nvSpPr>
        <p:spPr>
          <a:xfrm>
            <a:off x="8557260" y="5956864"/>
            <a:ext cx="30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HAMER-generated patch</a:t>
            </a:r>
            <a:endParaRPr lang="zh-CN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8A1EDD4-A712-40F3-B00E-212110EDA2A5}"/>
              </a:ext>
            </a:extLst>
          </p:cNvPr>
          <p:cNvCxnSpPr/>
          <p:nvPr/>
        </p:nvCxnSpPr>
        <p:spPr>
          <a:xfrm>
            <a:off x="10058399" y="1373764"/>
            <a:ext cx="1257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13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Limitation 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06680" y="1289357"/>
            <a:ext cx="121767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整数の変数を使って</a:t>
            </a:r>
            <a:r>
              <a:rPr lang="en-US" altLang="ja-JP" sz="2800" dirty="0"/>
              <a:t>conditional</a:t>
            </a:r>
            <a:r>
              <a:rPr lang="ja-JP" altLang="en-US" sz="2800" dirty="0"/>
              <a:t>を合成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並行プログラムに扱わない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変数や</a:t>
            </a:r>
            <a:r>
              <a:rPr lang="en-US" altLang="ja-JP" sz="2800" dirty="0"/>
              <a:t>heap object</a:t>
            </a:r>
            <a:r>
              <a:rPr lang="ja-JP" altLang="en-US" sz="2800" dirty="0"/>
              <a:t>が</a:t>
            </a:r>
            <a:r>
              <a:rPr lang="en-US" altLang="ja-JP" sz="2800" dirty="0"/>
              <a:t>for loop</a:t>
            </a:r>
            <a:r>
              <a:rPr lang="ja-JP" altLang="en-US" sz="2800" dirty="0"/>
              <a:t>と</a:t>
            </a:r>
            <a:r>
              <a:rPr lang="en-US" altLang="ja-JP" sz="2800" dirty="0"/>
              <a:t>while loop</a:t>
            </a:r>
            <a:r>
              <a:rPr lang="ja-JP" altLang="en-US" sz="2800" dirty="0"/>
              <a:t>にある場合に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52562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Future</a:t>
            </a:r>
            <a:r>
              <a:rPr lang="ja-JP" altLang="en-US" b="1" dirty="0"/>
              <a:t> </a:t>
            </a:r>
            <a:r>
              <a:rPr lang="en-US" altLang="ja-JP" b="1" dirty="0"/>
              <a:t>Work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65760" y="1228397"/>
            <a:ext cx="121767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use-after-free</a:t>
            </a:r>
            <a:r>
              <a:rPr lang="ja-JP" altLang="en-US" sz="2800" dirty="0"/>
              <a:t>と</a:t>
            </a:r>
            <a:r>
              <a:rPr lang="en-US" altLang="ja-JP" sz="2800" dirty="0"/>
              <a:t>double free</a:t>
            </a:r>
            <a:r>
              <a:rPr lang="ja-JP" altLang="en-US" sz="2800" dirty="0"/>
              <a:t>に拡張</a:t>
            </a:r>
            <a:endParaRPr lang="en-US" altLang="ja-JP" sz="2800" dirty="0"/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/>
              <a:t>既存の</a:t>
            </a:r>
            <a:r>
              <a:rPr lang="en-US" altLang="ja-JP" sz="2800" dirty="0"/>
              <a:t>deallocation</a:t>
            </a:r>
            <a:r>
              <a:rPr lang="ja-JP" altLang="en-US" sz="2800" dirty="0"/>
              <a:t>を削除し、</a:t>
            </a:r>
            <a:r>
              <a:rPr lang="en-US" altLang="ja-JP" sz="2800" dirty="0"/>
              <a:t>memory</a:t>
            </a:r>
            <a:r>
              <a:rPr lang="ja-JP" altLang="en-US" sz="2800" dirty="0"/>
              <a:t> </a:t>
            </a:r>
            <a:r>
              <a:rPr lang="en-US" altLang="ja-JP" sz="2800" dirty="0"/>
              <a:t>leak</a:t>
            </a:r>
            <a:r>
              <a:rPr lang="ja-JP" altLang="en-US" sz="2800" dirty="0"/>
              <a:t>になる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Loop</a:t>
            </a:r>
            <a:r>
              <a:rPr lang="ja-JP" altLang="en-US" sz="2800" dirty="0"/>
              <a:t>に対しての改善策を考え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conditional</a:t>
            </a:r>
            <a:r>
              <a:rPr lang="ja-JP" altLang="en-US" sz="2800" dirty="0"/>
              <a:t>の</a:t>
            </a:r>
            <a:r>
              <a:rPr lang="en-US" altLang="ja-JP" sz="2800" dirty="0"/>
              <a:t>template</a:t>
            </a:r>
            <a:r>
              <a:rPr lang="ja-JP" altLang="en-US" sz="2800" dirty="0"/>
              <a:t>を増やす</a:t>
            </a:r>
            <a:endParaRPr lang="en-US" altLang="ja-JP" sz="28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/>
              <a:t>Scalability</a:t>
            </a:r>
            <a:r>
              <a:rPr lang="ja-JP" altLang="en-US" sz="2800" dirty="0"/>
              <a:t>の向上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34160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BC2FBD-0563-4B04-8CB7-4956BC9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aphicFrame>
        <p:nvGraphicFramePr>
          <p:cNvPr id="3" name="表 5">
            <a:extLst>
              <a:ext uri="{FF2B5EF4-FFF2-40B4-BE49-F238E27FC236}">
                <a16:creationId xmlns:a16="http://schemas.microsoft.com/office/drawing/2014/main" id="{8C7828EA-A5DE-4095-B216-9CB87BDE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91293"/>
              </p:ext>
            </p:extLst>
          </p:nvPr>
        </p:nvGraphicFramePr>
        <p:xfrm>
          <a:off x="593508" y="363162"/>
          <a:ext cx="11004984" cy="5796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095">
                  <a:extLst>
                    <a:ext uri="{9D8B030D-6E8A-4147-A177-3AD203B41FA5}">
                      <a16:colId xmlns:a16="http://schemas.microsoft.com/office/drawing/2014/main" val="1965255492"/>
                    </a:ext>
                  </a:extLst>
                </a:gridCol>
                <a:gridCol w="1810135">
                  <a:extLst>
                    <a:ext uri="{9D8B030D-6E8A-4147-A177-3AD203B41FA5}">
                      <a16:colId xmlns:a16="http://schemas.microsoft.com/office/drawing/2014/main" val="1716141297"/>
                    </a:ext>
                  </a:extLst>
                </a:gridCol>
                <a:gridCol w="1876041">
                  <a:extLst>
                    <a:ext uri="{9D8B030D-6E8A-4147-A177-3AD203B41FA5}">
                      <a16:colId xmlns:a16="http://schemas.microsoft.com/office/drawing/2014/main" val="1440252493"/>
                    </a:ext>
                  </a:extLst>
                </a:gridCol>
                <a:gridCol w="2243137">
                  <a:extLst>
                    <a:ext uri="{9D8B030D-6E8A-4147-A177-3AD203B41FA5}">
                      <a16:colId xmlns:a16="http://schemas.microsoft.com/office/drawing/2014/main" val="3162453760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3946729203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760649632"/>
                    </a:ext>
                  </a:extLst>
                </a:gridCol>
              </a:tblGrid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T</a:t>
                      </a:r>
                      <a:r>
                        <a:rPr lang="en-US" altLang="zh-CN" sz="2400" dirty="0"/>
                        <a:t>ool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修復対象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Fix</a:t>
                      </a:r>
                      <a:r>
                        <a:rPr lang="ja-JP" altLang="en-US" sz="2400" dirty="0"/>
                        <a:t> </a:t>
                      </a:r>
                      <a:r>
                        <a:rPr lang="en-US" altLang="ja-JP" sz="2400" dirty="0"/>
                        <a:t>localization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Test suite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修復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Patch</a:t>
                      </a:r>
                      <a:r>
                        <a:rPr lang="ja-JP" altLang="en-US" sz="2400" dirty="0"/>
                        <a:t> 検査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7846186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Angelix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General-purpose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統計的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要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人手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314916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CPR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General-purpose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User input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不要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動的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人手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822661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/>
                        <a:t>ExtractFix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General-purpose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en-US" altLang="ja-JP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Crashing input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人手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831911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Saver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Memory error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不要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346772"/>
                  </a:ext>
                </a:extLst>
              </a:tr>
              <a:tr h="825211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1" dirty="0" err="1"/>
                        <a:t>GetaFix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Null dereference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不要</a:t>
                      </a:r>
                      <a:r>
                        <a:rPr lang="en-US" altLang="ja-JP" sz="2400" dirty="0"/>
                        <a:t>(</a:t>
                      </a:r>
                      <a:r>
                        <a:rPr lang="ja-JP" altLang="en-US" sz="2400" dirty="0"/>
                        <a:t>学習データが必要</a:t>
                      </a:r>
                      <a:r>
                        <a:rPr lang="en-US" altLang="ja-JP" sz="2400" dirty="0"/>
                        <a:t>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人手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853141"/>
                  </a:ext>
                </a:extLst>
              </a:tr>
              <a:tr h="845129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1" dirty="0"/>
                        <a:t>HAMER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Memory error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静的＋動的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不要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静的＋動的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動的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10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77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3D995DF-2EFB-4766-9A3F-21B3C01B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FCD97C7-6C70-421B-8366-DDBA23AA1E50}"/>
              </a:ext>
            </a:extLst>
          </p:cNvPr>
          <p:cNvSpPr txBox="1">
            <a:spLocks/>
          </p:cNvSpPr>
          <p:nvPr/>
        </p:nvSpPr>
        <p:spPr>
          <a:xfrm>
            <a:off x="4378170" y="2391603"/>
            <a:ext cx="3435659" cy="1037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予備スライド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0155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1353152"/>
            <a:ext cx="116676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Infer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Facebook</a:t>
            </a:r>
            <a:r>
              <a:rPr lang="ja-JP" altLang="en-US" sz="3200" dirty="0"/>
              <a:t>開発した静的</a:t>
            </a:r>
            <a:r>
              <a:rPr lang="en-US" altLang="ja-JP" sz="3200" dirty="0"/>
              <a:t>Analyzer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null pointer dereference</a:t>
            </a:r>
            <a:r>
              <a:rPr lang="ja-JP" altLang="en-US" sz="3200" dirty="0"/>
              <a:t>と</a:t>
            </a:r>
            <a:r>
              <a:rPr lang="en-US" altLang="ja-JP" sz="3200" dirty="0"/>
              <a:t>memory error</a:t>
            </a:r>
            <a:r>
              <a:rPr lang="ja-JP" altLang="en-US" sz="3200" dirty="0"/>
              <a:t>などの問題を解析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静的解析なので、間接コールや</a:t>
            </a:r>
            <a:r>
              <a:rPr lang="en-US" altLang="ja-JP" sz="3200" dirty="0"/>
              <a:t>alias</a:t>
            </a:r>
            <a:r>
              <a:rPr lang="ja-JP" altLang="en-US" sz="3200" dirty="0"/>
              <a:t>などの問題に苦手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false-positive</a:t>
            </a:r>
            <a:r>
              <a:rPr lang="ja-JP" altLang="en-US" sz="3200" dirty="0"/>
              <a:t>と</a:t>
            </a:r>
            <a:r>
              <a:rPr lang="en-US" altLang="ja-JP" sz="3200" dirty="0"/>
              <a:t>false-negative</a:t>
            </a:r>
            <a:r>
              <a:rPr lang="ja-JP" altLang="en-US" sz="3200" dirty="0"/>
              <a:t>の警報がある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/>
              <a:t>false-positive: </a:t>
            </a:r>
            <a:r>
              <a:rPr lang="ja-JP" altLang="en-US" sz="3200" dirty="0"/>
              <a:t>修復ツールは違う警報を修復してみる</a:t>
            </a:r>
            <a:r>
              <a:rPr lang="en-US" altLang="ja-JP" sz="3200" dirty="0"/>
              <a:t> 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/>
              <a:t>false-negative:</a:t>
            </a:r>
            <a:r>
              <a:rPr lang="ja-JP" altLang="en-US" sz="3200" dirty="0"/>
              <a:t>　修復の機会もない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04469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2E31BBE-7A68-4B46-8D20-6FEE660D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4CF9AEB-B3E5-48B8-9DD7-BE8D4E112E77}"/>
              </a:ext>
            </a:extLst>
          </p:cNvPr>
          <p:cNvSpPr txBox="1">
            <a:spLocks/>
          </p:cNvSpPr>
          <p:nvPr/>
        </p:nvSpPr>
        <p:spPr>
          <a:xfrm>
            <a:off x="0" y="-520732"/>
            <a:ext cx="1160526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SAVER</a:t>
            </a:r>
            <a:r>
              <a:rPr lang="ja-JP" altLang="en-US" b="1" dirty="0"/>
              <a:t> </a:t>
            </a:r>
            <a:r>
              <a:rPr lang="en-US" altLang="ja-JP" b="1" dirty="0"/>
              <a:t>(Automated Static Memory Error Repair 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77BC6A-8E7E-47E3-A3DC-543943C72613}"/>
              </a:ext>
            </a:extLst>
          </p:cNvPr>
          <p:cNvSpPr txBox="1"/>
          <p:nvPr/>
        </p:nvSpPr>
        <p:spPr>
          <a:xfrm>
            <a:off x="464494" y="936010"/>
            <a:ext cx="758914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検知</a:t>
            </a:r>
            <a:r>
              <a:rPr lang="en-US" altLang="ja-JP" sz="2600" dirty="0"/>
              <a:t>(</a:t>
            </a:r>
            <a:r>
              <a:rPr lang="ja-JP" altLang="en-US" sz="2600" dirty="0"/>
              <a:t>静的</a:t>
            </a:r>
            <a:r>
              <a:rPr lang="en-US" altLang="ja-JP" sz="2600" dirty="0"/>
              <a:t>)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 </a:t>
            </a:r>
            <a:r>
              <a:rPr lang="en-US" altLang="ja-JP" sz="2400" dirty="0"/>
              <a:t>Infer (Static Bug-Finder) 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p</a:t>
            </a:r>
            <a:r>
              <a:rPr lang="ja-JP" altLang="en-US" sz="2400" dirty="0"/>
              <a:t>は</a:t>
            </a:r>
            <a:r>
              <a:rPr lang="en-US" altLang="ja-JP" sz="2400" dirty="0"/>
              <a:t>Memory Leak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修復（静的）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Object flow graph</a:t>
            </a:r>
            <a:r>
              <a:rPr lang="ja-JP" altLang="en-US" sz="2400" dirty="0"/>
              <a:t>を生成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各</a:t>
            </a:r>
            <a:r>
              <a:rPr lang="en-US" altLang="ja-JP" sz="2400" dirty="0"/>
              <a:t>heap object</a:t>
            </a:r>
            <a:r>
              <a:rPr lang="ja-JP" altLang="en-US" sz="2400" dirty="0"/>
              <a:t>の状態とパス制約条件を収集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パッチを生成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6</a:t>
            </a:r>
            <a:r>
              <a:rPr lang="ja-JP" altLang="en-US" sz="2400" dirty="0"/>
              <a:t>行目と</a:t>
            </a:r>
            <a:r>
              <a:rPr lang="en-US" altLang="ja-JP" sz="2400" dirty="0"/>
              <a:t>7</a:t>
            </a:r>
            <a:r>
              <a:rPr lang="ja-JP" altLang="en-US" sz="2400" dirty="0"/>
              <a:t>行目の間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生成したパッチをチェック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欠点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エラーではない箇所（偽陽性）も修復してみる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静的解析のコストが高い</a:t>
            </a:r>
            <a:endParaRPr lang="en-US" altLang="ja-JP" sz="2400" dirty="0"/>
          </a:p>
          <a:p>
            <a:pPr marL="9693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400" dirty="0"/>
              <a:t>性能に影響</a:t>
            </a:r>
            <a:endParaRPr lang="en-US" altLang="ja-JP" sz="24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0AA1F81-8000-48EC-A7B5-9C404C78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02" y="833798"/>
            <a:ext cx="2686050" cy="2362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075C66-02A1-4440-89FC-CB6EB8C0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83" y="3849261"/>
            <a:ext cx="3140469" cy="24214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9FB13D-41B9-4358-BD18-E42720BDDF90}"/>
              </a:ext>
            </a:extLst>
          </p:cNvPr>
          <p:cNvSpPr txBox="1"/>
          <p:nvPr/>
        </p:nvSpPr>
        <p:spPr>
          <a:xfrm>
            <a:off x="9526587" y="2639407"/>
            <a:ext cx="205976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if (!C) free(p);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2D7853-9682-4B0D-A2B7-0054347B9BCD}"/>
              </a:ext>
            </a:extLst>
          </p:cNvPr>
          <p:cNvSpPr txBox="1"/>
          <p:nvPr/>
        </p:nvSpPr>
        <p:spPr>
          <a:xfrm>
            <a:off x="8351392" y="3482327"/>
            <a:ext cx="194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Object Flow </a:t>
            </a:r>
            <a:r>
              <a:rPr lang="en-US" altLang="zh-CN" b="1" dirty="0"/>
              <a:t>G</a:t>
            </a:r>
            <a:r>
              <a:rPr lang="en-US" altLang="zh-CN" sz="1800" b="1" dirty="0"/>
              <a:t>raph</a:t>
            </a:r>
            <a:endParaRPr lang="zh-CN" altLang="en-US" b="1" dirty="0"/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81CF1DE0-E76B-4C43-A989-806B5AEFCB37}"/>
              </a:ext>
            </a:extLst>
          </p:cNvPr>
          <p:cNvSpPr/>
          <p:nvPr/>
        </p:nvSpPr>
        <p:spPr>
          <a:xfrm>
            <a:off x="9012264" y="2801213"/>
            <a:ext cx="33649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80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プレースホルダー 45">
            <a:extLst>
              <a:ext uri="{FF2B5EF4-FFF2-40B4-BE49-F238E27FC236}">
                <a16:creationId xmlns:a16="http://schemas.microsoft.com/office/drawing/2014/main" id="{5E7CDABA-2E4F-4872-BD6D-F2CE083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70935D-1283-4C7B-A2AD-29204E893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20732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altLang="ja-JP" b="1" dirty="0" err="1"/>
              <a:t>Angelix</a:t>
            </a:r>
            <a:r>
              <a:rPr lang="ja-JP" altLang="en-US" b="1" dirty="0"/>
              <a:t> </a:t>
            </a:r>
            <a:r>
              <a:rPr lang="en-US" altLang="ja-JP" b="1" dirty="0"/>
              <a:t>(S</a:t>
            </a:r>
            <a:r>
              <a:rPr lang="en-US" altLang="zh-CN" b="1" dirty="0"/>
              <a:t>emantics-based General-purpose APR)</a:t>
            </a:r>
            <a:endParaRPr lang="zh-CN" altLang="en-US" b="1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E9BA78B2-5D5D-4CC1-8F6D-6A78D69BD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37055"/>
              </p:ext>
            </p:extLst>
          </p:nvPr>
        </p:nvGraphicFramePr>
        <p:xfrm>
          <a:off x="8596109" y="4097657"/>
          <a:ext cx="265314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29">
                  <a:extLst>
                    <a:ext uri="{9D8B030D-6E8A-4147-A177-3AD203B41FA5}">
                      <a16:colId xmlns:a16="http://schemas.microsoft.com/office/drawing/2014/main" val="1495392398"/>
                    </a:ext>
                  </a:extLst>
                </a:gridCol>
                <a:gridCol w="523290">
                  <a:extLst>
                    <a:ext uri="{9D8B030D-6E8A-4147-A177-3AD203B41FA5}">
                      <a16:colId xmlns:a16="http://schemas.microsoft.com/office/drawing/2014/main" val="1174934748"/>
                    </a:ext>
                  </a:extLst>
                </a:gridCol>
                <a:gridCol w="807001">
                  <a:extLst>
                    <a:ext uri="{9D8B030D-6E8A-4147-A177-3AD203B41FA5}">
                      <a16:colId xmlns:a16="http://schemas.microsoft.com/office/drawing/2014/main" val="2975047452"/>
                    </a:ext>
                  </a:extLst>
                </a:gridCol>
                <a:gridCol w="832220">
                  <a:extLst>
                    <a:ext uri="{9D8B030D-6E8A-4147-A177-3AD203B41FA5}">
                      <a16:colId xmlns:a16="http://schemas.microsoft.com/office/drawing/2014/main" val="3632766724"/>
                    </a:ext>
                  </a:extLst>
                </a:gridCol>
              </a:tblGrid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13761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71995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-5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23832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698183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263501"/>
                  </a:ext>
                </a:extLst>
              </a:tr>
            </a:tbl>
          </a:graphicData>
        </a:graphic>
      </p:graphicFrame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0CF4435-A385-4707-B53D-B17CB27ECCEA}"/>
              </a:ext>
            </a:extLst>
          </p:cNvPr>
          <p:cNvSpPr txBox="1"/>
          <p:nvPr/>
        </p:nvSpPr>
        <p:spPr>
          <a:xfrm>
            <a:off x="9922679" y="4137162"/>
            <a:ext cx="1853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observed</a:t>
            </a:r>
            <a:endParaRPr lang="zh-CN" altLang="en-US" sz="1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A97CD18-3436-411E-9D6C-11AAAEABB91E}"/>
              </a:ext>
            </a:extLst>
          </p:cNvPr>
          <p:cNvSpPr txBox="1"/>
          <p:nvPr/>
        </p:nvSpPr>
        <p:spPr>
          <a:xfrm>
            <a:off x="9006250" y="4137163"/>
            <a:ext cx="2041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expected</a:t>
            </a:r>
            <a:endParaRPr lang="zh-CN" altLang="en-US" sz="14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A48A5E0-B8D1-4746-A749-44EF10B9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981" y="1217740"/>
            <a:ext cx="2694302" cy="221126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86B881-5F09-48E2-9694-D5163DB3414A}"/>
              </a:ext>
            </a:extLst>
          </p:cNvPr>
          <p:cNvSpPr txBox="1"/>
          <p:nvPr/>
        </p:nvSpPr>
        <p:spPr>
          <a:xfrm>
            <a:off x="10391466" y="2025260"/>
            <a:ext cx="164203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c = a + b;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26E175-1FDC-49FF-B266-67D015102D26}"/>
              </a:ext>
            </a:extLst>
          </p:cNvPr>
          <p:cNvSpPr txBox="1"/>
          <p:nvPr/>
        </p:nvSpPr>
        <p:spPr>
          <a:xfrm>
            <a:off x="9250637" y="3809976"/>
            <a:ext cx="1344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Test Suite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870898-999D-4B22-BA23-3DBB52986CB0}"/>
              </a:ext>
            </a:extLst>
          </p:cNvPr>
          <p:cNvSpPr txBox="1"/>
          <p:nvPr/>
        </p:nvSpPr>
        <p:spPr>
          <a:xfrm>
            <a:off x="421908" y="1029267"/>
            <a:ext cx="76095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検知（動的）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Test</a:t>
            </a:r>
            <a:r>
              <a:rPr lang="ja-JP" altLang="en-US" sz="2400" dirty="0"/>
              <a:t> </a:t>
            </a:r>
            <a:r>
              <a:rPr lang="en-US" altLang="ja-JP" sz="2400" dirty="0"/>
              <a:t>Suite</a:t>
            </a:r>
            <a:r>
              <a:rPr lang="ja-JP" altLang="en-US" sz="2400" dirty="0"/>
              <a:t>を実行し、各行のエラー発生確率を計算</a:t>
            </a:r>
            <a:endParaRPr lang="en-US" altLang="ja-JP" sz="2400" dirty="0"/>
          </a:p>
          <a:p>
            <a:pPr marL="626400" lvl="1">
              <a:buClr>
                <a:schemeClr val="accent1"/>
              </a:buClr>
            </a:pP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修復（動的）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確率が高い順で修復してみる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4</a:t>
            </a:r>
            <a:r>
              <a:rPr lang="ja-JP" altLang="en-US" sz="2400" dirty="0"/>
              <a:t>行目から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シンボリック変数に変換し、動的記号実行エンジン</a:t>
            </a:r>
            <a:r>
              <a:rPr lang="en-US" altLang="ja-JP" sz="2400" b="1" dirty="0"/>
              <a:t>KLEE</a:t>
            </a:r>
            <a:r>
              <a:rPr lang="ja-JP" altLang="en-US" sz="2400" dirty="0"/>
              <a:t>を用いてパス制約を収集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 = a - b;</a:t>
            </a:r>
            <a:r>
              <a:rPr lang="ja-JP" altLang="en-US" sz="2400" dirty="0"/>
              <a:t>　→　</a:t>
            </a:r>
            <a:r>
              <a:rPr lang="en-US" altLang="ja-JP" sz="2400" dirty="0"/>
              <a:t>c = X; (symbolic variable)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Component-based Program Synthesis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Component(</a:t>
            </a:r>
            <a:r>
              <a:rPr lang="ja-JP" altLang="en-US" sz="2400" dirty="0"/>
              <a:t>変数とオペレータ</a:t>
            </a:r>
            <a:r>
              <a:rPr lang="en-US" altLang="ja-JP" sz="2400" dirty="0"/>
              <a:t>)</a:t>
            </a:r>
            <a:r>
              <a:rPr lang="ja-JP" altLang="en-US" sz="2400" dirty="0"/>
              <a:t>とパス制約を　　用いてパッチを合成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欠点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メモリエラーに扱わない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7A776C4-2000-4A73-A4B4-1F3D91D9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863" y="1785126"/>
            <a:ext cx="4126630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16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C8FA1624-A332-4423-BC4A-E24E96CCD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31" y="731576"/>
            <a:ext cx="5414669" cy="2912272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6899-5CDA-4378-B482-AFDBBF80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6817F81-5F51-49A6-86E8-81A6BF04B245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変数依存性解析</a:t>
            </a:r>
            <a:endParaRPr lang="zh-CN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0186A1-C300-4C57-BF8F-9669366490B8}"/>
              </a:ext>
            </a:extLst>
          </p:cNvPr>
          <p:cNvCxnSpPr>
            <a:cxnSpLocks/>
          </p:cNvCxnSpPr>
          <p:nvPr/>
        </p:nvCxnSpPr>
        <p:spPr>
          <a:xfrm>
            <a:off x="6845417" y="1261780"/>
            <a:ext cx="4367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C8AB19-EDEB-41FF-9E9A-B4C3C0DB4D3C}"/>
              </a:ext>
            </a:extLst>
          </p:cNvPr>
          <p:cNvCxnSpPr>
            <a:cxnSpLocks/>
          </p:cNvCxnSpPr>
          <p:nvPr/>
        </p:nvCxnSpPr>
        <p:spPr>
          <a:xfrm>
            <a:off x="6845417" y="1782765"/>
            <a:ext cx="52104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5A21DB-CAB2-453D-B54A-71341136D6CC}"/>
              </a:ext>
            </a:extLst>
          </p:cNvPr>
          <p:cNvSpPr txBox="1"/>
          <p:nvPr/>
        </p:nvSpPr>
        <p:spPr>
          <a:xfrm>
            <a:off x="181035" y="932675"/>
            <a:ext cx="6441707" cy="4992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200">
              <a:lnSpc>
                <a:spcPts val="3500"/>
              </a:lnSpc>
              <a:buClr>
                <a:schemeClr val="accent1"/>
              </a:buClr>
            </a:pPr>
            <a:r>
              <a:rPr lang="ja-JP" altLang="en-US" sz="2400" u="sng" dirty="0"/>
              <a:t>目的</a:t>
            </a:r>
            <a:endParaRPr lang="en-US" altLang="ja-JP" sz="2400" u="sng" dirty="0"/>
          </a:p>
          <a:p>
            <a:pPr marL="457200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関数入力に依存する変数を全部収集し、動的</a:t>
            </a:r>
            <a:r>
              <a:rPr lang="en-US" altLang="ja-JP" sz="2400" dirty="0"/>
              <a:t>value</a:t>
            </a:r>
            <a:r>
              <a:rPr lang="ja-JP" altLang="en-US" sz="2400" dirty="0"/>
              <a:t>を収集（プログラム合成に必要）</a:t>
            </a:r>
            <a:endParaRPr lang="en-US" altLang="ja-JP" sz="2400" dirty="0"/>
          </a:p>
          <a:p>
            <a:pPr marL="169200">
              <a:lnSpc>
                <a:spcPts val="3500"/>
              </a:lnSpc>
              <a:buClr>
                <a:schemeClr val="accent1"/>
              </a:buClr>
            </a:pPr>
            <a:r>
              <a:rPr lang="ja-JP" altLang="en-US" sz="2400" u="sng" dirty="0"/>
              <a:t>アルゴリズム</a:t>
            </a:r>
            <a:endParaRPr lang="en-US" altLang="ja-JP" sz="2400" u="sng" dirty="0"/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構文解析</a:t>
            </a:r>
            <a:endParaRPr lang="en-US" altLang="ja-JP" sz="2400" dirty="0"/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依存変数と位置を収集</a:t>
            </a:r>
            <a:endParaRPr lang="en-US" altLang="ja-JP" sz="2400" dirty="0"/>
          </a:p>
          <a:p>
            <a:pPr marL="10836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line 2: c, line 4: p-&gt;v</a:t>
            </a:r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/>
              <a:t>Source Instrumentation</a:t>
            </a:r>
          </a:p>
          <a:p>
            <a:pPr marL="10836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/>
              <a:t>printf</a:t>
            </a:r>
            <a:r>
              <a:rPr lang="en-US" altLang="ja-JP" sz="2400" dirty="0"/>
              <a:t> </a:t>
            </a:r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 err="1"/>
              <a:t>Fuzzer</a:t>
            </a:r>
            <a:r>
              <a:rPr lang="ja-JP" altLang="en-US" sz="2400" dirty="0"/>
              <a:t>生成した</a:t>
            </a:r>
            <a:r>
              <a:rPr lang="en-US" altLang="ja-JP" sz="2400" dirty="0"/>
              <a:t>test suite</a:t>
            </a:r>
            <a:r>
              <a:rPr lang="ja-JP" altLang="en-US" sz="2400" dirty="0"/>
              <a:t>を用いて、依存変数の動的</a:t>
            </a:r>
            <a:r>
              <a:rPr lang="en-US" altLang="ja-JP" sz="2400" dirty="0"/>
              <a:t>value</a:t>
            </a:r>
            <a:r>
              <a:rPr lang="ja-JP" altLang="en-US" sz="2400" dirty="0"/>
              <a:t>を収集</a:t>
            </a:r>
            <a:endParaRPr lang="en-US" altLang="ja-JP" sz="2400" dirty="0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47CCE03-11D3-4B2B-B19C-18A8D9BE8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5196"/>
              </p:ext>
            </p:extLst>
          </p:nvPr>
        </p:nvGraphicFramePr>
        <p:xfrm>
          <a:off x="7243483" y="3907781"/>
          <a:ext cx="41994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3893532086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154455414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56486293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424805628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18519639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Fuzzer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Dynamic Value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error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c:2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p-&gt;v:4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8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50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B547F38-A77D-4527-B16B-55826B7C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288" y="901620"/>
            <a:ext cx="4199465" cy="3201681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6899-5CDA-4378-B482-AFDBBF80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6817F81-5F51-49A6-86E8-81A6BF04B245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Component-based Program Synthesis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DA4AFE-7F7E-4C91-9048-D35679BEF5EA}"/>
              </a:ext>
            </a:extLst>
          </p:cNvPr>
          <p:cNvSpPr txBox="1"/>
          <p:nvPr/>
        </p:nvSpPr>
        <p:spPr>
          <a:xfrm>
            <a:off x="393691" y="766098"/>
            <a:ext cx="6690362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特定な変数と</a:t>
            </a:r>
            <a:r>
              <a:rPr lang="en-US" altLang="ja-JP" sz="2400" dirty="0"/>
              <a:t>operator</a:t>
            </a:r>
            <a:r>
              <a:rPr lang="ja-JP" altLang="en-US" sz="2400" dirty="0"/>
              <a:t>を用いて、制約に満たすプログラムを合成してみる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{a, b, c, p-&gt;v, constant}</a:t>
            </a:r>
            <a:r>
              <a:rPr lang="ja-JP" altLang="en-US" sz="2400" dirty="0"/>
              <a:t>（依存変数）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{&gt;, &lt;, &gt;=, &lt;=, ==, +, -, … }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制約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Operator specification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“a &lt;= b”: if(a&gt;b){False}else{True}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Input-Output </a:t>
            </a:r>
            <a:r>
              <a:rPr lang="ja-JP" altLang="en-US" dirty="0"/>
              <a:t>関係</a:t>
            </a:r>
            <a:endParaRPr lang="en-US" altLang="ja-JP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エラー発生</a:t>
            </a:r>
            <a:r>
              <a:rPr lang="en-US" altLang="ja-JP" dirty="0"/>
              <a:t>: True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エラー発生しない</a:t>
            </a:r>
            <a:r>
              <a:rPr lang="en-US" altLang="ja-JP" dirty="0"/>
              <a:t>: False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合成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</a:t>
            </a:r>
            <a:r>
              <a:rPr lang="ja-JP" altLang="en-US" sz="2400" dirty="0"/>
              <a:t>を組み合わせ、</a:t>
            </a:r>
            <a:r>
              <a:rPr lang="en-US" altLang="ja-JP" sz="2400" dirty="0"/>
              <a:t>SMT-Solver</a:t>
            </a:r>
            <a:r>
              <a:rPr lang="ja-JP" altLang="en-US" sz="2400" dirty="0"/>
              <a:t>で制約を解け、全部の制約を満たすパッチを見つける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結果： </a:t>
            </a:r>
            <a:r>
              <a:rPr lang="en-US" altLang="ja-JP" sz="2400" dirty="0"/>
              <a:t>p-&gt;v &lt;= 5</a:t>
            </a: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4F8F09CE-27CB-455B-AE32-59EB71BA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38557"/>
              </p:ext>
            </p:extLst>
          </p:nvPr>
        </p:nvGraphicFramePr>
        <p:xfrm>
          <a:off x="7516289" y="4354443"/>
          <a:ext cx="41994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3893532086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154455414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56486293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424805628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18519639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Fuzzer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Dynamic Value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error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c:2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p-&gt;v:4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83053"/>
                  </a:ext>
                </a:extLst>
              </a:tr>
            </a:tbl>
          </a:graphicData>
        </a:graphic>
      </p:graphicFrame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ED0FB84-3746-4213-B777-6E580B1AB7DD}"/>
              </a:ext>
            </a:extLst>
          </p:cNvPr>
          <p:cNvCxnSpPr>
            <a:cxnSpLocks/>
          </p:cNvCxnSpPr>
          <p:nvPr/>
        </p:nvCxnSpPr>
        <p:spPr>
          <a:xfrm>
            <a:off x="10384204" y="1729498"/>
            <a:ext cx="11827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0D5052D-346D-4D05-8171-CEDF721B2878}"/>
              </a:ext>
            </a:extLst>
          </p:cNvPr>
          <p:cNvCxnSpPr>
            <a:cxnSpLocks/>
          </p:cNvCxnSpPr>
          <p:nvPr/>
        </p:nvCxnSpPr>
        <p:spPr>
          <a:xfrm>
            <a:off x="9598264" y="1988431"/>
            <a:ext cx="1571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F4E4DB2-6313-4BD0-A7C6-EEF8DD96A1F7}"/>
              </a:ext>
            </a:extLst>
          </p:cNvPr>
          <p:cNvCxnSpPr>
            <a:cxnSpLocks/>
          </p:cNvCxnSpPr>
          <p:nvPr/>
        </p:nvCxnSpPr>
        <p:spPr>
          <a:xfrm>
            <a:off x="8159525" y="3845344"/>
            <a:ext cx="31239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4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877383"/>
            <a:ext cx="116676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 err="1"/>
              <a:t>LibFuzzer</a:t>
            </a:r>
            <a:endParaRPr lang="en-US" altLang="zh-CN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coverage-guided fuzzing engine (</a:t>
            </a:r>
            <a:r>
              <a:rPr lang="en-US" altLang="ja-JP" sz="3200" dirty="0" err="1"/>
              <a:t>SanitizerCoverage</a:t>
            </a:r>
            <a:r>
              <a:rPr lang="en-US" altLang="ja-JP" sz="3200" dirty="0"/>
              <a:t>)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AddressSanitizer</a:t>
            </a:r>
            <a:r>
              <a:rPr lang="ja-JP" altLang="en-US" sz="3200" dirty="0"/>
              <a:t>でメモリエラーを判断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Allocated</a:t>
            </a:r>
            <a:r>
              <a:rPr lang="ja-JP" altLang="en-US" sz="3200" dirty="0"/>
              <a:t>メモリ空間をマーク、訪問するときにチェック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プログラム停止するときにマークされた空間をチェック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一回で関数の一つの引数を</a:t>
            </a:r>
            <a:r>
              <a:rPr lang="en-US" altLang="ja-JP" sz="3200" dirty="0"/>
              <a:t>fuzz</a:t>
            </a:r>
            <a:r>
              <a:rPr lang="ja-JP" altLang="en-US" sz="3200" dirty="0"/>
              <a:t>しかない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引数のタイプが複雑のとき苦手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エラーを</a:t>
            </a:r>
            <a:r>
              <a:rPr lang="en-US" altLang="ja-JP" sz="3200" dirty="0"/>
              <a:t>trigger</a:t>
            </a:r>
            <a:r>
              <a:rPr lang="ja-JP" altLang="en-US" sz="3200" dirty="0"/>
              <a:t>すると停止　→　複数回実行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1260DE-E283-4B9A-BC87-086E2A5A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90" y="5009067"/>
            <a:ext cx="44577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170712" y="1353152"/>
            <a:ext cx="116676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Patch Template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temporal memory error: memory leak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正しい</a:t>
            </a:r>
            <a:r>
              <a:rPr lang="en-US" altLang="ja-JP" sz="3200" dirty="0"/>
              <a:t>deallocation</a:t>
            </a:r>
            <a:r>
              <a:rPr lang="ja-JP" altLang="en-US" sz="3200" dirty="0"/>
              <a:t>を正しい位置に挿入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/>
              <a:t>if( </a:t>
            </a:r>
            <a:r>
              <a:rPr lang="en-US" altLang="ja-JP" sz="3200" dirty="0" err="1"/>
              <a:t>cond</a:t>
            </a:r>
            <a:r>
              <a:rPr lang="en-US" altLang="ja-JP" sz="3200" dirty="0"/>
              <a:t> ) free ( </a:t>
            </a:r>
            <a:r>
              <a:rPr lang="en-US" altLang="ja-JP" sz="3200" dirty="0" err="1"/>
              <a:t>ob</a:t>
            </a:r>
            <a:r>
              <a:rPr lang="en-US" altLang="ja-JP" sz="3200" dirty="0"/>
              <a:t> );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Conditional </a:t>
            </a:r>
            <a:r>
              <a:rPr lang="en-US" altLang="ja-JP" sz="3200" b="1" i="1" dirty="0" err="1"/>
              <a:t>cond</a:t>
            </a:r>
            <a:endParaRPr lang="en-US" altLang="ja-JP" sz="3200" b="1" i="1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Error heap object </a:t>
            </a:r>
            <a:r>
              <a:rPr lang="en-US" altLang="ja-JP" sz="3200" b="1" i="1" dirty="0" err="1"/>
              <a:t>ob</a:t>
            </a:r>
            <a:endParaRPr lang="en-US" altLang="ja-JP" sz="3200" b="1" i="1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Fix location</a:t>
            </a:r>
          </a:p>
          <a:p>
            <a:pPr lvl="1">
              <a:buClr>
                <a:schemeClr val="accent1"/>
              </a:buClr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9997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Background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931363"/>
            <a:ext cx="116676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3200" dirty="0"/>
              <a:t>Component-based Program Synthesis (CBPS)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簡単な</a:t>
            </a:r>
            <a:r>
              <a:rPr lang="en-US" altLang="ja-JP" sz="3200" dirty="0"/>
              <a:t>CBPS</a:t>
            </a:r>
            <a:r>
              <a:rPr lang="ja-JP" altLang="en-US" sz="3200" dirty="0"/>
              <a:t>を使う（</a:t>
            </a:r>
            <a:r>
              <a:rPr lang="en-US" altLang="ja-JP" sz="3200" dirty="0"/>
              <a:t>simp-CBPS</a:t>
            </a:r>
            <a:r>
              <a:rPr lang="ja-JP" altLang="en-US" sz="3200" dirty="0"/>
              <a:t>）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Conditional</a:t>
            </a:r>
            <a:r>
              <a:rPr lang="ja-JP" altLang="en-US" sz="3200" dirty="0"/>
              <a:t>を合成するので、</a:t>
            </a:r>
            <a:r>
              <a:rPr lang="en-US" altLang="ja-JP" sz="3200" dirty="0"/>
              <a:t>logical</a:t>
            </a:r>
            <a:r>
              <a:rPr lang="ja-JP" altLang="en-US" sz="3200" dirty="0"/>
              <a:t> </a:t>
            </a:r>
            <a:r>
              <a:rPr lang="en-US" altLang="ja-JP" sz="3200" dirty="0"/>
              <a:t>formula</a:t>
            </a:r>
            <a:r>
              <a:rPr lang="ja-JP" altLang="en-US" sz="3200" dirty="0"/>
              <a:t>を考えていい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Component</a:t>
            </a:r>
            <a:r>
              <a:rPr lang="ja-JP" altLang="en-US" sz="3200" dirty="0"/>
              <a:t>→変数、定数、演算子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896A87-AC8B-4EF1-BB80-300B2E86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9" y="4089082"/>
            <a:ext cx="1800225" cy="1981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279D11A-B58D-4517-8E5A-34D05570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89" y="3027045"/>
            <a:ext cx="2143125" cy="10477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FD10A8F-BB77-49BD-9586-F30DE259A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71" y="3071812"/>
            <a:ext cx="5629275" cy="71437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CD38C5-A467-4FDC-BF6E-683D2366EBC6}"/>
              </a:ext>
            </a:extLst>
          </p:cNvPr>
          <p:cNvSpPr txBox="1"/>
          <p:nvPr/>
        </p:nvSpPr>
        <p:spPr>
          <a:xfrm>
            <a:off x="3316911" y="3978351"/>
            <a:ext cx="59405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SMT-Solver</a:t>
            </a:r>
            <a:r>
              <a:rPr lang="ja-JP" altLang="en-US" sz="3200" dirty="0"/>
              <a:t>で解ける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x&lt;6</a:t>
            </a:r>
          </a:p>
        </p:txBody>
      </p:sp>
    </p:spTree>
    <p:extLst>
      <p:ext uri="{BB962C8B-B14F-4D97-AF65-F5344CB8AC3E}">
        <p14:creationId xmlns:p14="http://schemas.microsoft.com/office/powerpoint/2010/main" val="333573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Overview - HAMER pipeline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23A227-9CB4-420B-B77B-83046653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" y="1036319"/>
            <a:ext cx="10804813" cy="49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5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084C5F-3CD1-4803-98C6-2FEF25E9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97" y="896809"/>
            <a:ext cx="8086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Motivating Example 1</a:t>
            </a:r>
            <a:endParaRPr lang="zh-CN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0" y="1451998"/>
            <a:ext cx="116676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Infer</a:t>
            </a:r>
            <a:r>
              <a:rPr lang="ja-JP" altLang="en-US" sz="3200" dirty="0"/>
              <a:t>は</a:t>
            </a:r>
            <a:r>
              <a:rPr lang="en-US" altLang="ja-JP" sz="3200" dirty="0"/>
              <a:t>o2</a:t>
            </a:r>
            <a:r>
              <a:rPr lang="ja-JP" altLang="en-US" sz="3200" dirty="0"/>
              <a:t>を検知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 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false-negative: o0,o1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/>
              <a:t>LibFuzzer</a:t>
            </a:r>
            <a:r>
              <a:rPr lang="ja-JP" altLang="en-US" sz="3200" dirty="0"/>
              <a:t>で再検査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全部の</a:t>
            </a:r>
            <a:r>
              <a:rPr lang="en-US" altLang="ja-JP" sz="3200" dirty="0"/>
              <a:t>leak</a:t>
            </a:r>
            <a:r>
              <a:rPr lang="ja-JP" altLang="en-US" sz="3200" dirty="0"/>
              <a:t>を検知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o1: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1454FA-4B6A-49A1-A111-8180FA59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2045028"/>
            <a:ext cx="5837300" cy="40861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96EF29-C85B-45E0-80B3-6517FAE38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465" y="4012271"/>
            <a:ext cx="3249516" cy="11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3127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30998</TotalTime>
  <Words>2438</Words>
  <Application>Microsoft Office PowerPoint</Application>
  <PresentationFormat>ワイド画面</PresentationFormat>
  <Paragraphs>433</Paragraphs>
  <Slides>33</Slides>
  <Notes>23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0" baseType="lpstr">
      <vt:lpstr>等线</vt:lpstr>
      <vt:lpstr>Slack-Lato</vt:lpstr>
      <vt:lpstr>Arial</vt:lpstr>
      <vt:lpstr>Calibri</vt:lpstr>
      <vt:lpstr>Calibri Light</vt:lpstr>
      <vt:lpstr>Wingdings</vt:lpstr>
      <vt:lpstr>レトロスペクト</vt:lpstr>
      <vt:lpstr>Automated Memory Error Repair  based on Hybrid Program Analysis (HAMER)</vt:lpstr>
      <vt:lpstr>Introduction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Angelix (Semantics-based General-purpose APR)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Program Repair  based on Hybrid Program Analysis</dc:title>
  <dc:creator>钱 泽长</dc:creator>
  <cp:lastModifiedBy>钱 泽长</cp:lastModifiedBy>
  <cp:revision>168</cp:revision>
  <dcterms:created xsi:type="dcterms:W3CDTF">2020-11-27T14:43:46Z</dcterms:created>
  <dcterms:modified xsi:type="dcterms:W3CDTF">2022-01-06T15:38:08Z</dcterms:modified>
</cp:coreProperties>
</file>