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5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0" r:id="rId24"/>
    <p:sldId id="321" r:id="rId25"/>
    <p:sldId id="318" r:id="rId26"/>
    <p:sldId id="315" r:id="rId27"/>
    <p:sldId id="316" r:id="rId28"/>
    <p:sldId id="314" r:id="rId29"/>
    <p:sldId id="288" r:id="rId30"/>
    <p:sldId id="268" r:id="rId31"/>
    <p:sldId id="264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1772" autoAdjust="0"/>
  </p:normalViewPr>
  <p:slideViewPr>
    <p:cSldViewPr snapToGrid="0">
      <p:cViewPr varScale="1">
        <p:scale>
          <a:sx n="42" d="100"/>
          <a:sy n="42" d="100"/>
        </p:scale>
        <p:origin x="100" y="13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7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まずは、本研究の背景から説明します。</a:t>
            </a:r>
            <a:endParaRPr lang="en-US" altLang="ja-JP" sz="1600" dirty="0"/>
          </a:p>
          <a:p>
            <a:r>
              <a:rPr lang="ja-JP" altLang="en-US" sz="1600" dirty="0"/>
              <a:t>ソフトウェア開発の分野で、プログラム自動修復技術はずっと重要な課題となります。</a:t>
            </a:r>
            <a:endParaRPr lang="en-US" altLang="ja-JP" sz="1600" dirty="0"/>
          </a:p>
          <a:p>
            <a:r>
              <a:rPr lang="ja-JP" altLang="en-US" sz="1600" dirty="0"/>
              <a:t>そして、近年、メモリエラー検知ツールの性能も向上しています。</a:t>
            </a:r>
            <a:endParaRPr lang="en-US" altLang="ja-JP" sz="1600" dirty="0"/>
          </a:p>
          <a:p>
            <a:r>
              <a:rPr lang="ja-JP" altLang="en-US" sz="1600" dirty="0"/>
              <a:t>メモリエラー自動修復分野の研究は、主に静的で検知と修復を行います。</a:t>
            </a:r>
            <a:endParaRPr lang="en-US" altLang="ja-JP" sz="1600" dirty="0"/>
          </a:p>
          <a:p>
            <a:r>
              <a:rPr lang="ja-JP" altLang="en-US" sz="1600" dirty="0"/>
              <a:t>でも、静的解析の特性により、エラーではない箇所をエラーと判断する状況が多いため、修復ツールはこれらの箇所を修復してみると、性能を影響します</a:t>
            </a:r>
            <a:endParaRPr lang="en-US" altLang="ja-JP" sz="1600" dirty="0"/>
          </a:p>
          <a:p>
            <a:r>
              <a:rPr lang="ja-JP" altLang="en-US" sz="1600" dirty="0"/>
              <a:t>本研究は、この問題を解決するために、ハイブリッド解析を用いてメモリエラー自動修復手法を提案しました。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Bug-Finder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が生成したテストスイートを用いてパッチを自動合成します。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の動作を簡単に説明します。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という静的</a:t>
            </a:r>
            <a:r>
              <a:rPr lang="en-US" altLang="ja-JP" dirty="0"/>
              <a:t>Bug-Finder</a:t>
            </a:r>
            <a:r>
              <a:rPr lang="ja-JP" altLang="en-US" dirty="0"/>
              <a:t>を用いてメモリエラーの検知を行います。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は静的解析により、オブジェクトフローグラフを生成します。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</a:t>
            </a:r>
            <a:r>
              <a:rPr lang="en-US" altLang="ja-JP" dirty="0"/>
              <a:t>free</a:t>
            </a:r>
            <a:r>
              <a:rPr lang="ja-JP" altLang="en-US" dirty="0"/>
              <a:t>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するとこのエラーが修復できます。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はエラーではない箇所も修復し、そして、静的解析のコストが高いため、性能に影響があります。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E495-5B9C-46DC-9ABF-EBA755E18CA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011-981F-4315-8654-0598522F0138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270-9E4D-43E0-8E37-14B07DE6D2EB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88-9AAD-4219-9CFD-B1449D3A52CE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631-C2F2-4ACD-8C5D-0B3E17D7EFC7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2E86-89B6-4324-BFCD-15E63B47DFC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BEE-6CF8-417A-9F5A-A7AFA2B75CB9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8FE-92A0-4E48-B80B-55CA2AEDBEEE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9372-200A-4E0F-8CA6-B6195FE919C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D90B03-4F90-43D2-964E-AC657ABC78D1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416-CE0F-4BDB-96DA-267B52D91876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F8031-CBE7-4BC9-98AE-67161529E80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028" y="1270124"/>
            <a:ext cx="10801697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Automated Memory Error Repair 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based on Hybrid Program Analysis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(HAMER)</a:t>
            </a:r>
            <a:endParaRPr lang="zh-CN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399542"/>
            <a:ext cx="2407920" cy="1655762"/>
          </a:xfrm>
        </p:spPr>
        <p:txBody>
          <a:bodyPr/>
          <a:lstStyle/>
          <a:p>
            <a:r>
              <a:rPr lang="en-US" altLang="ja-JP" dirty="0"/>
              <a:t>QIAN ZECHANG</a:t>
            </a:r>
          </a:p>
          <a:p>
            <a:r>
              <a:rPr lang="en-US" altLang="zh-CN" dirty="0"/>
              <a:t>20M31355</a:t>
            </a:r>
          </a:p>
          <a:p>
            <a:r>
              <a:rPr lang="ja-JP" altLang="en-US" dirty="0"/>
              <a:t>権藤研究室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dep-use chain</a:t>
            </a:r>
            <a:r>
              <a:rPr lang="ja-JP" altLang="en-US" sz="3200" dirty="0"/>
              <a:t>により、</a:t>
            </a:r>
            <a:r>
              <a:rPr lang="en-US" altLang="ja-JP" sz="3200" dirty="0"/>
              <a:t>error</a:t>
            </a:r>
            <a:r>
              <a:rPr lang="ja-JP" altLang="en-US" sz="3200" dirty="0"/>
              <a:t>別で</a:t>
            </a:r>
            <a:r>
              <a:rPr lang="en-US" altLang="ja-JP" sz="3200" dirty="0"/>
              <a:t>error</a:t>
            </a:r>
            <a:r>
              <a:rPr lang="ja-JP" altLang="en-US" sz="3200" dirty="0"/>
              <a:t> </a:t>
            </a:r>
            <a:r>
              <a:rPr lang="en-US" altLang="ja-JP" sz="3200" dirty="0"/>
              <a:t>path</a:t>
            </a:r>
            <a:r>
              <a:rPr lang="ja-JP" altLang="en-US" sz="3200" dirty="0"/>
              <a:t>中の各関数の依存変数を収集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→　</a:t>
            </a:r>
            <a:r>
              <a:rPr lang="en-US" altLang="ja-JP" sz="3200" dirty="0" err="1"/>
              <a:t>func</a:t>
            </a:r>
            <a:r>
              <a:rPr lang="en-US" altLang="ja-JP" sz="3200" dirty="0"/>
              <a:t>:</a:t>
            </a:r>
            <a:r>
              <a:rPr lang="ja-JP" altLang="en-US" sz="3200" dirty="0"/>
              <a:t> </a:t>
            </a:r>
            <a:r>
              <a:rPr lang="en-US" altLang="ja-JP" sz="3200" dirty="0"/>
              <a:t>a, new_node2: a, n-&gt;v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依存性解析の同時に、各関数の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の名とタイプを収集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収集された依存変数を全部ソース計装して、動的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を観測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43" y="3489351"/>
            <a:ext cx="3293679" cy="20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6711" y="2784511"/>
            <a:ext cx="79552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simp-CBPS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一時変数で使ったプログラム変数と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source</a:t>
            </a:r>
            <a:r>
              <a:rPr lang="ja-JP" altLang="en-US" sz="3200" dirty="0"/>
              <a:t>と</a:t>
            </a:r>
            <a:r>
              <a:rPr lang="en-US" altLang="ja-JP" sz="3200" dirty="0"/>
              <a:t>sink</a:t>
            </a:r>
            <a:r>
              <a:rPr lang="ja-JP" altLang="en-US" sz="3200" dirty="0"/>
              <a:t>の間に変数</a:t>
            </a:r>
            <a:r>
              <a:rPr lang="en-US" altLang="ja-JP" sz="3200" dirty="0"/>
              <a:t>value</a:t>
            </a:r>
            <a:r>
              <a:rPr lang="ja-JP" altLang="en-US" sz="3200" dirty="0"/>
              <a:t>が変わる可能性がある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line 36</a:t>
            </a:r>
            <a:r>
              <a:rPr lang="ja-JP" altLang="en-US" sz="3200" dirty="0"/>
              <a:t>の直前に挿入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21" y="877383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21" y="3406888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52871" y="1083192"/>
            <a:ext cx="7955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を生成する可能性がある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if(a&lt;=3)free(x);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別の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に挿入してみる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</a:t>
            </a:r>
            <a:r>
              <a:rPr lang="en-US" altLang="ja-JP" sz="3200" dirty="0"/>
              <a:t>test</a:t>
            </a:r>
            <a:r>
              <a:rPr lang="ja-JP" altLang="en-US" sz="3200" dirty="0"/>
              <a:t>を収集し、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に追加して再合成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a:4, error:1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new_node2</a:t>
            </a:r>
            <a:r>
              <a:rPr lang="ja-JP" altLang="en-US" sz="3200" dirty="0"/>
              <a:t>で</a:t>
            </a:r>
            <a:r>
              <a:rPr lang="en-US" altLang="ja-JP" sz="3200" dirty="0"/>
              <a:t>o1</a:t>
            </a:r>
            <a:r>
              <a:rPr lang="ja-JP" altLang="en-US" sz="3200" dirty="0"/>
              <a:t>を修復する可能性があるけど、</a:t>
            </a:r>
            <a:r>
              <a:rPr lang="en-US" altLang="ja-JP" sz="3200" dirty="0"/>
              <a:t>line 25</a:t>
            </a:r>
            <a:r>
              <a:rPr lang="ja-JP" altLang="en-US" sz="3200" dirty="0"/>
              <a:t>でｘを</a:t>
            </a:r>
            <a:r>
              <a:rPr lang="en-US" altLang="ja-JP" sz="3200" dirty="0"/>
              <a:t>use</a:t>
            </a:r>
            <a:r>
              <a:rPr lang="ja-JP" altLang="en-US" sz="3200" dirty="0"/>
              <a:t>するため、</a:t>
            </a:r>
            <a:r>
              <a:rPr lang="en-US" altLang="ja-JP" sz="3200" dirty="0"/>
              <a:t>use after free</a:t>
            </a:r>
            <a:r>
              <a:rPr lang="ja-JP" altLang="en-US" sz="3200" dirty="0"/>
              <a:t>が発生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2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o1</a:t>
            </a:r>
            <a:r>
              <a:rPr lang="ja-JP" altLang="en-US" sz="3200" dirty="0"/>
              <a:t>が</a:t>
            </a:r>
            <a:r>
              <a:rPr lang="en-US" altLang="ja-JP" sz="3200" dirty="0"/>
              <a:t>leak</a:t>
            </a:r>
            <a:r>
              <a:rPr lang="ja-JP" altLang="en-US" sz="3200" dirty="0"/>
              <a:t>すると判断：</a:t>
            </a:r>
            <a:r>
              <a:rPr lang="en-US" altLang="ja-JP" sz="3200" dirty="0"/>
              <a:t>false-positive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が違う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を生成：</a:t>
            </a:r>
            <a:r>
              <a:rPr lang="en-US" altLang="ja-JP" sz="3200" dirty="0"/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はエラーがないと判断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67640" y="80076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は希望な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を生成しない可能性がある。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の</a:t>
            </a:r>
            <a:r>
              <a:rPr lang="en-US" altLang="ja-JP" sz="3200" dirty="0"/>
              <a:t>conditional</a:t>
            </a:r>
            <a:r>
              <a:rPr lang="ja-JP" altLang="en-US" sz="3200" dirty="0"/>
              <a:t>をどう合成するか？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をどう選ぶか？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error</a:t>
            </a:r>
            <a:r>
              <a:rPr lang="ja-JP" altLang="en-US" sz="3200" dirty="0"/>
              <a:t>をある関数に対して、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はどう修復するか？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Hybrid</a:t>
            </a:r>
            <a:r>
              <a:rPr lang="ja-JP" altLang="en-US" sz="3200" dirty="0"/>
              <a:t>解析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Detection: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Collection:</a:t>
            </a:r>
            <a:r>
              <a:rPr lang="ja-JP" altLang="en-US" sz="3200" dirty="0"/>
              <a:t>　静的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Instrumentation:</a:t>
            </a:r>
            <a:r>
              <a:rPr lang="ja-JP" altLang="en-US" sz="3200" dirty="0"/>
              <a:t>　動的</a:t>
            </a:r>
            <a:r>
              <a:rPr lang="en-US" altLang="ja-JP" sz="3200" dirty="0"/>
              <a:t>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 Generation: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61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Error Detection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2024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Static analyzer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がある関数を収集し、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小さいコードに対して、直接に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で検査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Dependency</a:t>
            </a:r>
            <a:r>
              <a:rPr lang="ja-JP" altLang="en-US" b="1" dirty="0"/>
              <a:t> </a:t>
            </a:r>
            <a:r>
              <a:rPr lang="en-US" altLang="ja-JP" b="1" dirty="0"/>
              <a:t>Collection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75260" y="116362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各</a:t>
            </a:r>
            <a:r>
              <a:rPr lang="en-US" altLang="ja-JP" sz="3200" dirty="0"/>
              <a:t>error</a:t>
            </a:r>
            <a:r>
              <a:rPr lang="ja-JP" altLang="en-US" sz="3200" dirty="0"/>
              <a:t>の</a:t>
            </a:r>
            <a:r>
              <a:rPr lang="en-US" altLang="ja-JP" sz="3200" dirty="0"/>
              <a:t>error path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path</a:t>
            </a:r>
            <a:r>
              <a:rPr lang="ja-JP" altLang="en-US" sz="3200" dirty="0"/>
              <a:t>上の全部の関数の依存変数を収集（</a:t>
            </a:r>
            <a:r>
              <a:rPr lang="en-US" altLang="ja-JP" sz="3200" dirty="0"/>
              <a:t>def-use chain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同時に各関数の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Lightweight static analysis</a:t>
            </a:r>
            <a:r>
              <a:rPr lang="ja-JP" altLang="en-US" sz="3200" dirty="0"/>
              <a:t>により必要な情報を収集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</a:t>
            </a:r>
            <a:r>
              <a:rPr lang="ja-JP" altLang="en-US" sz="3200" dirty="0"/>
              <a:t>と関数の最後尾の位置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1852612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720" y="1790960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4175760" y="1965960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Source</a:t>
            </a:r>
            <a:r>
              <a:rPr lang="ja-JP" altLang="en-US" b="1" dirty="0"/>
              <a:t> </a:t>
            </a:r>
            <a:r>
              <a:rPr lang="en-US" altLang="ja-JP" b="1" dirty="0"/>
              <a:t>Instrumentation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96240" y="1314094"/>
            <a:ext cx="122148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全部の依存変数をソース計装し、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で実行して依存変数の動的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3200" dirty="0"/>
              <a:t>fprintf(stderr,"instrument: ({line}) {varname} : %d\n",{varname});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依存変数の直後に挿入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をまとめ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e1</a:t>
            </a:r>
            <a:r>
              <a:rPr lang="ja-JP" altLang="en-US" sz="3200" dirty="0"/>
              <a:t>と</a:t>
            </a:r>
            <a:r>
              <a:rPr lang="en-US" altLang="ja-JP" sz="3200" dirty="0"/>
              <a:t>e2</a:t>
            </a:r>
            <a:r>
              <a:rPr lang="ja-JP" altLang="en-US" sz="3200" dirty="0"/>
              <a:t>二つの</a:t>
            </a:r>
            <a:r>
              <a:rPr lang="en-US" altLang="ja-JP" sz="3200" dirty="0"/>
              <a:t>error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a=1,e1:true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a=1,e2:false</a:t>
            </a:r>
          </a:p>
        </p:txBody>
      </p:sp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80" y="922081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Repair Algorithm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</a:t>
            </a:r>
            <a:r>
              <a:rPr lang="en-US" altLang="ja-JP" sz="3200" dirty="0" err="1"/>
              <a:t>src.c</a:t>
            </a:r>
            <a:r>
              <a:rPr lang="en-US" altLang="ja-JP" sz="3200" dirty="0"/>
              <a:t>, synthesis information(</a:t>
            </a:r>
            <a:r>
              <a:rPr lang="en-US" altLang="ja-JP" sz="3200" dirty="0" err="1"/>
              <a:t>SynInf</a:t>
            </a:r>
            <a:r>
              <a:rPr lang="en-US" altLang="ja-JP" sz="3200" dirty="0"/>
              <a:t>)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SynInf</a:t>
            </a:r>
            <a:r>
              <a:rPr lang="en-US" altLang="ja-JP" sz="3200" dirty="0"/>
              <a:t>: error</a:t>
            </a:r>
            <a:r>
              <a:rPr lang="ja-JP" altLang="en-US" sz="3200" dirty="0"/>
              <a:t>別で依存変数、動的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、</a:t>
            </a:r>
            <a:r>
              <a:rPr lang="en-US" altLang="ja-JP" sz="3200" dirty="0"/>
              <a:t>fix location, 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Queue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番号を保存し、一個一個で修復してみる。当時点で修復できないと、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</a:t>
            </a:r>
            <a:r>
              <a:rPr lang="en-US" altLang="ja-JP" sz="3200" dirty="0"/>
              <a:t>queue</a:t>
            </a:r>
            <a:r>
              <a:rPr lang="ja-JP" altLang="en-US" sz="3200" dirty="0"/>
              <a:t>に追加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flag</a:t>
            </a:r>
            <a:r>
              <a:rPr lang="ja-JP" altLang="en-US" sz="3200" dirty="0"/>
              <a:t>は修復できない</a:t>
            </a:r>
            <a:r>
              <a:rPr lang="en-US" altLang="ja-JP" sz="3200" dirty="0"/>
              <a:t>error</a:t>
            </a:r>
            <a:r>
              <a:rPr lang="ja-JP" altLang="en-US" sz="3200" dirty="0"/>
              <a:t>を繰り返して修復することを防止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176CCC-D9A2-4305-8FF5-96AA9828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98" y="-33090"/>
            <a:ext cx="376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/>
              <a:t>Introduction</a:t>
            </a:r>
            <a:endParaRPr lang="zh-CN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368684" y="819752"/>
            <a:ext cx="1166769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背景</a:t>
            </a:r>
            <a:endParaRPr lang="en-US" altLang="zh-CN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メモリエラーは致命的な影響がある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メモリエラー検知ツールの性能が向上したが、修復は難しい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既存の研究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静的でメモリエラーの検知と修復を行う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既存の問題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Analyzer</a:t>
            </a:r>
            <a:r>
              <a:rPr lang="ja-JP" altLang="en-US" sz="2800" dirty="0"/>
              <a:t>の偽陽性と偽陰性は修復ツールの性能を影響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正しくないパッチを生成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提案手法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（動的）でエラー候補を再検査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生成した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を用いてパッチを自動合成し、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04813" y="1102995"/>
            <a:ext cx="8496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code, patch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patch:</a:t>
            </a:r>
            <a:r>
              <a:rPr lang="ja-JP" altLang="en-US" sz="3200" dirty="0"/>
              <a:t>関数別での合成した</a:t>
            </a:r>
            <a:r>
              <a:rPr lang="en-US" altLang="ja-JP" sz="3200" dirty="0"/>
              <a:t>conditional, fix location, error heap object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  <a:r>
              <a:rPr lang="ja-JP" altLang="en-US" sz="3200" dirty="0"/>
              <a:t>に</a:t>
            </a:r>
            <a:r>
              <a:rPr lang="en-US" altLang="ja-JP" sz="3200" dirty="0"/>
              <a:t>patch</a:t>
            </a:r>
            <a:r>
              <a:rPr lang="ja-JP" altLang="en-US" sz="3200" dirty="0"/>
              <a:t>を挿入し、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same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または部分</a:t>
            </a:r>
            <a:r>
              <a:rPr lang="en-US" altLang="ja-JP" sz="3200" dirty="0"/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800" dirty="0" err="1"/>
              <a:t>LibFuzzer</a:t>
            </a:r>
            <a:r>
              <a:rPr lang="ja-JP" altLang="en-US" sz="2800" dirty="0"/>
              <a:t>は希望な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を生成しない可能性がある。</a:t>
            </a:r>
            <a:r>
              <a:rPr lang="en-US" altLang="ja-JP" sz="2800" dirty="0"/>
              <a:t>HAMER</a:t>
            </a:r>
            <a:r>
              <a:rPr lang="ja-JP" altLang="en-US" sz="2800" dirty="0"/>
              <a:t>は正しい</a:t>
            </a:r>
            <a:r>
              <a:rPr lang="en-US" altLang="ja-JP" sz="2800" dirty="0"/>
              <a:t>patch</a:t>
            </a:r>
            <a:r>
              <a:rPr lang="ja-JP" altLang="en-US" sz="2800" dirty="0"/>
              <a:t>の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をどう合成するか？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current</a:t>
            </a:r>
            <a:r>
              <a:rPr lang="ja-JP" altLang="en-US" sz="2800" dirty="0"/>
              <a:t> 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をチェックし、</a:t>
            </a:r>
            <a:r>
              <a:rPr lang="en-US" altLang="ja-JP" sz="2800" dirty="0"/>
              <a:t>error</a:t>
            </a:r>
            <a:r>
              <a:rPr lang="ja-JP" altLang="en-US" sz="2800" dirty="0"/>
              <a:t>を</a:t>
            </a:r>
            <a:r>
              <a:rPr lang="en-US" altLang="ja-JP" sz="2800" dirty="0"/>
              <a:t>trigger</a:t>
            </a:r>
            <a:r>
              <a:rPr lang="ja-JP" altLang="en-US" sz="2800" dirty="0"/>
              <a:t>する</a:t>
            </a:r>
            <a:r>
              <a:rPr lang="en-US" altLang="ja-JP" sz="2800" dirty="0"/>
              <a:t>test</a:t>
            </a:r>
            <a:r>
              <a:rPr lang="ja-JP" altLang="en-US" sz="2800" dirty="0"/>
              <a:t>を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に追加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return</a:t>
            </a:r>
            <a:r>
              <a:rPr lang="ja-JP" altLang="en-US" sz="2800" dirty="0"/>
              <a:t>がある関数に対して、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</a:t>
            </a:r>
            <a:r>
              <a:rPr lang="en-US" altLang="ja-JP" sz="2800" dirty="0"/>
              <a:t>fix location</a:t>
            </a:r>
            <a:r>
              <a:rPr lang="ja-JP" altLang="en-US" sz="2800" dirty="0"/>
              <a:t>をどう選ぶか？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Candidate fix location</a:t>
            </a:r>
            <a:r>
              <a:rPr lang="ja-JP" altLang="en-US" sz="2800" dirty="0"/>
              <a:t>に挿入し、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でチェック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error</a:t>
            </a:r>
            <a:r>
              <a:rPr lang="ja-JP" altLang="en-US" sz="2800" dirty="0"/>
              <a:t>をある関数に対して、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はどう修復するか？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Queue</a:t>
            </a:r>
            <a:r>
              <a:rPr lang="ja-JP" altLang="en-US" sz="2800" dirty="0"/>
              <a:t>で修復されない</a:t>
            </a:r>
            <a:r>
              <a:rPr lang="en-US" altLang="ja-JP" sz="2800" dirty="0"/>
              <a:t>error</a:t>
            </a:r>
            <a:r>
              <a:rPr lang="ja-JP" altLang="en-US" sz="2800" dirty="0"/>
              <a:t>番号を保存し、一個一個で修復してみる。もし当時点で修復できないと、</a:t>
            </a:r>
            <a:r>
              <a:rPr lang="en-US" altLang="ja-JP" sz="2800" dirty="0"/>
              <a:t>queue</a:t>
            </a:r>
            <a:r>
              <a:rPr lang="ja-JP" altLang="en-US" sz="2800" dirty="0"/>
              <a:t>に追加し、後で修復してみる。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Evaluation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16265" y="877383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LibFuzzer</a:t>
            </a:r>
            <a:r>
              <a:rPr lang="ja-JP" altLang="en-US" sz="2400" dirty="0"/>
              <a:t>は希望な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を生成しない可能性がある。</a:t>
            </a:r>
            <a:r>
              <a:rPr lang="en-US" altLang="ja-JP" sz="2400" dirty="0"/>
              <a:t>HAMER</a:t>
            </a:r>
            <a:r>
              <a:rPr lang="ja-JP" altLang="en-US" sz="2400" dirty="0"/>
              <a:t>は正しい</a:t>
            </a:r>
            <a:r>
              <a:rPr lang="en-US" altLang="ja-JP" sz="2400" dirty="0"/>
              <a:t>patch</a:t>
            </a:r>
            <a:r>
              <a:rPr lang="ja-JP" altLang="en-US" sz="2400" dirty="0"/>
              <a:t>の</a:t>
            </a:r>
            <a:r>
              <a:rPr lang="en-US" altLang="ja-JP" sz="2400" dirty="0"/>
              <a:t>conditional</a:t>
            </a:r>
            <a:r>
              <a:rPr lang="ja-JP" altLang="en-US" sz="2400" dirty="0"/>
              <a:t>をどう合成するか？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return</a:t>
            </a:r>
            <a:r>
              <a:rPr lang="ja-JP" altLang="en-US" sz="2400" dirty="0"/>
              <a:t>がある関数に対して、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</a:t>
            </a:r>
            <a:r>
              <a:rPr lang="en-US" altLang="ja-JP" sz="2400" dirty="0"/>
              <a:t>fix location</a:t>
            </a:r>
            <a:r>
              <a:rPr lang="ja-JP" altLang="en-US" sz="2400" dirty="0"/>
              <a:t>をどう選ぶか？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error</a:t>
            </a:r>
            <a:r>
              <a:rPr lang="ja-JP" altLang="en-US" sz="2400" dirty="0"/>
              <a:t>をある関数に対して、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はどう修復するか？</a:t>
            </a:r>
            <a:endParaRPr lang="en-US" altLang="ja-JP" sz="24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Benchmark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合成検体で</a:t>
            </a:r>
            <a:r>
              <a:rPr lang="en-US" altLang="ja-JP" sz="3200" dirty="0"/>
              <a:t>SAVER</a:t>
            </a:r>
            <a:r>
              <a:rPr lang="ja-JP" altLang="en-US" sz="3200" dirty="0"/>
              <a:t>と比較　（</a:t>
            </a:r>
            <a:r>
              <a:rPr lang="en-US" altLang="ja-JP" sz="3200" b="1" dirty="0"/>
              <a:t>TODO</a:t>
            </a:r>
            <a:r>
              <a:rPr lang="en-US" altLang="ja-JP" sz="3200" dirty="0"/>
              <a:t>: </a:t>
            </a:r>
            <a:r>
              <a:rPr lang="ja-JP" altLang="en-US" sz="3200" dirty="0"/>
              <a:t>表でまとめ）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実装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Python</a:t>
            </a:r>
            <a:r>
              <a:rPr lang="ja-JP" altLang="en-US" sz="3200" dirty="0"/>
              <a:t>（</a:t>
            </a:r>
            <a:r>
              <a:rPr lang="en-US" altLang="ja-JP" sz="3200" dirty="0"/>
              <a:t>1000</a:t>
            </a:r>
            <a:r>
              <a:rPr lang="ja-JP" altLang="en-US" sz="3200" dirty="0"/>
              <a:t>行ぐらい）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</a:t>
            </a:r>
            <a:r>
              <a:rPr lang="en-US" altLang="ja-JP" sz="3200" dirty="0"/>
              <a:t>Analyzer: Infer, </a:t>
            </a:r>
            <a:r>
              <a:rPr lang="en-US" altLang="ja-JP" sz="3200" dirty="0" err="1"/>
              <a:t>fuzzer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LibFuzzer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構文解析</a:t>
            </a:r>
            <a:r>
              <a:rPr lang="en-US" altLang="ja-JP" sz="3200" dirty="0"/>
              <a:t>: python</a:t>
            </a:r>
            <a:r>
              <a:rPr lang="ja-JP" altLang="en-US" sz="3200" dirty="0"/>
              <a:t>の</a:t>
            </a:r>
            <a:r>
              <a:rPr lang="en-US" altLang="ja-JP" sz="3200" dirty="0" err="1"/>
              <a:t>pycparser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 solver: python</a:t>
            </a:r>
            <a:r>
              <a:rPr lang="ja-JP" altLang="en-US" sz="3200" dirty="0"/>
              <a:t>の</a:t>
            </a:r>
            <a:r>
              <a:rPr lang="en-US" altLang="ja-JP" sz="3200" dirty="0"/>
              <a:t>z3-solver </a:t>
            </a: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321945" y="1286895"/>
            <a:ext cx="77609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o0,o1,o2</a:t>
            </a:r>
            <a:r>
              <a:rPr lang="ja-JP" altLang="en-US" sz="3200" dirty="0"/>
              <a:t>の順で修復してみる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を修復するときに、</a:t>
            </a:r>
            <a:r>
              <a:rPr lang="en-US" altLang="ja-JP" sz="3200" dirty="0"/>
              <a:t>timeout</a:t>
            </a:r>
            <a:r>
              <a:rPr lang="ja-JP" altLang="en-US" sz="3200" dirty="0"/>
              <a:t>までに正しい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を生成しない状況がよくある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a=4</a:t>
            </a:r>
            <a:r>
              <a:rPr lang="ja-JP" altLang="en-US" sz="3200" dirty="0"/>
              <a:t>をもらってない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先に</a:t>
            </a:r>
            <a:r>
              <a:rPr lang="en-US" altLang="ja-JP" sz="3200" dirty="0"/>
              <a:t>o2</a:t>
            </a:r>
            <a:r>
              <a:rPr lang="ja-JP" altLang="en-US" sz="3200" dirty="0"/>
              <a:t>を修復していく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を再修復してみる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if(a&lt;=3)free(o1);</a:t>
            </a:r>
            <a:r>
              <a:rPr lang="ja-JP" altLang="en-US" sz="3200" dirty="0"/>
              <a:t> → </a:t>
            </a:r>
            <a:r>
              <a:rPr lang="en-US" altLang="ja-JP" sz="3200" dirty="0"/>
              <a:t>a=4, ML </a:t>
            </a:r>
            <a:r>
              <a:rPr lang="ja-JP" altLang="en-US" sz="3200" dirty="0"/>
              <a:t>→ </a:t>
            </a:r>
            <a:r>
              <a:rPr lang="en-US" altLang="ja-JP" sz="3200" dirty="0"/>
              <a:t>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If(a&lt;=5)free(o1); </a:t>
            </a:r>
            <a:r>
              <a:rPr lang="ja-JP" altLang="en-US" sz="3200" dirty="0"/>
              <a:t>→ </a:t>
            </a:r>
            <a:r>
              <a:rPr lang="en-US" altLang="ja-JP" sz="3200" dirty="0"/>
              <a:t>a=5,UDB </a:t>
            </a:r>
            <a:r>
              <a:rPr lang="ja-JP" altLang="en-US" sz="3200" dirty="0"/>
              <a:t>→ </a:t>
            </a:r>
            <a:r>
              <a:rPr lang="en-US" altLang="ja-JP" sz="3200" dirty="0"/>
              <a:t>False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63DA87A-F479-4EF5-A50D-5E82FD0D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178577" y="5055396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複数があっても、修復できる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必要な</a:t>
            </a:r>
            <a:r>
              <a:rPr lang="en-US" altLang="ja-JP" sz="3200" dirty="0"/>
              <a:t>test</a:t>
            </a:r>
            <a:r>
              <a:rPr lang="ja-JP" altLang="en-US" sz="3200" dirty="0"/>
              <a:t>を再収集することができる</a:t>
            </a: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例２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21945" y="1469775"/>
            <a:ext cx="7330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二つの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HAMER</a:t>
            </a:r>
            <a:r>
              <a:rPr lang="ja-JP" altLang="en-US" sz="3200" dirty="0"/>
              <a:t>は一回で二つの正しい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は二回実行が必要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二番目の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</a:t>
            </a:r>
            <a:r>
              <a:rPr lang="en-US" altLang="ja-JP" sz="3200" dirty="0"/>
              <a:t>patch</a:t>
            </a:r>
            <a:r>
              <a:rPr lang="ja-JP" altLang="en-US" sz="3200" dirty="0"/>
              <a:t>が違う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があっても、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が生成できる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1F1C4-C7EC-4308-B295-6DF4CF19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722063"/>
            <a:ext cx="2514600" cy="2105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16CB57-A7BF-4F48-AF99-F18718CB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4" y="3832789"/>
            <a:ext cx="3867150" cy="21240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D393-E0D2-4C02-AAC8-957FA4760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00" y="672723"/>
            <a:ext cx="2428875" cy="25908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14F3A8-1526-461C-8E99-5EE76C24C343}"/>
              </a:ext>
            </a:extLst>
          </p:cNvPr>
          <p:cNvSpPr txBox="1"/>
          <p:nvPr/>
        </p:nvSpPr>
        <p:spPr>
          <a:xfrm>
            <a:off x="9448799" y="3230878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SAVER-generated patch</a:t>
            </a:r>
            <a:endParaRPr lang="zh-CN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F1D280-DB78-40A0-8E82-FA12851F1C4B}"/>
              </a:ext>
            </a:extLst>
          </p:cNvPr>
          <p:cNvSpPr txBox="1"/>
          <p:nvPr/>
        </p:nvSpPr>
        <p:spPr>
          <a:xfrm>
            <a:off x="8557260" y="5956864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HAMER-generated patch</a:t>
            </a:r>
            <a:endParaRPr lang="zh-CN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8A1EDD4-A712-40F3-B00E-212110EDA2A5}"/>
              </a:ext>
            </a:extLst>
          </p:cNvPr>
          <p:cNvCxnSpPr/>
          <p:nvPr/>
        </p:nvCxnSpPr>
        <p:spPr>
          <a:xfrm>
            <a:off x="10058399" y="1373764"/>
            <a:ext cx="1257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1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Limitation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06680" y="1289357"/>
            <a:ext cx="12176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整数の変数を使って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を合成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並行プログラムに扱わない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変数や</a:t>
            </a:r>
            <a:r>
              <a:rPr lang="en-US" altLang="ja-JP" sz="2800" dirty="0"/>
              <a:t>heap object</a:t>
            </a:r>
            <a:r>
              <a:rPr lang="ja-JP" altLang="en-US" sz="2800" dirty="0"/>
              <a:t>が</a:t>
            </a:r>
            <a:r>
              <a:rPr lang="en-US" altLang="ja-JP" sz="2800" dirty="0"/>
              <a:t>for loop</a:t>
            </a:r>
            <a:r>
              <a:rPr lang="ja-JP" altLang="en-US" sz="2800" dirty="0"/>
              <a:t>と</a:t>
            </a:r>
            <a:r>
              <a:rPr lang="en-US" altLang="ja-JP" sz="2800" dirty="0"/>
              <a:t>while loop</a:t>
            </a:r>
            <a:r>
              <a:rPr lang="ja-JP" altLang="en-US" sz="2800" dirty="0"/>
              <a:t>にある場合に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Future</a:t>
            </a:r>
            <a:r>
              <a:rPr lang="ja-JP" altLang="en-US" b="1" dirty="0"/>
              <a:t> </a:t>
            </a:r>
            <a:r>
              <a:rPr lang="en-US" altLang="ja-JP" b="1" dirty="0"/>
              <a:t>Work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use-after-free</a:t>
            </a:r>
            <a:r>
              <a:rPr lang="ja-JP" altLang="en-US" sz="2800" dirty="0"/>
              <a:t>と</a:t>
            </a:r>
            <a:r>
              <a:rPr lang="en-US" altLang="ja-JP" sz="2800" dirty="0"/>
              <a:t>double free</a:t>
            </a:r>
            <a:r>
              <a:rPr lang="ja-JP" altLang="en-US" sz="2800" dirty="0"/>
              <a:t>に拡張</a:t>
            </a:r>
            <a:endParaRPr lang="en-US" altLang="ja-JP" sz="28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既存の</a:t>
            </a:r>
            <a:r>
              <a:rPr lang="en-US" altLang="ja-JP" sz="2800" dirty="0"/>
              <a:t>deallocation</a:t>
            </a:r>
            <a:r>
              <a:rPr lang="ja-JP" altLang="en-US" sz="2800" dirty="0"/>
              <a:t>を削除し、</a:t>
            </a:r>
            <a:r>
              <a:rPr lang="en-US" altLang="ja-JP" sz="2800" dirty="0"/>
              <a:t>memory</a:t>
            </a:r>
            <a:r>
              <a:rPr lang="ja-JP" altLang="en-US" sz="2800" dirty="0"/>
              <a:t> </a:t>
            </a:r>
            <a:r>
              <a:rPr lang="en-US" altLang="ja-JP" sz="2800" dirty="0"/>
              <a:t>leak</a:t>
            </a:r>
            <a:r>
              <a:rPr lang="ja-JP" altLang="en-US" sz="2800" dirty="0"/>
              <a:t>になる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Loop</a:t>
            </a:r>
            <a:r>
              <a:rPr lang="ja-JP" altLang="en-US" sz="2800" dirty="0"/>
              <a:t>に対しての改善策を考え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修復アルゴリズムを改善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conditional</a:t>
            </a:r>
            <a:r>
              <a:rPr lang="ja-JP" altLang="en-US" sz="2800" dirty="0"/>
              <a:t>の</a:t>
            </a:r>
            <a:r>
              <a:rPr lang="en-US" altLang="ja-JP" sz="2800" dirty="0"/>
              <a:t>template</a:t>
            </a:r>
            <a:r>
              <a:rPr lang="ja-JP" altLang="en-US" sz="2800" dirty="0"/>
              <a:t>を増やす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Scalability</a:t>
            </a:r>
            <a:r>
              <a:rPr lang="ja-JP" altLang="en-US" sz="2800" dirty="0"/>
              <a:t>の向上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8C7828EA-A5DE-4095-B216-9CB87BDE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91293"/>
              </p:ext>
            </p:extLst>
          </p:nvPr>
        </p:nvGraphicFramePr>
        <p:xfrm>
          <a:off x="593508" y="363162"/>
          <a:ext cx="11004984" cy="579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095">
                  <a:extLst>
                    <a:ext uri="{9D8B030D-6E8A-4147-A177-3AD203B41FA5}">
                      <a16:colId xmlns:a16="http://schemas.microsoft.com/office/drawing/2014/main" val="1965255492"/>
                    </a:ext>
                  </a:extLst>
                </a:gridCol>
                <a:gridCol w="1810135">
                  <a:extLst>
                    <a:ext uri="{9D8B030D-6E8A-4147-A177-3AD203B41FA5}">
                      <a16:colId xmlns:a16="http://schemas.microsoft.com/office/drawing/2014/main" val="1716141297"/>
                    </a:ext>
                  </a:extLst>
                </a:gridCol>
                <a:gridCol w="1876041">
                  <a:extLst>
                    <a:ext uri="{9D8B030D-6E8A-4147-A177-3AD203B41FA5}">
                      <a16:colId xmlns:a16="http://schemas.microsoft.com/office/drawing/2014/main" val="1440252493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316245376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39467292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760649632"/>
                    </a:ext>
                  </a:extLst>
                </a:gridCol>
              </a:tblGrid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T</a:t>
                      </a:r>
                      <a:r>
                        <a:rPr lang="en-US" altLang="zh-CN" sz="2400" dirty="0"/>
                        <a:t>ool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修復対象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Fix</a:t>
                      </a:r>
                      <a:r>
                        <a:rPr lang="ja-JP" altLang="en-US" sz="2400" dirty="0"/>
                        <a:t> </a:t>
                      </a:r>
                      <a:r>
                        <a:rPr lang="en-US" altLang="ja-JP" sz="2400" dirty="0"/>
                        <a:t>localization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Test suite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Patch</a:t>
                      </a:r>
                      <a:r>
                        <a:rPr lang="ja-JP" altLang="en-US" sz="2400" dirty="0"/>
                        <a:t> 検査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618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Angelix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統計的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1491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CPR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User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82266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ExtractFix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en-US" altLang="ja-JP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Crashing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83191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Saver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46772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 err="1"/>
                        <a:t>GetaFix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 dereference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r>
                        <a:rPr lang="en-US" altLang="ja-JP" sz="2400" dirty="0"/>
                        <a:t>(</a:t>
                      </a:r>
                      <a:r>
                        <a:rPr lang="ja-JP" altLang="en-US" sz="2400" dirty="0"/>
                        <a:t>学習データが必要</a:t>
                      </a:r>
                      <a:r>
                        <a:rPr lang="en-US" altLang="ja-JP" sz="2400" dirty="0"/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53141"/>
                  </a:ext>
                </a:extLst>
              </a:tr>
              <a:tr h="84512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/>
                        <a:t>HAMER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0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予備スライド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Infer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Facebook</a:t>
            </a:r>
            <a:r>
              <a:rPr lang="ja-JP" altLang="en-US" sz="3200" dirty="0"/>
              <a:t>開発した静的</a:t>
            </a:r>
            <a:r>
              <a:rPr lang="en-US" altLang="ja-JP" sz="3200" dirty="0"/>
              <a:t>Analyzer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null pointer dereference</a:t>
            </a:r>
            <a:r>
              <a:rPr lang="ja-JP" altLang="en-US" sz="3200" dirty="0"/>
              <a:t>と</a:t>
            </a:r>
            <a:r>
              <a:rPr lang="en-US" altLang="ja-JP" sz="3200" dirty="0"/>
              <a:t>memory error</a:t>
            </a:r>
            <a:r>
              <a:rPr lang="ja-JP" altLang="en-US" sz="3200" dirty="0"/>
              <a:t>などの問題を解析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静的解析なので、間接コールや</a:t>
            </a:r>
            <a:r>
              <a:rPr lang="en-US" altLang="ja-JP" sz="3200" dirty="0"/>
              <a:t>alias</a:t>
            </a:r>
            <a:r>
              <a:rPr lang="ja-JP" altLang="en-US" sz="3200" dirty="0"/>
              <a:t>などの問題に苦手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false-positive</a:t>
            </a:r>
            <a:r>
              <a:rPr lang="ja-JP" altLang="en-US" sz="3200" dirty="0"/>
              <a:t>と</a:t>
            </a:r>
            <a:r>
              <a:rPr lang="en-US" altLang="ja-JP" sz="3200" dirty="0"/>
              <a:t>false-negative</a:t>
            </a:r>
            <a:r>
              <a:rPr lang="ja-JP" altLang="en-US" sz="3200" dirty="0"/>
              <a:t>の警報がある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false-positive: </a:t>
            </a:r>
            <a:r>
              <a:rPr lang="ja-JP" altLang="en-US" sz="3200" dirty="0"/>
              <a:t>修復ツールは違う警報を修復してみる</a:t>
            </a:r>
            <a:r>
              <a:rPr lang="en-US" altLang="ja-JP" sz="3200" dirty="0"/>
              <a:t> 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false-negative:</a:t>
            </a:r>
            <a:r>
              <a:rPr lang="ja-JP" altLang="en-US" sz="3200" dirty="0"/>
              <a:t>　修復の機会もない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SAVER</a:t>
            </a:r>
            <a:r>
              <a:rPr lang="ja-JP" altLang="en-US" b="1" dirty="0"/>
              <a:t> </a:t>
            </a:r>
            <a:r>
              <a:rPr lang="en-US" altLang="ja-JP" b="1" dirty="0"/>
              <a:t>(Automated Static Memory Error Repair 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464494" y="936010"/>
            <a:ext cx="758914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</a:t>
            </a:r>
            <a:r>
              <a:rPr lang="en-US" altLang="ja-JP" sz="2600" dirty="0"/>
              <a:t>(</a:t>
            </a:r>
            <a:r>
              <a:rPr lang="ja-JP" altLang="en-US" sz="2600" dirty="0"/>
              <a:t>静的</a:t>
            </a:r>
            <a:r>
              <a:rPr lang="en-US" altLang="ja-JP" sz="2600" dirty="0"/>
              <a:t>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 </a:t>
            </a:r>
            <a:r>
              <a:rPr lang="en-US" altLang="ja-JP" sz="2400" dirty="0"/>
              <a:t>Infer (Static Bug-Finder) 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p</a:t>
            </a:r>
            <a:r>
              <a:rPr lang="ja-JP" altLang="en-US" sz="2400" dirty="0"/>
              <a:t>は</a:t>
            </a:r>
            <a:r>
              <a:rPr lang="en-US" altLang="ja-JP" sz="2400" dirty="0"/>
              <a:t>Memory Leak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修復（静的）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Object flow graph</a:t>
            </a:r>
            <a:r>
              <a:rPr lang="ja-JP" altLang="en-US" sz="2400" dirty="0"/>
              <a:t>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各</a:t>
            </a:r>
            <a:r>
              <a:rPr lang="en-US" altLang="ja-JP" sz="2400" dirty="0"/>
              <a:t>heap object</a:t>
            </a:r>
            <a:r>
              <a:rPr lang="ja-JP" altLang="en-US" sz="2400" dirty="0"/>
              <a:t>の状態とパス制約条件を収集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パッチを生成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6</a:t>
            </a:r>
            <a:r>
              <a:rPr lang="ja-JP" altLang="en-US" sz="2400" dirty="0"/>
              <a:t>行目と</a:t>
            </a:r>
            <a:r>
              <a:rPr lang="en-US" altLang="ja-JP" sz="2400" dirty="0"/>
              <a:t>7</a:t>
            </a:r>
            <a:r>
              <a:rPr lang="ja-JP" altLang="en-US" sz="2400" dirty="0"/>
              <a:t>行目の間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生成したパッチをチェック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エラーではない箇所（偽陽性）も修復してみる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静的解析のコストが高い</a:t>
            </a:r>
            <a:endParaRPr lang="en-US" altLang="ja-JP" sz="2400" dirty="0"/>
          </a:p>
          <a:p>
            <a:pPr marL="9693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/>
              <a:t>性能に影響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altLang="ja-JP" b="1" dirty="0" err="1"/>
              <a:t>Angelix</a:t>
            </a:r>
            <a:r>
              <a:rPr lang="ja-JP" altLang="en-US" b="1" dirty="0"/>
              <a:t> </a:t>
            </a:r>
            <a:r>
              <a:rPr lang="en-US" altLang="ja-JP" b="1" dirty="0"/>
              <a:t>(S</a:t>
            </a:r>
            <a:r>
              <a:rPr lang="en-US" altLang="zh-CN" b="1" dirty="0"/>
              <a:t>emantics-based General-purpose APR)</a:t>
            </a:r>
            <a:endParaRPr lang="zh-CN" altLang="en-US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421908" y="1029267"/>
            <a:ext cx="7609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Test</a:t>
            </a:r>
            <a:r>
              <a:rPr lang="ja-JP" altLang="en-US" sz="2400" dirty="0"/>
              <a:t> </a:t>
            </a:r>
            <a:r>
              <a:rPr lang="en-US" altLang="ja-JP" sz="2400" dirty="0"/>
              <a:t>Suite</a:t>
            </a:r>
            <a:r>
              <a:rPr lang="ja-JP" altLang="en-US" sz="2400" dirty="0"/>
              <a:t>を実行し、各行のエラー発生確率を計算</a:t>
            </a:r>
            <a:endParaRPr lang="en-US" altLang="ja-JP" sz="2400" dirty="0"/>
          </a:p>
          <a:p>
            <a:pPr marL="626400" lvl="1">
              <a:buClr>
                <a:schemeClr val="accent1"/>
              </a:buClr>
            </a:pP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確率が高い順で修復してみる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行目から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シンボリック変数に変換し、動的記号実行エンジン</a:t>
            </a:r>
            <a:r>
              <a:rPr lang="en-US" altLang="ja-JP" sz="2400" b="1" dirty="0"/>
              <a:t>KLEE</a:t>
            </a:r>
            <a:r>
              <a:rPr lang="ja-JP" altLang="en-US" sz="2400" dirty="0"/>
              <a:t>を用いてパス制約を収集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 = a - b;</a:t>
            </a:r>
            <a:r>
              <a:rPr lang="ja-JP" altLang="en-US" sz="2400" dirty="0"/>
              <a:t>　→　</a:t>
            </a:r>
            <a:r>
              <a:rPr lang="en-US" altLang="ja-JP" sz="2400" dirty="0"/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Component-based Program Synthesis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Component(</a:t>
            </a:r>
            <a:r>
              <a:rPr lang="ja-JP" altLang="en-US" sz="2400" dirty="0"/>
              <a:t>変数とオペレータ</a:t>
            </a:r>
            <a:r>
              <a:rPr lang="en-US" altLang="ja-JP" sz="2400" dirty="0"/>
              <a:t>)</a:t>
            </a:r>
            <a:r>
              <a:rPr lang="ja-JP" altLang="en-US" sz="2400" dirty="0"/>
              <a:t>とパス制約を　　用いてパッチを合成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メモリエラーに扱わない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3" y="1785126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8FA1624-A332-4423-BC4A-E24E96CC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31" y="731576"/>
            <a:ext cx="5414669" cy="291227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変数依存性解析</a:t>
            </a:r>
            <a:endParaRPr lang="zh-CN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0186A1-C300-4C57-BF8F-9669366490B8}"/>
              </a:ext>
            </a:extLst>
          </p:cNvPr>
          <p:cNvCxnSpPr>
            <a:cxnSpLocks/>
          </p:cNvCxnSpPr>
          <p:nvPr/>
        </p:nvCxnSpPr>
        <p:spPr>
          <a:xfrm>
            <a:off x="6845417" y="1261780"/>
            <a:ext cx="4367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C8AB19-EDEB-41FF-9E9A-B4C3C0DB4D3C}"/>
              </a:ext>
            </a:extLst>
          </p:cNvPr>
          <p:cNvCxnSpPr>
            <a:cxnSpLocks/>
          </p:cNvCxnSpPr>
          <p:nvPr/>
        </p:nvCxnSpPr>
        <p:spPr>
          <a:xfrm>
            <a:off x="6845417" y="1782765"/>
            <a:ext cx="52104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A21DB-CAB2-453D-B54A-71341136D6CC}"/>
              </a:ext>
            </a:extLst>
          </p:cNvPr>
          <p:cNvSpPr txBox="1"/>
          <p:nvPr/>
        </p:nvSpPr>
        <p:spPr>
          <a:xfrm>
            <a:off x="181035" y="932675"/>
            <a:ext cx="6441707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目的</a:t>
            </a:r>
            <a:endParaRPr lang="en-US" altLang="ja-JP" sz="2400" u="sng" dirty="0"/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関数入力に依存する変数を全部収集し、動的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を収集（プログラム合成に必要）</a:t>
            </a:r>
            <a:endParaRPr lang="en-US" altLang="ja-JP" sz="2400" dirty="0"/>
          </a:p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アルゴリズム</a:t>
            </a:r>
            <a:endParaRPr lang="en-US" altLang="ja-JP" sz="2400" u="sng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構文解析</a:t>
            </a:r>
            <a:endParaRPr lang="en-US" altLang="ja-JP" sz="2400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依存変数と位置を収集</a:t>
            </a:r>
            <a:endParaRPr lang="en-US" altLang="ja-JP" sz="2400" dirty="0"/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line 2: c, line 4: p-&gt;v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/>
              <a:t>Source Instrumentation</a:t>
            </a:r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printf</a:t>
            </a:r>
            <a:r>
              <a:rPr lang="en-US" altLang="ja-JP" sz="2400" dirty="0"/>
              <a:t> 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Fuzzer</a:t>
            </a:r>
            <a:r>
              <a:rPr lang="ja-JP" altLang="en-US" sz="2400" dirty="0"/>
              <a:t>生成した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を用いて、依存変数の動的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</a:t>
            </a:r>
            <a:endParaRPr lang="en-US" altLang="ja-JP" sz="2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47CCE03-11D3-4B2B-B19C-18A8D9BE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196"/>
              </p:ext>
            </p:extLst>
          </p:nvPr>
        </p:nvGraphicFramePr>
        <p:xfrm>
          <a:off x="7243483" y="3907781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5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B547F38-A77D-4527-B16B-55826B7C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8" y="901620"/>
            <a:ext cx="4199465" cy="320168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Component-based Program Synthesis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4AFE-7F7E-4C91-9048-D35679BEF5EA}"/>
              </a:ext>
            </a:extLst>
          </p:cNvPr>
          <p:cNvSpPr txBox="1"/>
          <p:nvPr/>
        </p:nvSpPr>
        <p:spPr>
          <a:xfrm>
            <a:off x="393691" y="766098"/>
            <a:ext cx="66903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特定な変数と</a:t>
            </a:r>
            <a:r>
              <a:rPr lang="en-US" altLang="ja-JP" sz="2400" dirty="0"/>
              <a:t>operator</a:t>
            </a:r>
            <a:r>
              <a:rPr lang="ja-JP" altLang="en-US" sz="2400" dirty="0"/>
              <a:t>を用いて、制約に満たすプログラムを合成してみる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{a, b, c, p-&gt;v, constant}</a:t>
            </a:r>
            <a:r>
              <a:rPr lang="ja-JP" altLang="en-US" sz="2400" dirty="0"/>
              <a:t>（依存変数）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{&gt;, &lt;, &gt;=, &lt;=, ==, +, -, … }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制約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Operator specification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“a &lt;= b”: if(a&gt;b){False}else{True}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Input-Output </a:t>
            </a:r>
            <a:r>
              <a:rPr lang="ja-JP" altLang="en-US" dirty="0"/>
              <a:t>関係</a:t>
            </a:r>
            <a:endParaRPr lang="en-US" altLang="ja-JP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</a:t>
            </a:r>
            <a:r>
              <a:rPr lang="en-US" altLang="ja-JP" dirty="0"/>
              <a:t>: True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エラー発生しない</a:t>
            </a:r>
            <a:r>
              <a:rPr lang="en-US" altLang="ja-JP" dirty="0"/>
              <a:t>: False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合成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  <a:r>
              <a:rPr lang="ja-JP" altLang="en-US" sz="2400" dirty="0"/>
              <a:t>を組み合わせ、</a:t>
            </a:r>
            <a:r>
              <a:rPr lang="en-US" altLang="ja-JP" sz="2400" dirty="0"/>
              <a:t>SMT-Solver</a:t>
            </a:r>
            <a:r>
              <a:rPr lang="ja-JP" altLang="en-US" sz="2400" dirty="0"/>
              <a:t>で制約を解け、全部の制約を満たすパッチを見つける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結果： </a:t>
            </a:r>
            <a:r>
              <a:rPr lang="en-US" altLang="ja-JP" sz="2400" dirty="0"/>
              <a:t>p-&gt;v &lt;= 5</a:t>
            </a: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4F8F09CE-27CB-455B-AE32-59EB71B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8557"/>
              </p:ext>
            </p:extLst>
          </p:nvPr>
        </p:nvGraphicFramePr>
        <p:xfrm>
          <a:off x="7516289" y="4354443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D0FB84-3746-4213-B777-6E580B1AB7DD}"/>
              </a:ext>
            </a:extLst>
          </p:cNvPr>
          <p:cNvCxnSpPr>
            <a:cxnSpLocks/>
          </p:cNvCxnSpPr>
          <p:nvPr/>
        </p:nvCxnSpPr>
        <p:spPr>
          <a:xfrm>
            <a:off x="10384204" y="1729498"/>
            <a:ext cx="1182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D5052D-346D-4D05-8171-CEDF721B2878}"/>
              </a:ext>
            </a:extLst>
          </p:cNvPr>
          <p:cNvCxnSpPr>
            <a:cxnSpLocks/>
          </p:cNvCxnSpPr>
          <p:nvPr/>
        </p:nvCxnSpPr>
        <p:spPr>
          <a:xfrm>
            <a:off x="9598264" y="1988431"/>
            <a:ext cx="1571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F4E4DB2-6313-4BD0-A7C6-EEF8DD96A1F7}"/>
              </a:ext>
            </a:extLst>
          </p:cNvPr>
          <p:cNvCxnSpPr>
            <a:cxnSpLocks/>
          </p:cNvCxnSpPr>
          <p:nvPr/>
        </p:nvCxnSpPr>
        <p:spPr>
          <a:xfrm>
            <a:off x="8159525" y="3845344"/>
            <a:ext cx="3123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877383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 err="1"/>
              <a:t>LibFuzzer</a:t>
            </a:r>
            <a:endParaRPr lang="en-US" altLang="zh-CN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coverage-guided fuzzing engine (</a:t>
            </a:r>
            <a:r>
              <a:rPr lang="en-US" altLang="ja-JP" sz="3200" dirty="0" err="1"/>
              <a:t>SanitizerCoverage</a:t>
            </a:r>
            <a:r>
              <a:rPr lang="en-US" altLang="ja-JP" sz="3200" dirty="0"/>
              <a:t>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AddressSanitizer</a:t>
            </a:r>
            <a:r>
              <a:rPr lang="ja-JP" altLang="en-US" sz="3200" dirty="0"/>
              <a:t>でメモリエラーを判断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Allocated</a:t>
            </a:r>
            <a:r>
              <a:rPr lang="ja-JP" altLang="en-US" sz="3200" dirty="0"/>
              <a:t>メモリ空間をマーク、訪問するときにチェック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プログラム停止するときにマークされた空間をチェック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一回で関数の一つの引数しか</a:t>
            </a:r>
            <a:r>
              <a:rPr lang="en-US" altLang="ja-JP" sz="3200" dirty="0"/>
              <a:t>fuzz</a:t>
            </a:r>
            <a:r>
              <a:rPr lang="ja-JP" altLang="en-US" sz="3200" dirty="0"/>
              <a:t>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引数のタイプが複雑のとき苦手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エラーを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すると停止　→　複数回実行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1260DE-E283-4B9A-BC87-086E2A5A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5009067"/>
            <a:ext cx="4457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70712" y="1353152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Patch Template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temporal memory error: memory leak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正しい</a:t>
            </a:r>
            <a:r>
              <a:rPr lang="en-US" altLang="ja-JP" sz="3200" dirty="0"/>
              <a:t>deallocation</a:t>
            </a:r>
            <a:r>
              <a:rPr lang="ja-JP" altLang="en-US" sz="3200" dirty="0"/>
              <a:t>を正しい位置に挿入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if( </a:t>
            </a:r>
            <a:r>
              <a:rPr lang="en-US" altLang="ja-JP" sz="3200" dirty="0" err="1"/>
              <a:t>cond</a:t>
            </a:r>
            <a:r>
              <a:rPr lang="en-US" altLang="ja-JP" sz="3200" dirty="0"/>
              <a:t> ) free ( </a:t>
            </a:r>
            <a:r>
              <a:rPr lang="en-US" altLang="ja-JP" sz="3200" dirty="0" err="1"/>
              <a:t>ob</a:t>
            </a:r>
            <a:r>
              <a:rPr lang="en-US" altLang="ja-JP" sz="3200" dirty="0"/>
              <a:t> 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 </a:t>
            </a:r>
            <a:r>
              <a:rPr lang="en-US" altLang="ja-JP" sz="3200" b="1" i="1" dirty="0" err="1"/>
              <a:t>cond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 </a:t>
            </a:r>
            <a:r>
              <a:rPr lang="en-US" altLang="ja-JP" sz="3200" b="1" i="1" dirty="0" err="1"/>
              <a:t>ob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 location</a:t>
            </a:r>
          </a:p>
          <a:p>
            <a:pPr lvl="1">
              <a:buClr>
                <a:schemeClr val="accent1"/>
              </a:buClr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931363"/>
            <a:ext cx="116676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Component-based Program Synthesis (CBPS)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簡単な</a:t>
            </a:r>
            <a:r>
              <a:rPr lang="en-US" altLang="ja-JP" sz="3200" dirty="0"/>
              <a:t>CBPS</a:t>
            </a:r>
            <a:r>
              <a:rPr lang="ja-JP" altLang="en-US" sz="3200" dirty="0"/>
              <a:t>を使う（</a:t>
            </a:r>
            <a:r>
              <a:rPr lang="en-US" altLang="ja-JP" sz="3200" dirty="0"/>
              <a:t>simp-CBPS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</a:t>
            </a:r>
            <a:r>
              <a:rPr lang="ja-JP" altLang="en-US" sz="3200" dirty="0"/>
              <a:t>を合成するので、</a:t>
            </a:r>
            <a:r>
              <a:rPr lang="en-US" altLang="ja-JP" sz="3200" dirty="0"/>
              <a:t>logical</a:t>
            </a:r>
            <a:r>
              <a:rPr lang="ja-JP" altLang="en-US" sz="3200" dirty="0"/>
              <a:t> </a:t>
            </a:r>
            <a:r>
              <a:rPr lang="en-US" altLang="ja-JP" sz="3200" dirty="0"/>
              <a:t>formula</a:t>
            </a:r>
            <a:r>
              <a:rPr lang="ja-JP" altLang="en-US" sz="3200" dirty="0"/>
              <a:t>を考えていい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Component</a:t>
            </a:r>
            <a:r>
              <a:rPr lang="ja-JP" altLang="en-US" sz="3200" dirty="0"/>
              <a:t>→変数、定数、演算子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9" y="4089082"/>
            <a:ext cx="1800225" cy="198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9" y="3027045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71" y="3071812"/>
            <a:ext cx="5629275" cy="7143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3316911" y="3978351"/>
            <a:ext cx="59405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SMT-Solver</a:t>
            </a:r>
            <a:r>
              <a:rPr lang="ja-JP" altLang="en-US" sz="3200" dirty="0"/>
              <a:t>で解ける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x&lt;6</a:t>
            </a:r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Overview - HAMER pipeline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23A227-9CB4-420B-B77B-8304665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1036319"/>
            <a:ext cx="10804813" cy="49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o2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false-negative: o0,o1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</a:t>
            </a:r>
            <a:r>
              <a:rPr lang="en-US" altLang="ja-JP" sz="3200" dirty="0"/>
              <a:t>leak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045028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65" y="4012271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33230</TotalTime>
  <Words>2442</Words>
  <Application>Microsoft Office PowerPoint</Application>
  <PresentationFormat>ワイド画面</PresentationFormat>
  <Paragraphs>434</Paragraphs>
  <Slides>33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等线</vt:lpstr>
      <vt:lpstr>Slack-Lato</vt:lpstr>
      <vt:lpstr>Arial</vt:lpstr>
      <vt:lpstr>Calibri</vt:lpstr>
      <vt:lpstr>Calibri Light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170</cp:revision>
  <dcterms:created xsi:type="dcterms:W3CDTF">2020-11-27T14:43:46Z</dcterms:created>
  <dcterms:modified xsi:type="dcterms:W3CDTF">2022-01-17T17:43:08Z</dcterms:modified>
</cp:coreProperties>
</file>