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jKgdrkkbiexrPs2KmfiTENpb8p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wnload.slicer.org/"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cancerimagingarchive.net/" TargetMode="External"/><Relationship Id="rId5" Type="http://schemas.openxmlformats.org/officeDocument/2006/relationships/hyperlink" Target="https://github.com/QIICR/TCIABrowser/blob/master/Documentation.md" TargetMode="External"/><Relationship Id="rId6" Type="http://schemas.openxmlformats.org/officeDocument/2006/relationships/image" Target="../media/image6.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1528762" y="1247775"/>
            <a:ext cx="9144000" cy="3007447"/>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6" name="Google Shape;86;p1"/>
          <p:cNvSpPr txBox="1"/>
          <p:nvPr>
            <p:ph type="ctrTitle"/>
          </p:nvPr>
        </p:nvSpPr>
        <p:spPr>
          <a:xfrm>
            <a:off x="1804988" y="1442172"/>
            <a:ext cx="8582025" cy="217732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sz="5100"/>
            </a:br>
            <a:r>
              <a:rPr b="1" lang="en-US" sz="5100"/>
              <a:t>TCIABrowser Module</a:t>
            </a:r>
            <a:br>
              <a:rPr b="1" lang="en-US" sz="5100"/>
            </a:br>
            <a:r>
              <a:rPr b="1" lang="en-US" sz="5100"/>
              <a:t>in 3D Slicer</a:t>
            </a:r>
            <a:endParaRPr/>
          </a:p>
        </p:txBody>
      </p:sp>
      <p:sp>
        <p:nvSpPr>
          <p:cNvPr id="87" name="Google Shape;87;p1"/>
          <p:cNvSpPr/>
          <p:nvPr/>
        </p:nvSpPr>
        <p:spPr>
          <a:xfrm>
            <a:off x="2487872" y="3912322"/>
            <a:ext cx="722578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ph idx="1" type="subTitle"/>
          </p:nvPr>
        </p:nvSpPr>
        <p:spPr>
          <a:xfrm>
            <a:off x="2566988" y="3962400"/>
            <a:ext cx="7058025" cy="5810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800"/>
              <a:buNone/>
            </a:pPr>
            <a:r>
              <a:rPr lang="en-US" sz="2800">
                <a:solidFill>
                  <a:srgbClr val="FFFFFF"/>
                </a:solidFill>
              </a:rPr>
              <a:t>User Guide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86"/>
                                        </p:tgtEl>
                                        <p:attrNameLst>
                                          <p:attrName>style.visibility</p:attrName>
                                        </p:attrNameLst>
                                      </p:cBhvr>
                                      <p:to>
                                        <p:strVal val="visible"/>
                                      </p:to>
                                    </p:set>
                                    <p:animEffect filter="fade" transition="in">
                                      <p:cBhvr>
                                        <p:cTn dur="7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2"/>
          <p:cNvSpPr/>
          <p:nvPr/>
        </p:nvSpPr>
        <p:spPr>
          <a:xfrm>
            <a:off x="-1" y="0"/>
            <a:ext cx="4455673" cy="6858000"/>
          </a:xfrm>
          <a:custGeom>
            <a:rect b="b" l="l" r="r" t="t"/>
            <a:pathLst>
              <a:path extrusionOk="0" h="6858000" w="4455673">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lt1"/>
          </a:solidFill>
          <a:ln cap="flat" cmpd="sng" w="9525">
            <a:solidFill>
              <a:srgbClr val="EFEFEF"/>
            </a:solidFill>
            <a:prstDash val="solid"/>
            <a:miter lim="800000"/>
            <a:headEnd len="sm" w="sm" type="none"/>
            <a:tailEnd len="sm" w="sm" type="none"/>
          </a:ln>
          <a:effectLst>
            <a:outerShdw blurRad="88900" rotWithShape="0" algn="l"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 name="Google Shape;95;p2"/>
          <p:cNvSpPr/>
          <p:nvPr/>
        </p:nvSpPr>
        <p:spPr>
          <a:xfrm>
            <a:off x="0" y="0"/>
            <a:ext cx="4446529" cy="6858000"/>
          </a:xfrm>
          <a:custGeom>
            <a:rect b="b" l="l" r="r" t="t"/>
            <a:pathLst>
              <a:path extrusionOk="0" h="6858000" w="4446529">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 name="Google Shape;96;p2"/>
          <p:cNvSpPr txBox="1"/>
          <p:nvPr>
            <p:ph type="title"/>
          </p:nvPr>
        </p:nvSpPr>
        <p:spPr>
          <a:xfrm>
            <a:off x="371094" y="1161288"/>
            <a:ext cx="3438144" cy="12390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Install </a:t>
            </a:r>
            <a:r>
              <a:rPr b="1" lang="en-US" sz="2800"/>
              <a:t>3D Slicer</a:t>
            </a:r>
            <a:endParaRPr b="1" sz="2800"/>
          </a:p>
        </p:txBody>
      </p:sp>
      <p:sp>
        <p:nvSpPr>
          <p:cNvPr id="97" name="Google Shape;97;p2"/>
          <p:cNvSpPr/>
          <p:nvPr/>
        </p:nvSpPr>
        <p:spPr>
          <a:xfrm>
            <a:off x="0" y="1426546"/>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8" name="Google Shape;98;p2"/>
          <p:cNvSpPr/>
          <p:nvPr/>
        </p:nvSpPr>
        <p:spPr>
          <a:xfrm>
            <a:off x="395893" y="2443480"/>
            <a:ext cx="338328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 name="Google Shape;99;p2"/>
          <p:cNvSpPr txBox="1"/>
          <p:nvPr>
            <p:ph idx="1" type="body"/>
          </p:nvPr>
        </p:nvSpPr>
        <p:spPr>
          <a:xfrm>
            <a:off x="204750" y="2718050"/>
            <a:ext cx="3816600" cy="273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700"/>
              <a:buNone/>
            </a:pPr>
            <a:r>
              <a:rPr lang="en-US" sz="1800">
                <a:highlight>
                  <a:srgbClr val="FFFFFF"/>
                </a:highlight>
              </a:rPr>
              <a:t>3D Slicer is a</a:t>
            </a:r>
            <a:r>
              <a:rPr lang="en-US" sz="1800">
                <a:solidFill>
                  <a:srgbClr val="576071"/>
                </a:solidFill>
                <a:highlight>
                  <a:srgbClr val="FFFFFF"/>
                </a:highlight>
              </a:rPr>
              <a:t> </a:t>
            </a:r>
            <a:r>
              <a:rPr b="1" lang="en-US" sz="1800">
                <a:solidFill>
                  <a:srgbClr val="F26B31"/>
                </a:solidFill>
                <a:highlight>
                  <a:srgbClr val="FFFFFF"/>
                </a:highlight>
              </a:rPr>
              <a:t>free</a:t>
            </a:r>
            <a:r>
              <a:rPr lang="en-US" sz="1800">
                <a:solidFill>
                  <a:srgbClr val="576071"/>
                </a:solidFill>
                <a:highlight>
                  <a:srgbClr val="FFFFFF"/>
                </a:highlight>
              </a:rPr>
              <a:t>, </a:t>
            </a:r>
            <a:r>
              <a:rPr b="1" lang="en-US" sz="1800">
                <a:solidFill>
                  <a:srgbClr val="F26B31"/>
                </a:solidFill>
                <a:highlight>
                  <a:srgbClr val="FFFFFF"/>
                </a:highlight>
              </a:rPr>
              <a:t>open source</a:t>
            </a:r>
            <a:r>
              <a:rPr lang="en-US" sz="1800">
                <a:solidFill>
                  <a:srgbClr val="576071"/>
                </a:solidFill>
                <a:highlight>
                  <a:srgbClr val="FFFFFF"/>
                </a:highlight>
              </a:rPr>
              <a:t> </a:t>
            </a:r>
            <a:r>
              <a:rPr lang="en-US" sz="1800">
                <a:highlight>
                  <a:srgbClr val="FFFFFF"/>
                </a:highlight>
              </a:rPr>
              <a:t>software for visualization, processing, segmentation, registration, and analysis of medical, biomedical, and other 3D images and meshes; and planning and navigating image-guided procedures.</a:t>
            </a:r>
            <a:endParaRPr sz="2100"/>
          </a:p>
          <a:p>
            <a:pPr indent="0" lvl="0" marL="0" rtl="0" algn="l">
              <a:lnSpc>
                <a:spcPct val="100000"/>
              </a:lnSpc>
              <a:spcBef>
                <a:spcPts val="0"/>
              </a:spcBef>
              <a:spcAft>
                <a:spcPts val="0"/>
              </a:spcAft>
              <a:buClr>
                <a:schemeClr val="dk1"/>
              </a:buClr>
              <a:buSzPts val="1700"/>
              <a:buNone/>
            </a:pPr>
            <a:r>
              <a:t/>
            </a:r>
            <a:endParaRPr sz="1800"/>
          </a:p>
          <a:p>
            <a:pPr indent="0" lvl="0" marL="0" rtl="0" algn="l">
              <a:lnSpc>
                <a:spcPct val="100000"/>
              </a:lnSpc>
              <a:spcBef>
                <a:spcPts val="0"/>
              </a:spcBef>
              <a:spcAft>
                <a:spcPts val="0"/>
              </a:spcAft>
              <a:buClr>
                <a:schemeClr val="dk1"/>
              </a:buClr>
              <a:buSzPts val="1700"/>
              <a:buNone/>
            </a:pPr>
            <a:r>
              <a:rPr lang="en-US" sz="1800"/>
              <a:t>You can </a:t>
            </a:r>
            <a:r>
              <a:rPr lang="en-US" sz="1800"/>
              <a:t>download 3D Slicer software at: </a:t>
            </a:r>
            <a:r>
              <a:rPr lang="en-US" sz="1800" u="sng">
                <a:solidFill>
                  <a:schemeClr val="hlink"/>
                </a:solidFill>
                <a:hlinkClick r:id="rId3"/>
              </a:rPr>
              <a:t>https://download.slicer.org/</a:t>
            </a:r>
            <a:endParaRPr sz="1800"/>
          </a:p>
          <a:p>
            <a:pPr indent="0" lvl="0" marL="0" rtl="0" algn="l">
              <a:lnSpc>
                <a:spcPct val="100000"/>
              </a:lnSpc>
              <a:spcBef>
                <a:spcPts val="0"/>
              </a:spcBef>
              <a:spcAft>
                <a:spcPts val="0"/>
              </a:spcAft>
              <a:buClr>
                <a:schemeClr val="dk1"/>
              </a:buClr>
              <a:buSzPts val="1700"/>
              <a:buNone/>
            </a:pPr>
            <a:r>
              <a:t/>
            </a:r>
            <a:endParaRPr sz="1800"/>
          </a:p>
          <a:p>
            <a:pPr indent="0" lvl="0" marL="0" rtl="0" algn="l">
              <a:lnSpc>
                <a:spcPct val="115000"/>
              </a:lnSpc>
              <a:spcBef>
                <a:spcPts val="0"/>
              </a:spcBef>
              <a:spcAft>
                <a:spcPts val="0"/>
              </a:spcAft>
              <a:buClr>
                <a:schemeClr val="dk1"/>
              </a:buClr>
              <a:buSzPts val="1700"/>
              <a:buNone/>
            </a:pPr>
            <a:r>
              <a:rPr lang="en-US" sz="1800"/>
              <a:t>The TCIA Browser extension works with stable and preview releases.</a:t>
            </a:r>
            <a:endParaRPr sz="1800"/>
          </a:p>
          <a:p>
            <a:pPr indent="0" lvl="0" marL="0" rtl="0" algn="l">
              <a:lnSpc>
                <a:spcPct val="115000"/>
              </a:lnSpc>
              <a:spcBef>
                <a:spcPts val="1000"/>
              </a:spcBef>
              <a:spcAft>
                <a:spcPts val="0"/>
              </a:spcAft>
              <a:buClr>
                <a:schemeClr val="dk1"/>
              </a:buClr>
              <a:buSzPts val="1700"/>
              <a:buNone/>
            </a:pPr>
            <a:r>
              <a:t/>
            </a:r>
            <a:endParaRPr sz="1800"/>
          </a:p>
          <a:p>
            <a:pPr indent="0" lvl="0" marL="0" rtl="0" algn="l">
              <a:lnSpc>
                <a:spcPct val="90000"/>
              </a:lnSpc>
              <a:spcBef>
                <a:spcPts val="1000"/>
              </a:spcBef>
              <a:spcAft>
                <a:spcPts val="0"/>
              </a:spcAft>
              <a:buClr>
                <a:schemeClr val="dk1"/>
              </a:buClr>
              <a:buSzPts val="1700"/>
              <a:buNone/>
            </a:pPr>
            <a:r>
              <a:t/>
            </a:r>
            <a:endParaRPr sz="1800"/>
          </a:p>
          <a:p>
            <a:pPr indent="0" lvl="0" marL="0" rtl="0" algn="l">
              <a:lnSpc>
                <a:spcPct val="90000"/>
              </a:lnSpc>
              <a:spcBef>
                <a:spcPts val="1000"/>
              </a:spcBef>
              <a:spcAft>
                <a:spcPts val="0"/>
              </a:spcAft>
              <a:buClr>
                <a:schemeClr val="dk1"/>
              </a:buClr>
              <a:buSzPts val="1700"/>
              <a:buNone/>
            </a:pPr>
            <a:r>
              <a:t/>
            </a:r>
            <a:endParaRPr sz="1800"/>
          </a:p>
          <a:p>
            <a:pPr indent="-120650" lvl="0" marL="228600" rtl="0" algn="l">
              <a:lnSpc>
                <a:spcPct val="90000"/>
              </a:lnSpc>
              <a:spcBef>
                <a:spcPts val="1000"/>
              </a:spcBef>
              <a:spcAft>
                <a:spcPts val="0"/>
              </a:spcAft>
              <a:buClr>
                <a:schemeClr val="dk1"/>
              </a:buClr>
              <a:buSzPts val="1700"/>
              <a:buNone/>
            </a:pPr>
            <a:r>
              <a:t/>
            </a:r>
            <a:endParaRPr sz="1800"/>
          </a:p>
          <a:p>
            <a:pPr indent="-120650" lvl="0" marL="228600" rtl="0" algn="l">
              <a:lnSpc>
                <a:spcPct val="90000"/>
              </a:lnSpc>
              <a:spcBef>
                <a:spcPts val="1000"/>
              </a:spcBef>
              <a:spcAft>
                <a:spcPts val="0"/>
              </a:spcAft>
              <a:buClr>
                <a:schemeClr val="dk1"/>
              </a:buClr>
              <a:buSzPts val="1700"/>
              <a:buNone/>
            </a:pPr>
            <a:r>
              <a:t/>
            </a:r>
            <a:endParaRPr sz="1800"/>
          </a:p>
        </p:txBody>
      </p:sp>
      <p:pic>
        <p:nvPicPr>
          <p:cNvPr id="100" name="Google Shape;100;p2"/>
          <p:cNvPicPr preferRelativeResize="0"/>
          <p:nvPr/>
        </p:nvPicPr>
        <p:blipFill>
          <a:blip r:embed="rId4">
            <a:alphaModFix/>
          </a:blip>
          <a:stretch>
            <a:fillRect/>
          </a:stretch>
        </p:blipFill>
        <p:spPr>
          <a:xfrm>
            <a:off x="4706925" y="903325"/>
            <a:ext cx="6716299" cy="5219199"/>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3"/>
          <p:cNvSpPr/>
          <p:nvPr/>
        </p:nvSpPr>
        <p:spPr>
          <a:xfrm>
            <a:off x="-1" y="0"/>
            <a:ext cx="4455673" cy="6858000"/>
          </a:xfrm>
          <a:custGeom>
            <a:rect b="b" l="l" r="r" t="t"/>
            <a:pathLst>
              <a:path extrusionOk="0" h="6858000" w="4455673">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lt1"/>
          </a:solidFill>
          <a:ln cap="flat" cmpd="sng" w="9525">
            <a:solidFill>
              <a:srgbClr val="EFEFEF"/>
            </a:solidFill>
            <a:prstDash val="solid"/>
            <a:miter lim="800000"/>
            <a:headEnd len="sm" w="sm" type="none"/>
            <a:tailEnd len="sm" w="sm" type="none"/>
          </a:ln>
          <a:effectLst>
            <a:outerShdw blurRad="88900" rotWithShape="0" algn="l"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 name="Google Shape;107;p3"/>
          <p:cNvSpPr/>
          <p:nvPr/>
        </p:nvSpPr>
        <p:spPr>
          <a:xfrm>
            <a:off x="0" y="0"/>
            <a:ext cx="4446529" cy="6858000"/>
          </a:xfrm>
          <a:custGeom>
            <a:rect b="b" l="l" r="r" t="t"/>
            <a:pathLst>
              <a:path extrusionOk="0" h="6858000" w="4446529">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 name="Google Shape;108;p3"/>
          <p:cNvSpPr txBox="1"/>
          <p:nvPr>
            <p:ph type="title"/>
          </p:nvPr>
        </p:nvSpPr>
        <p:spPr>
          <a:xfrm>
            <a:off x="371094" y="1161288"/>
            <a:ext cx="3438144" cy="12390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Install TCIABrowser Module</a:t>
            </a:r>
            <a:endParaRPr/>
          </a:p>
        </p:txBody>
      </p:sp>
      <p:sp>
        <p:nvSpPr>
          <p:cNvPr id="109" name="Google Shape;109;p3"/>
          <p:cNvSpPr/>
          <p:nvPr/>
        </p:nvSpPr>
        <p:spPr>
          <a:xfrm>
            <a:off x="0" y="1426546"/>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0" name="Google Shape;110;p3"/>
          <p:cNvSpPr/>
          <p:nvPr/>
        </p:nvSpPr>
        <p:spPr>
          <a:xfrm>
            <a:off x="395893" y="2443480"/>
            <a:ext cx="338328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 name="Google Shape;111;p3"/>
          <p:cNvSpPr txBox="1"/>
          <p:nvPr>
            <p:ph idx="1" type="body"/>
          </p:nvPr>
        </p:nvSpPr>
        <p:spPr>
          <a:xfrm>
            <a:off x="4647407" y="125676"/>
            <a:ext cx="7340532" cy="6732323"/>
          </a:xfrm>
          <a:prstGeom prst="rect">
            <a:avLst/>
          </a:prstGeom>
          <a:noFill/>
          <a:ln>
            <a:noFill/>
          </a:ln>
        </p:spPr>
        <p:txBody>
          <a:bodyPr anchorCtr="0" anchor="t" bIns="45700" lIns="91425" spcFirstLastPara="1" rIns="91425" wrap="square" tIns="45700">
            <a:noAutofit/>
          </a:bodyPr>
          <a:lstStyle/>
          <a:p>
            <a:pPr indent="-342582" lvl="0" marL="342900" rtl="0" algn="l">
              <a:lnSpc>
                <a:spcPct val="90000"/>
              </a:lnSpc>
              <a:spcBef>
                <a:spcPts val="0"/>
              </a:spcBef>
              <a:spcAft>
                <a:spcPts val="0"/>
              </a:spcAft>
              <a:buClr>
                <a:schemeClr val="dk1"/>
              </a:buClr>
              <a:buSzPts val="1800"/>
              <a:buFont typeface="Calibri"/>
              <a:buAutoNum type="arabicPeriod"/>
            </a:pPr>
            <a:r>
              <a:rPr lang="en-US" sz="1800"/>
              <a:t>  Open 3D Slicer and select </a:t>
            </a:r>
            <a:r>
              <a:rPr lang="en-US" sz="1800">
                <a:solidFill>
                  <a:srgbClr val="FF0000"/>
                </a:solidFill>
              </a:rPr>
              <a:t>Install Extensions.</a:t>
            </a:r>
            <a:endParaRPr sz="1800"/>
          </a:p>
          <a:p>
            <a:pPr indent="-177355" lvl="0" marL="228600" rtl="0" algn="l">
              <a:lnSpc>
                <a:spcPct val="90000"/>
              </a:lnSpc>
              <a:spcBef>
                <a:spcPts val="1000"/>
              </a:spcBef>
              <a:spcAft>
                <a:spcPts val="0"/>
              </a:spcAft>
              <a:buClr>
                <a:schemeClr val="dk1"/>
              </a:buClr>
              <a:buSzPts val="1700"/>
              <a:buNone/>
            </a:pPr>
            <a:r>
              <a:t/>
            </a:r>
            <a:endParaRPr sz="1800"/>
          </a:p>
          <a:p>
            <a:pPr indent="-177355" lvl="0" marL="228600" rtl="0" algn="l">
              <a:lnSpc>
                <a:spcPct val="90000"/>
              </a:lnSpc>
              <a:spcBef>
                <a:spcPts val="1000"/>
              </a:spcBef>
              <a:spcAft>
                <a:spcPts val="0"/>
              </a:spcAft>
              <a:buClr>
                <a:schemeClr val="dk1"/>
              </a:buClr>
              <a:buSzPts val="1700"/>
              <a:buNone/>
            </a:pPr>
            <a:r>
              <a:t/>
            </a:r>
            <a:endParaRPr sz="1800"/>
          </a:p>
          <a:p>
            <a:pPr indent="-177355" lvl="0" marL="228600" rtl="0" algn="l">
              <a:lnSpc>
                <a:spcPct val="90000"/>
              </a:lnSpc>
              <a:spcBef>
                <a:spcPts val="1000"/>
              </a:spcBef>
              <a:spcAft>
                <a:spcPts val="0"/>
              </a:spcAft>
              <a:buClr>
                <a:schemeClr val="dk1"/>
              </a:buClr>
              <a:buSzPts val="1700"/>
              <a:buNone/>
            </a:pPr>
            <a:r>
              <a:t/>
            </a:r>
            <a:endParaRPr sz="1800"/>
          </a:p>
          <a:p>
            <a:pPr indent="-177355" lvl="0" marL="228600" rtl="0" algn="l">
              <a:lnSpc>
                <a:spcPct val="90000"/>
              </a:lnSpc>
              <a:spcBef>
                <a:spcPts val="1000"/>
              </a:spcBef>
              <a:spcAft>
                <a:spcPts val="0"/>
              </a:spcAft>
              <a:buClr>
                <a:schemeClr val="dk1"/>
              </a:buClr>
              <a:buSzPts val="1700"/>
              <a:buNone/>
            </a:pPr>
            <a:r>
              <a:t/>
            </a:r>
            <a:endParaRPr sz="1800"/>
          </a:p>
          <a:p>
            <a:pPr indent="-177355" lvl="0" marL="228600" rtl="0" algn="l">
              <a:lnSpc>
                <a:spcPct val="90000"/>
              </a:lnSpc>
              <a:spcBef>
                <a:spcPts val="1000"/>
              </a:spcBef>
              <a:spcAft>
                <a:spcPts val="0"/>
              </a:spcAft>
              <a:buClr>
                <a:schemeClr val="dk1"/>
              </a:buClr>
              <a:buSzPts val="1700"/>
              <a:buNone/>
            </a:pPr>
            <a:r>
              <a:t/>
            </a:r>
            <a:endParaRPr sz="800"/>
          </a:p>
          <a:p>
            <a:pPr indent="-177355" lvl="0" marL="228600" rtl="0" algn="l">
              <a:lnSpc>
                <a:spcPct val="90000"/>
              </a:lnSpc>
              <a:spcBef>
                <a:spcPts val="1000"/>
              </a:spcBef>
              <a:spcAft>
                <a:spcPts val="0"/>
              </a:spcAft>
              <a:buClr>
                <a:schemeClr val="dk1"/>
              </a:buClr>
              <a:buSzPts val="1700"/>
              <a:buNone/>
            </a:pPr>
            <a:r>
              <a:t/>
            </a:r>
            <a:endParaRPr sz="800"/>
          </a:p>
          <a:p>
            <a:pPr indent="-177355" lvl="0" marL="228600" rtl="0" algn="l">
              <a:lnSpc>
                <a:spcPct val="90000"/>
              </a:lnSpc>
              <a:spcBef>
                <a:spcPts val="1000"/>
              </a:spcBef>
              <a:spcAft>
                <a:spcPts val="0"/>
              </a:spcAft>
              <a:buClr>
                <a:schemeClr val="dk1"/>
              </a:buClr>
              <a:buSzPts val="1700"/>
              <a:buNone/>
            </a:pPr>
            <a:r>
              <a:t/>
            </a:r>
            <a:endParaRPr sz="800"/>
          </a:p>
          <a:p>
            <a:pPr indent="0" lvl="0" marL="0" rtl="0" algn="l">
              <a:lnSpc>
                <a:spcPct val="90000"/>
              </a:lnSpc>
              <a:spcBef>
                <a:spcPts val="1000"/>
              </a:spcBef>
              <a:spcAft>
                <a:spcPts val="0"/>
              </a:spcAft>
              <a:buClr>
                <a:schemeClr val="dk1"/>
              </a:buClr>
              <a:buSzPts val="4200"/>
              <a:buNone/>
            </a:pPr>
            <a:r>
              <a:rPr lang="en-US" sz="1800"/>
              <a:t>2.      Type “</a:t>
            </a:r>
            <a:r>
              <a:rPr b="1" lang="en-US" sz="1800"/>
              <a:t>TCIA” </a:t>
            </a:r>
            <a:r>
              <a:rPr lang="en-US" sz="1800"/>
              <a:t>in the search bar (top right), then click on Install.</a:t>
            </a:r>
            <a:endParaRPr sz="1800"/>
          </a:p>
          <a:p>
            <a:pPr indent="-141160" lvl="1" marL="685800" rtl="0" algn="l">
              <a:lnSpc>
                <a:spcPct val="90000"/>
              </a:lnSpc>
              <a:spcBef>
                <a:spcPts val="500"/>
              </a:spcBef>
              <a:spcAft>
                <a:spcPts val="0"/>
              </a:spcAft>
              <a:buClr>
                <a:schemeClr val="dk1"/>
              </a:buClr>
              <a:buSzPts val="2900"/>
              <a:buNone/>
            </a:pPr>
            <a:r>
              <a:t/>
            </a:r>
            <a:endParaRPr sz="1800">
              <a:solidFill>
                <a:srgbClr val="FF0000"/>
              </a:solidFill>
            </a:endParaRPr>
          </a:p>
          <a:p>
            <a:pPr indent="-141160" lvl="1" marL="685800" rtl="0" algn="l">
              <a:lnSpc>
                <a:spcPct val="90000"/>
              </a:lnSpc>
              <a:spcBef>
                <a:spcPts val="500"/>
              </a:spcBef>
              <a:spcAft>
                <a:spcPts val="0"/>
              </a:spcAft>
              <a:buClr>
                <a:schemeClr val="dk1"/>
              </a:buClr>
              <a:buSzPts val="2900"/>
              <a:buNone/>
            </a:pPr>
            <a:r>
              <a:t/>
            </a:r>
            <a:endParaRPr sz="1800">
              <a:solidFill>
                <a:srgbClr val="FF0000"/>
              </a:solidFill>
            </a:endParaRPr>
          </a:p>
          <a:p>
            <a:pPr indent="-141160" lvl="1" marL="685800" rtl="0" algn="l">
              <a:lnSpc>
                <a:spcPct val="90000"/>
              </a:lnSpc>
              <a:spcBef>
                <a:spcPts val="500"/>
              </a:spcBef>
              <a:spcAft>
                <a:spcPts val="0"/>
              </a:spcAft>
              <a:buClr>
                <a:schemeClr val="dk1"/>
              </a:buClr>
              <a:buSzPts val="2900"/>
              <a:buNone/>
            </a:pPr>
            <a:r>
              <a:t/>
            </a:r>
            <a:endParaRPr sz="1800">
              <a:solidFill>
                <a:srgbClr val="FF0000"/>
              </a:solidFill>
            </a:endParaRPr>
          </a:p>
          <a:p>
            <a:pPr indent="-189420" lvl="1" marL="685800" rtl="0" algn="l">
              <a:lnSpc>
                <a:spcPct val="90000"/>
              </a:lnSpc>
              <a:spcBef>
                <a:spcPts val="500"/>
              </a:spcBef>
              <a:spcAft>
                <a:spcPts val="0"/>
              </a:spcAft>
              <a:buClr>
                <a:schemeClr val="dk1"/>
              </a:buClr>
              <a:buSzPts val="1300"/>
              <a:buNone/>
            </a:pPr>
            <a:r>
              <a:t/>
            </a:r>
            <a:endParaRPr sz="1800">
              <a:solidFill>
                <a:srgbClr val="FF0000"/>
              </a:solidFill>
            </a:endParaRPr>
          </a:p>
          <a:p>
            <a:pPr indent="-189420" lvl="1" marL="685800" rtl="0" algn="l">
              <a:lnSpc>
                <a:spcPct val="90000"/>
              </a:lnSpc>
              <a:spcBef>
                <a:spcPts val="500"/>
              </a:spcBef>
              <a:spcAft>
                <a:spcPts val="0"/>
              </a:spcAft>
              <a:buClr>
                <a:schemeClr val="dk1"/>
              </a:buClr>
              <a:buSzPts val="1300"/>
              <a:buNone/>
            </a:pPr>
            <a:r>
              <a:t/>
            </a:r>
            <a:endParaRPr sz="1800">
              <a:solidFill>
                <a:srgbClr val="FF0000"/>
              </a:solidFill>
            </a:endParaRPr>
          </a:p>
          <a:p>
            <a:pPr indent="-189420" lvl="1" marL="685800" rtl="0" algn="l">
              <a:lnSpc>
                <a:spcPct val="90000"/>
              </a:lnSpc>
              <a:spcBef>
                <a:spcPts val="500"/>
              </a:spcBef>
              <a:spcAft>
                <a:spcPts val="0"/>
              </a:spcAft>
              <a:buClr>
                <a:schemeClr val="dk1"/>
              </a:buClr>
              <a:buSzPts val="1300"/>
              <a:buNone/>
            </a:pPr>
            <a:r>
              <a:t/>
            </a:r>
            <a:endParaRPr sz="1800">
              <a:solidFill>
                <a:srgbClr val="FF0000"/>
              </a:solidFill>
            </a:endParaRPr>
          </a:p>
          <a:p>
            <a:pPr indent="-189420" lvl="1" marL="685800" rtl="0" algn="l">
              <a:lnSpc>
                <a:spcPct val="90000"/>
              </a:lnSpc>
              <a:spcBef>
                <a:spcPts val="500"/>
              </a:spcBef>
              <a:spcAft>
                <a:spcPts val="0"/>
              </a:spcAft>
              <a:buClr>
                <a:schemeClr val="dk1"/>
              </a:buClr>
              <a:buSzPts val="1300"/>
              <a:buNone/>
            </a:pPr>
            <a:r>
              <a:t/>
            </a:r>
            <a:endParaRPr sz="1800">
              <a:solidFill>
                <a:srgbClr val="FF0000"/>
              </a:solidFill>
            </a:endParaRPr>
          </a:p>
          <a:p>
            <a:pPr indent="-189420" lvl="1" marL="685800" rtl="0" algn="l">
              <a:lnSpc>
                <a:spcPct val="90000"/>
              </a:lnSpc>
              <a:spcBef>
                <a:spcPts val="500"/>
              </a:spcBef>
              <a:spcAft>
                <a:spcPts val="0"/>
              </a:spcAft>
              <a:buClr>
                <a:schemeClr val="dk1"/>
              </a:buClr>
              <a:buSzPts val="1300"/>
              <a:buNone/>
            </a:pPr>
            <a:r>
              <a:t/>
            </a:r>
            <a:endParaRPr sz="1800">
              <a:solidFill>
                <a:srgbClr val="FF0000"/>
              </a:solidFill>
            </a:endParaRPr>
          </a:p>
          <a:p>
            <a:pPr indent="-189420" lvl="1" marL="685800" rtl="0" algn="l">
              <a:lnSpc>
                <a:spcPct val="90000"/>
              </a:lnSpc>
              <a:spcBef>
                <a:spcPts val="500"/>
              </a:spcBef>
              <a:spcAft>
                <a:spcPts val="0"/>
              </a:spcAft>
              <a:buClr>
                <a:schemeClr val="dk1"/>
              </a:buClr>
              <a:buSzPts val="1300"/>
              <a:buNone/>
            </a:pPr>
            <a:r>
              <a:t/>
            </a:r>
            <a:endParaRPr sz="1800">
              <a:solidFill>
                <a:srgbClr val="FF0000"/>
              </a:solidFill>
            </a:endParaRPr>
          </a:p>
          <a:p>
            <a:pPr indent="-444817" lvl="0" marL="457200" rtl="0" algn="l">
              <a:lnSpc>
                <a:spcPct val="90000"/>
              </a:lnSpc>
              <a:spcBef>
                <a:spcPts val="1000"/>
              </a:spcBef>
              <a:spcAft>
                <a:spcPts val="0"/>
              </a:spcAft>
              <a:buClr>
                <a:schemeClr val="dk1"/>
              </a:buClr>
              <a:buSzPts val="1800"/>
              <a:buAutoNum type="arabicPeriod" startAt="3"/>
            </a:pPr>
            <a:r>
              <a:rPr lang="en-US" sz="1800"/>
              <a:t>Click on </a:t>
            </a:r>
            <a:r>
              <a:rPr lang="en-US" sz="1800">
                <a:solidFill>
                  <a:srgbClr val="FF0000"/>
                </a:solidFill>
              </a:rPr>
              <a:t>Restart</a:t>
            </a:r>
            <a:r>
              <a:rPr lang="en-US" sz="1800"/>
              <a:t> to complete </a:t>
            </a:r>
            <a:endParaRPr sz="1800"/>
          </a:p>
          <a:p>
            <a:pPr indent="0" lvl="0" marL="228600" rtl="0" algn="l">
              <a:lnSpc>
                <a:spcPct val="90000"/>
              </a:lnSpc>
              <a:spcBef>
                <a:spcPts val="1000"/>
              </a:spcBef>
              <a:spcAft>
                <a:spcPts val="0"/>
              </a:spcAft>
              <a:buNone/>
            </a:pPr>
            <a:r>
              <a:rPr lang="en-US" sz="1800"/>
              <a:t>     the process.</a:t>
            </a:r>
            <a:endParaRPr sz="1800"/>
          </a:p>
          <a:p>
            <a:pPr indent="-390842" lvl="0" marL="457200" rtl="0" algn="l">
              <a:lnSpc>
                <a:spcPct val="90000"/>
              </a:lnSpc>
              <a:spcBef>
                <a:spcPts val="1000"/>
              </a:spcBef>
              <a:spcAft>
                <a:spcPts val="0"/>
              </a:spcAft>
              <a:buClr>
                <a:schemeClr val="dk1"/>
              </a:buClr>
              <a:buSzPts val="2200"/>
              <a:buNone/>
            </a:pPr>
            <a:r>
              <a:t/>
            </a:r>
            <a:endParaRPr sz="1800"/>
          </a:p>
          <a:p>
            <a:pPr indent="-390842" lvl="0" marL="457200" rtl="0" algn="l">
              <a:lnSpc>
                <a:spcPct val="90000"/>
              </a:lnSpc>
              <a:spcBef>
                <a:spcPts val="1000"/>
              </a:spcBef>
              <a:spcAft>
                <a:spcPts val="0"/>
              </a:spcAft>
              <a:buClr>
                <a:schemeClr val="dk1"/>
              </a:buClr>
              <a:buSzPts val="2200"/>
              <a:buNone/>
            </a:pPr>
            <a:r>
              <a:t/>
            </a:r>
            <a:endParaRPr sz="1800"/>
          </a:p>
          <a:p>
            <a:pPr indent="-390842" lvl="0" marL="457200" rtl="0" algn="l">
              <a:lnSpc>
                <a:spcPct val="90000"/>
              </a:lnSpc>
              <a:spcBef>
                <a:spcPts val="1000"/>
              </a:spcBef>
              <a:spcAft>
                <a:spcPts val="0"/>
              </a:spcAft>
              <a:buClr>
                <a:schemeClr val="dk1"/>
              </a:buClr>
              <a:buSzPts val="2200"/>
              <a:buNone/>
            </a:pPr>
            <a:r>
              <a:t/>
            </a:r>
            <a:endParaRPr sz="1800"/>
          </a:p>
          <a:p>
            <a:pPr indent="-177355" lvl="0" marL="228600" rtl="0" algn="l">
              <a:lnSpc>
                <a:spcPct val="90000"/>
              </a:lnSpc>
              <a:spcBef>
                <a:spcPts val="1000"/>
              </a:spcBef>
              <a:spcAft>
                <a:spcPts val="0"/>
              </a:spcAft>
              <a:buClr>
                <a:schemeClr val="dk1"/>
              </a:buClr>
              <a:buSzPts val="1700"/>
              <a:buNone/>
            </a:pPr>
            <a:r>
              <a:t/>
            </a:r>
            <a:endParaRPr sz="1800"/>
          </a:p>
          <a:p>
            <a:pPr indent="-177355" lvl="0" marL="228600" rtl="0" algn="l">
              <a:lnSpc>
                <a:spcPct val="90000"/>
              </a:lnSpc>
              <a:spcBef>
                <a:spcPts val="1000"/>
              </a:spcBef>
              <a:spcAft>
                <a:spcPts val="0"/>
              </a:spcAft>
              <a:buClr>
                <a:schemeClr val="dk1"/>
              </a:buClr>
              <a:buSzPts val="1700"/>
              <a:buNone/>
            </a:pPr>
            <a:r>
              <a:t/>
            </a:r>
            <a:endParaRPr sz="1800"/>
          </a:p>
        </p:txBody>
      </p:sp>
      <p:pic>
        <p:nvPicPr>
          <p:cNvPr id="112" name="Google Shape;112;p3"/>
          <p:cNvPicPr preferRelativeResize="0"/>
          <p:nvPr/>
        </p:nvPicPr>
        <p:blipFill rotWithShape="1">
          <a:blip r:embed="rId3">
            <a:alphaModFix/>
          </a:blip>
          <a:srcRect b="0" l="0" r="0" t="0"/>
          <a:stretch/>
        </p:blipFill>
        <p:spPr>
          <a:xfrm>
            <a:off x="5306250" y="480025"/>
            <a:ext cx="3383274" cy="1927457"/>
          </a:xfrm>
          <a:prstGeom prst="rect">
            <a:avLst/>
          </a:prstGeom>
          <a:noFill/>
          <a:ln>
            <a:noFill/>
          </a:ln>
          <a:effectLst>
            <a:outerShdw blurRad="292100" rotWithShape="0" algn="tl" dir="2700000" dist="139700">
              <a:srgbClr val="333333">
                <a:alpha val="64705"/>
              </a:srgbClr>
            </a:outerShdw>
          </a:effectLst>
        </p:spPr>
      </p:pic>
      <p:sp>
        <p:nvSpPr>
          <p:cNvPr id="113" name="Google Shape;113;p3"/>
          <p:cNvSpPr txBox="1"/>
          <p:nvPr/>
        </p:nvSpPr>
        <p:spPr>
          <a:xfrm>
            <a:off x="395893" y="2735451"/>
            <a:ext cx="3509700" cy="280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TCIABrowser </a:t>
            </a:r>
            <a:r>
              <a:rPr lang="en-US" sz="1600">
                <a:solidFill>
                  <a:schemeClr val="dk1"/>
                </a:solidFill>
                <a:latin typeface="Calibri"/>
                <a:ea typeface="Calibri"/>
                <a:cs typeface="Calibri"/>
                <a:sym typeface="Calibri"/>
              </a:rPr>
              <a:t>allows users to</a:t>
            </a:r>
            <a:r>
              <a:rPr b="0" i="0" lang="en-US" sz="1600" u="none" cap="none" strike="noStrike">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access DICOM datasets from </a:t>
            </a:r>
            <a:r>
              <a:rPr lang="en-US" sz="1600" u="sng">
                <a:solidFill>
                  <a:schemeClr val="hlink"/>
                </a:solidFill>
                <a:latin typeface="Calibri"/>
                <a:ea typeface="Calibri"/>
                <a:cs typeface="Calibri"/>
                <a:sym typeface="Calibri"/>
                <a:hlinkClick r:id="rId4"/>
              </a:rPr>
              <a:t>The Cancer Imaging Archive</a:t>
            </a:r>
            <a:r>
              <a:rPr lang="en-US" sz="1600">
                <a:solidFill>
                  <a:schemeClr val="dk1"/>
                </a:solidFill>
                <a:latin typeface="Calibri"/>
                <a:ea typeface="Calibri"/>
                <a:cs typeface="Calibri"/>
                <a:sym typeface="Calibri"/>
              </a:rPr>
              <a:t> and </a:t>
            </a:r>
            <a:r>
              <a:rPr b="0" i="0" lang="en-US" sz="1600" u="none" cap="none" strike="noStrike">
                <a:solidFill>
                  <a:schemeClr val="dk1"/>
                </a:solidFill>
                <a:latin typeface="Calibri"/>
                <a:ea typeface="Calibri"/>
                <a:cs typeface="Calibri"/>
                <a:sym typeface="Calibri"/>
              </a:rPr>
              <a:t>download the</a:t>
            </a:r>
            <a:r>
              <a:rPr lang="en-US" sz="1600">
                <a:solidFill>
                  <a:schemeClr val="dk1"/>
                </a:solidFill>
                <a:latin typeface="Calibri"/>
                <a:ea typeface="Calibri"/>
                <a:cs typeface="Calibri"/>
                <a:sym typeface="Calibri"/>
              </a:rPr>
              <a:t>m directly into </a:t>
            </a:r>
            <a:r>
              <a:rPr b="0" i="0" lang="en-US" sz="1600" u="none" cap="none" strike="noStrike">
                <a:solidFill>
                  <a:schemeClr val="dk1"/>
                </a:solidFill>
                <a:latin typeface="Calibri"/>
                <a:ea typeface="Calibri"/>
                <a:cs typeface="Calibri"/>
                <a:sym typeface="Calibri"/>
              </a:rPr>
              <a:t>3D Slicer.</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You can install it through Slicer’s Extension Manager using the steps on the right.</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600">
                <a:solidFill>
                  <a:schemeClr val="dk1"/>
                </a:solidFill>
                <a:latin typeface="Calibri"/>
                <a:ea typeface="Calibri"/>
                <a:cs typeface="Calibri"/>
                <a:sym typeface="Calibri"/>
              </a:rPr>
              <a:t>More information can be found in the </a:t>
            </a:r>
            <a:r>
              <a:rPr lang="en-US" sz="1600" u="sng">
                <a:solidFill>
                  <a:schemeClr val="accent1"/>
                </a:solidFill>
                <a:latin typeface="Calibri"/>
                <a:ea typeface="Calibri"/>
                <a:cs typeface="Calibri"/>
                <a:sym typeface="Calibri"/>
                <a:hlinkClick r:id="rId5">
                  <a:extLst>
                    <a:ext uri="{A12FA001-AC4F-418D-AE19-62706E023703}">
                      <ahyp:hlinkClr val="tx"/>
                    </a:ext>
                  </a:extLst>
                </a:hlinkClick>
              </a:rPr>
              <a:t>TCIA Browser Documentation</a:t>
            </a: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pic>
        <p:nvPicPr>
          <p:cNvPr id="114" name="Google Shape;114;p3"/>
          <p:cNvPicPr preferRelativeResize="0"/>
          <p:nvPr/>
        </p:nvPicPr>
        <p:blipFill>
          <a:blip r:embed="rId6">
            <a:alphaModFix/>
          </a:blip>
          <a:stretch>
            <a:fillRect/>
          </a:stretch>
        </p:blipFill>
        <p:spPr>
          <a:xfrm>
            <a:off x="5182800" y="3168525"/>
            <a:ext cx="6368174" cy="2537066"/>
          </a:xfrm>
          <a:prstGeom prst="rect">
            <a:avLst/>
          </a:prstGeom>
          <a:noFill/>
          <a:ln>
            <a:noFill/>
          </a:ln>
          <a:effectLst>
            <a:outerShdw blurRad="292100" rotWithShape="0" algn="tl" dir="2700000" dist="139700">
              <a:srgbClr val="333333">
                <a:alpha val="64709"/>
              </a:srgbClr>
            </a:outerShdw>
          </a:effectLst>
        </p:spPr>
      </p:pic>
      <p:pic>
        <p:nvPicPr>
          <p:cNvPr id="115" name="Google Shape;115;p3"/>
          <p:cNvPicPr preferRelativeResize="0"/>
          <p:nvPr/>
        </p:nvPicPr>
        <p:blipFill>
          <a:blip r:embed="rId7">
            <a:alphaModFix/>
          </a:blip>
          <a:stretch>
            <a:fillRect/>
          </a:stretch>
        </p:blipFill>
        <p:spPr>
          <a:xfrm>
            <a:off x="8369475" y="4448025"/>
            <a:ext cx="3822525" cy="2409974"/>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4"/>
          <p:cNvSpPr/>
          <p:nvPr/>
        </p:nvSpPr>
        <p:spPr>
          <a:xfrm>
            <a:off x="-1" y="0"/>
            <a:ext cx="4455673" cy="6858000"/>
          </a:xfrm>
          <a:custGeom>
            <a:rect b="b" l="l" r="r" t="t"/>
            <a:pathLst>
              <a:path extrusionOk="0" h="6858000" w="4455673">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lt1"/>
          </a:solidFill>
          <a:ln cap="flat" cmpd="sng" w="9525">
            <a:solidFill>
              <a:srgbClr val="EFEFEF"/>
            </a:solidFill>
            <a:prstDash val="solid"/>
            <a:miter lim="800000"/>
            <a:headEnd len="sm" w="sm" type="none"/>
            <a:tailEnd len="sm" w="sm" type="none"/>
          </a:ln>
          <a:effectLst>
            <a:outerShdw blurRad="88900" rotWithShape="0" algn="l"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 name="Google Shape;122;p4"/>
          <p:cNvSpPr/>
          <p:nvPr/>
        </p:nvSpPr>
        <p:spPr>
          <a:xfrm>
            <a:off x="0" y="0"/>
            <a:ext cx="4446529" cy="6858000"/>
          </a:xfrm>
          <a:custGeom>
            <a:rect b="b" l="l" r="r" t="t"/>
            <a:pathLst>
              <a:path extrusionOk="0" h="6858000" w="4446529">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 name="Google Shape;123;p4"/>
          <p:cNvSpPr txBox="1"/>
          <p:nvPr>
            <p:ph type="title"/>
          </p:nvPr>
        </p:nvSpPr>
        <p:spPr>
          <a:xfrm>
            <a:off x="371094" y="1161288"/>
            <a:ext cx="3438144" cy="123901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800"/>
              <a:buFont typeface="Arial"/>
              <a:buNone/>
            </a:pPr>
            <a:r>
              <a:rPr b="1" lang="en-US" sz="2300"/>
              <a:t>A</a:t>
            </a:r>
            <a:r>
              <a:rPr b="1" lang="en-US" sz="2300"/>
              <a:t>dd TCIABrowser to your Favorites toolbar</a:t>
            </a:r>
            <a:endParaRPr b="1" sz="3300"/>
          </a:p>
        </p:txBody>
      </p:sp>
      <p:sp>
        <p:nvSpPr>
          <p:cNvPr id="124" name="Google Shape;124;p4"/>
          <p:cNvSpPr/>
          <p:nvPr/>
        </p:nvSpPr>
        <p:spPr>
          <a:xfrm>
            <a:off x="0" y="1426546"/>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5" name="Google Shape;125;p4"/>
          <p:cNvSpPr/>
          <p:nvPr/>
        </p:nvSpPr>
        <p:spPr>
          <a:xfrm>
            <a:off x="395893" y="2443480"/>
            <a:ext cx="338328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6" name="Google Shape;126;p4"/>
          <p:cNvSpPr txBox="1"/>
          <p:nvPr>
            <p:ph idx="1" type="body"/>
          </p:nvPr>
        </p:nvSpPr>
        <p:spPr>
          <a:xfrm>
            <a:off x="77388" y="2540425"/>
            <a:ext cx="4020300" cy="4150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None/>
            </a:pPr>
            <a:r>
              <a:rPr lang="en-US" sz="1800"/>
              <a:t>Most users will be switching frequently between TCIABrowser and other Slicer modules, so we recommend adding it to your Favorites toolbar for quicker access.</a:t>
            </a:r>
            <a:endParaRPr sz="1800"/>
          </a:p>
          <a:p>
            <a:pPr indent="-215900" lvl="1" marL="685800" rtl="0" algn="l">
              <a:lnSpc>
                <a:spcPct val="90000"/>
              </a:lnSpc>
              <a:spcBef>
                <a:spcPts val="500"/>
              </a:spcBef>
              <a:spcAft>
                <a:spcPts val="0"/>
              </a:spcAft>
              <a:buClr>
                <a:schemeClr val="dk1"/>
              </a:buClr>
              <a:buSzPts val="1600"/>
              <a:buChar char="•"/>
            </a:pPr>
            <a:r>
              <a:rPr lang="en-US" sz="1600"/>
              <a:t>Click on </a:t>
            </a:r>
            <a:r>
              <a:rPr lang="en-US" sz="1600">
                <a:solidFill>
                  <a:srgbClr val="FF0000"/>
                </a:solidFill>
              </a:rPr>
              <a:t>Edit, </a:t>
            </a:r>
            <a:r>
              <a:rPr lang="en-US" sz="1600"/>
              <a:t>then</a:t>
            </a:r>
            <a:r>
              <a:rPr lang="en-US" sz="1600">
                <a:solidFill>
                  <a:srgbClr val="FF0000"/>
                </a:solidFill>
              </a:rPr>
              <a:t> Application Settings </a:t>
            </a:r>
            <a:r>
              <a:rPr lang="en-US" sz="1600"/>
              <a:t>from the d</a:t>
            </a:r>
            <a:r>
              <a:rPr lang="en-US" sz="1600"/>
              <a:t>ropdown menu</a:t>
            </a:r>
            <a:endParaRPr sz="1600"/>
          </a:p>
          <a:p>
            <a:pPr indent="-215900" lvl="1" marL="685800" rtl="0" algn="l">
              <a:lnSpc>
                <a:spcPct val="90000"/>
              </a:lnSpc>
              <a:spcBef>
                <a:spcPts val="500"/>
              </a:spcBef>
              <a:spcAft>
                <a:spcPts val="0"/>
              </a:spcAft>
              <a:buClr>
                <a:schemeClr val="dk1"/>
              </a:buClr>
              <a:buSzPts val="1600"/>
              <a:buChar char="•"/>
            </a:pPr>
            <a:r>
              <a:rPr lang="en-US" sz="1600"/>
              <a:t>In the </a:t>
            </a:r>
            <a:r>
              <a:rPr lang="en-US" sz="1600">
                <a:solidFill>
                  <a:srgbClr val="FF0000"/>
                </a:solidFill>
              </a:rPr>
              <a:t>Application Settings</a:t>
            </a:r>
            <a:r>
              <a:rPr lang="en-US" sz="1600"/>
              <a:t> window s</a:t>
            </a:r>
            <a:r>
              <a:rPr lang="en-US" sz="1600"/>
              <a:t>elect </a:t>
            </a:r>
            <a:r>
              <a:rPr lang="en-US" sz="1600">
                <a:solidFill>
                  <a:srgbClr val="FF0000"/>
                </a:solidFill>
              </a:rPr>
              <a:t>Modules</a:t>
            </a:r>
            <a:endParaRPr sz="1600"/>
          </a:p>
          <a:p>
            <a:pPr indent="-215900" lvl="1" marL="685800" rtl="0" algn="l">
              <a:lnSpc>
                <a:spcPct val="90000"/>
              </a:lnSpc>
              <a:spcBef>
                <a:spcPts val="500"/>
              </a:spcBef>
              <a:spcAft>
                <a:spcPts val="0"/>
              </a:spcAft>
              <a:buClr>
                <a:schemeClr val="dk1"/>
              </a:buClr>
              <a:buSzPts val="1600"/>
              <a:buChar char="•"/>
            </a:pPr>
            <a:r>
              <a:rPr lang="en-US" sz="1600"/>
              <a:t>Click on the </a:t>
            </a:r>
            <a:r>
              <a:rPr lang="en-US" sz="1600">
                <a:solidFill>
                  <a:srgbClr val="FF0000"/>
                </a:solidFill>
              </a:rPr>
              <a:t>TCIABrowser </a:t>
            </a:r>
            <a:r>
              <a:rPr lang="en-US" sz="1600"/>
              <a:t>from the modules list and drag the icon into the </a:t>
            </a:r>
            <a:r>
              <a:rPr lang="en-US" sz="1600">
                <a:solidFill>
                  <a:srgbClr val="FF0000"/>
                </a:solidFill>
              </a:rPr>
              <a:t>“Favorite Modules”</a:t>
            </a:r>
            <a:r>
              <a:rPr lang="en-US" sz="1600"/>
              <a:t> area</a:t>
            </a:r>
            <a:endParaRPr sz="1600"/>
          </a:p>
          <a:p>
            <a:pPr indent="-215900" lvl="1" marL="685800" rtl="0" algn="l">
              <a:lnSpc>
                <a:spcPct val="90000"/>
              </a:lnSpc>
              <a:spcBef>
                <a:spcPts val="500"/>
              </a:spcBef>
              <a:spcAft>
                <a:spcPts val="0"/>
              </a:spcAft>
              <a:buSzPts val="1600"/>
              <a:buChar char="•"/>
            </a:pPr>
            <a:r>
              <a:rPr lang="en-US" sz="1600"/>
              <a:t>Click on </a:t>
            </a:r>
            <a:r>
              <a:rPr lang="en-US" sz="1600">
                <a:solidFill>
                  <a:srgbClr val="FF0000"/>
                </a:solidFill>
              </a:rPr>
              <a:t>OK. </a:t>
            </a:r>
            <a:r>
              <a:rPr lang="en-US" sz="1600"/>
              <a:t>The module will be added to your favorites menu</a:t>
            </a:r>
            <a:endParaRPr sz="1600"/>
          </a:p>
          <a:p>
            <a:pPr indent="-215900" lvl="1" marL="685800" rtl="0" algn="l">
              <a:lnSpc>
                <a:spcPct val="90000"/>
              </a:lnSpc>
              <a:spcBef>
                <a:spcPts val="500"/>
              </a:spcBef>
              <a:spcAft>
                <a:spcPts val="0"/>
              </a:spcAft>
              <a:buSzPts val="1600"/>
              <a:buChar char="•"/>
            </a:pPr>
            <a:r>
              <a:rPr lang="en-US" sz="1600"/>
              <a:t>To launch, simply click on the </a:t>
            </a:r>
            <a:r>
              <a:rPr lang="en-US" sz="1600">
                <a:solidFill>
                  <a:srgbClr val="FF0000"/>
                </a:solidFill>
              </a:rPr>
              <a:t>TCIABrowser icon  </a:t>
            </a:r>
            <a:endParaRPr sz="1600">
              <a:solidFill>
                <a:srgbClr val="FF0000"/>
              </a:solidFill>
            </a:endParaRPr>
          </a:p>
          <a:p>
            <a:pPr indent="-114300" lvl="1" marL="685800" rtl="0" algn="l">
              <a:lnSpc>
                <a:spcPct val="90000"/>
              </a:lnSpc>
              <a:spcBef>
                <a:spcPts val="500"/>
              </a:spcBef>
              <a:spcAft>
                <a:spcPts val="0"/>
              </a:spcAft>
              <a:buClr>
                <a:schemeClr val="dk1"/>
              </a:buClr>
              <a:buSzPts val="1800"/>
              <a:buNone/>
            </a:pPr>
            <a:r>
              <a:t/>
            </a:r>
            <a:endParaRPr sz="1600"/>
          </a:p>
          <a:p>
            <a:pPr indent="-114300" lvl="1" marL="685800" rtl="0" algn="l">
              <a:lnSpc>
                <a:spcPct val="90000"/>
              </a:lnSpc>
              <a:spcBef>
                <a:spcPts val="500"/>
              </a:spcBef>
              <a:spcAft>
                <a:spcPts val="0"/>
              </a:spcAft>
              <a:buClr>
                <a:schemeClr val="dk1"/>
              </a:buClr>
              <a:buSzPts val="1800"/>
              <a:buNone/>
            </a:pPr>
            <a:r>
              <a:t/>
            </a:r>
            <a:endParaRPr sz="1600"/>
          </a:p>
          <a:p>
            <a:pPr indent="-114300" lvl="0" marL="228600" rtl="0" algn="l">
              <a:lnSpc>
                <a:spcPct val="90000"/>
              </a:lnSpc>
              <a:spcBef>
                <a:spcPts val="1000"/>
              </a:spcBef>
              <a:spcAft>
                <a:spcPts val="0"/>
              </a:spcAft>
              <a:buClr>
                <a:schemeClr val="dk1"/>
              </a:buClr>
              <a:buSzPts val="1800"/>
              <a:buNone/>
            </a:pPr>
            <a:r>
              <a:t/>
            </a:r>
            <a:endParaRPr sz="1600"/>
          </a:p>
          <a:p>
            <a:pPr indent="-114300" lvl="0" marL="228600" rtl="0" algn="l">
              <a:lnSpc>
                <a:spcPct val="90000"/>
              </a:lnSpc>
              <a:spcBef>
                <a:spcPts val="1000"/>
              </a:spcBef>
              <a:spcAft>
                <a:spcPts val="0"/>
              </a:spcAft>
              <a:buClr>
                <a:schemeClr val="dk1"/>
              </a:buClr>
              <a:buSzPts val="1800"/>
              <a:buNone/>
            </a:pPr>
            <a:r>
              <a:t/>
            </a:r>
            <a:endParaRPr sz="1600"/>
          </a:p>
        </p:txBody>
      </p:sp>
      <p:pic>
        <p:nvPicPr>
          <p:cNvPr id="127" name="Google Shape;127;p4"/>
          <p:cNvPicPr preferRelativeResize="0"/>
          <p:nvPr/>
        </p:nvPicPr>
        <p:blipFill>
          <a:blip r:embed="rId3">
            <a:alphaModFix/>
          </a:blip>
          <a:stretch>
            <a:fillRect/>
          </a:stretch>
        </p:blipFill>
        <p:spPr>
          <a:xfrm>
            <a:off x="4608009" y="57100"/>
            <a:ext cx="7501891" cy="4150199"/>
          </a:xfrm>
          <a:prstGeom prst="rect">
            <a:avLst/>
          </a:prstGeom>
          <a:noFill/>
          <a:ln>
            <a:noFill/>
          </a:ln>
          <a:effectLst>
            <a:outerShdw blurRad="292100" rotWithShape="0" algn="tl" dir="2700000" dist="139700">
              <a:srgbClr val="333333">
                <a:alpha val="64709"/>
              </a:srgbClr>
            </a:outerShdw>
          </a:effectLst>
        </p:spPr>
      </p:pic>
      <p:pic>
        <p:nvPicPr>
          <p:cNvPr id="128" name="Google Shape;128;p4"/>
          <p:cNvPicPr preferRelativeResize="0"/>
          <p:nvPr/>
        </p:nvPicPr>
        <p:blipFill>
          <a:blip r:embed="rId4">
            <a:alphaModFix/>
          </a:blip>
          <a:stretch>
            <a:fillRect/>
          </a:stretch>
        </p:blipFill>
        <p:spPr>
          <a:xfrm>
            <a:off x="8047723" y="4408087"/>
            <a:ext cx="3598804" cy="2514724"/>
          </a:xfrm>
          <a:prstGeom prst="rect">
            <a:avLst/>
          </a:prstGeom>
          <a:noFill/>
          <a:ln>
            <a:noFill/>
          </a:ln>
          <a:effectLst>
            <a:outerShdw blurRad="57150" rotWithShape="0" algn="bl" dir="5400000" dist="95250">
              <a:srgbClr val="000000">
                <a:alpha val="50000"/>
              </a:srgbClr>
            </a:outerShdw>
          </a:effectLst>
        </p:spPr>
      </p:pic>
      <p:sp>
        <p:nvSpPr>
          <p:cNvPr id="129" name="Google Shape;129;p4"/>
          <p:cNvSpPr txBox="1"/>
          <p:nvPr/>
        </p:nvSpPr>
        <p:spPr>
          <a:xfrm>
            <a:off x="5103150" y="5336425"/>
            <a:ext cx="28455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Calibri"/>
                <a:ea typeface="Calibri"/>
                <a:cs typeface="Calibri"/>
                <a:sym typeface="Calibri"/>
              </a:rPr>
              <a:t>Clicking the icon will open the module on the left side of your screen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5"/>
          <p:cNvSpPr/>
          <p:nvPr/>
        </p:nvSpPr>
        <p:spPr>
          <a:xfrm>
            <a:off x="-1" y="0"/>
            <a:ext cx="4455673" cy="6858000"/>
          </a:xfrm>
          <a:custGeom>
            <a:rect b="b" l="l" r="r" t="t"/>
            <a:pathLst>
              <a:path extrusionOk="0" h="6858000" w="4455673">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lt1"/>
          </a:solidFill>
          <a:ln cap="flat" cmpd="sng" w="9525">
            <a:solidFill>
              <a:srgbClr val="EFEFEF"/>
            </a:solidFill>
            <a:prstDash val="solid"/>
            <a:miter lim="800000"/>
            <a:headEnd len="sm" w="sm" type="none"/>
            <a:tailEnd len="sm" w="sm" type="none"/>
          </a:ln>
          <a:effectLst>
            <a:outerShdw blurRad="88900" rotWithShape="0" algn="l"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6" name="Google Shape;136;p5"/>
          <p:cNvSpPr/>
          <p:nvPr/>
        </p:nvSpPr>
        <p:spPr>
          <a:xfrm>
            <a:off x="0" y="0"/>
            <a:ext cx="4446529" cy="6858000"/>
          </a:xfrm>
          <a:custGeom>
            <a:rect b="b" l="l" r="r" t="t"/>
            <a:pathLst>
              <a:path extrusionOk="0" h="6858000" w="4446529">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7" name="Google Shape;137;p5"/>
          <p:cNvSpPr txBox="1"/>
          <p:nvPr>
            <p:ph type="title"/>
          </p:nvPr>
        </p:nvSpPr>
        <p:spPr>
          <a:xfrm>
            <a:off x="371094" y="1161288"/>
            <a:ext cx="3438144" cy="12390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Launch TCIA Browser</a:t>
            </a:r>
            <a:endParaRPr/>
          </a:p>
        </p:txBody>
      </p:sp>
      <p:sp>
        <p:nvSpPr>
          <p:cNvPr id="138" name="Google Shape;138;p5"/>
          <p:cNvSpPr/>
          <p:nvPr/>
        </p:nvSpPr>
        <p:spPr>
          <a:xfrm>
            <a:off x="0" y="1426546"/>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9" name="Google Shape;139;p5"/>
          <p:cNvSpPr/>
          <p:nvPr/>
        </p:nvSpPr>
        <p:spPr>
          <a:xfrm>
            <a:off x="395893" y="2443480"/>
            <a:ext cx="338328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 name="Google Shape;140;p5"/>
          <p:cNvSpPr txBox="1"/>
          <p:nvPr>
            <p:ph idx="1" type="body"/>
          </p:nvPr>
        </p:nvSpPr>
        <p:spPr>
          <a:xfrm>
            <a:off x="32967" y="2431235"/>
            <a:ext cx="4247100" cy="2708100"/>
          </a:xfrm>
          <a:prstGeom prst="rect">
            <a:avLst/>
          </a:prstGeom>
          <a:noFill/>
          <a:ln>
            <a:noFill/>
          </a:ln>
        </p:spPr>
        <p:txBody>
          <a:bodyPr anchorCtr="0" anchor="t" bIns="45700" lIns="91425" spcFirstLastPara="1" rIns="91425" wrap="square" tIns="45700">
            <a:noAutofit/>
          </a:bodyPr>
          <a:lstStyle/>
          <a:p>
            <a:pPr indent="-215900" lvl="0" marL="228600" rtl="0" algn="l">
              <a:lnSpc>
                <a:spcPct val="90000"/>
              </a:lnSpc>
              <a:spcBef>
                <a:spcPts val="0"/>
              </a:spcBef>
              <a:spcAft>
                <a:spcPts val="0"/>
              </a:spcAft>
              <a:buClr>
                <a:schemeClr val="dk1"/>
              </a:buClr>
              <a:buSzPts val="2200"/>
              <a:buChar char="•"/>
            </a:pPr>
            <a:r>
              <a:rPr lang="en-US" sz="2200"/>
              <a:t>To launch the browser click on the </a:t>
            </a:r>
            <a:r>
              <a:rPr lang="en-US" sz="2200">
                <a:solidFill>
                  <a:srgbClr val="FF0000"/>
                </a:solidFill>
              </a:rPr>
              <a:t>Log In </a:t>
            </a:r>
            <a:r>
              <a:rPr lang="en-US" sz="2200"/>
              <a:t>button.</a:t>
            </a:r>
            <a:endParaRPr sz="2600"/>
          </a:p>
          <a:p>
            <a:pPr indent="-203200" lvl="1" marL="685800" rtl="0" algn="l">
              <a:lnSpc>
                <a:spcPct val="90000"/>
              </a:lnSpc>
              <a:spcBef>
                <a:spcPts val="500"/>
              </a:spcBef>
              <a:spcAft>
                <a:spcPts val="0"/>
              </a:spcAft>
              <a:buClr>
                <a:schemeClr val="dk1"/>
              </a:buClr>
              <a:buSzPts val="2000"/>
              <a:buChar char="•"/>
            </a:pPr>
            <a:r>
              <a:rPr lang="en-US" sz="2000"/>
              <a:t>Passwords are </a:t>
            </a:r>
            <a:r>
              <a:rPr b="1" lang="en-US" sz="2000"/>
              <a:t>not</a:t>
            </a:r>
            <a:r>
              <a:rPr b="1" lang="en-US" sz="2000"/>
              <a:t> </a:t>
            </a:r>
            <a:r>
              <a:rPr lang="en-US" sz="2000"/>
              <a:t>required for public access collections</a:t>
            </a:r>
            <a:endParaRPr sz="2000"/>
          </a:p>
          <a:p>
            <a:pPr indent="-241300" lvl="1" marL="685800" rtl="0" algn="l">
              <a:spcBef>
                <a:spcPts val="1000"/>
              </a:spcBef>
              <a:spcAft>
                <a:spcPts val="0"/>
              </a:spcAft>
              <a:buSzPts val="2000"/>
              <a:buChar char="•"/>
            </a:pPr>
            <a:r>
              <a:rPr lang="en-US" sz="2000"/>
              <a:t>Selecting the NLST checkbox will allow you to access the public National Lung Screening Trial collection, which is hosted on a separate server due to how big it is</a:t>
            </a:r>
            <a:endParaRPr sz="2000"/>
          </a:p>
          <a:p>
            <a:pPr indent="-215900" lvl="0" marL="228600" rtl="0" algn="l">
              <a:lnSpc>
                <a:spcPct val="90000"/>
              </a:lnSpc>
              <a:spcBef>
                <a:spcPts val="1000"/>
              </a:spcBef>
              <a:spcAft>
                <a:spcPts val="0"/>
              </a:spcAft>
              <a:buClr>
                <a:schemeClr val="dk1"/>
              </a:buClr>
              <a:buSzPts val="2200"/>
              <a:buChar char="•"/>
            </a:pPr>
            <a:r>
              <a:rPr lang="en-US" sz="2200"/>
              <a:t>To access restricted collections enter your TCIA username and password</a:t>
            </a:r>
            <a:endParaRPr sz="2200"/>
          </a:p>
        </p:txBody>
      </p:sp>
      <p:pic>
        <p:nvPicPr>
          <p:cNvPr id="141" name="Google Shape;141;p5"/>
          <p:cNvPicPr preferRelativeResize="0"/>
          <p:nvPr/>
        </p:nvPicPr>
        <p:blipFill rotWithShape="1">
          <a:blip r:embed="rId3">
            <a:alphaModFix/>
          </a:blip>
          <a:srcRect b="0" l="0" r="0" t="0"/>
          <a:stretch/>
        </p:blipFill>
        <p:spPr>
          <a:xfrm>
            <a:off x="4698750" y="216150"/>
            <a:ext cx="3910558" cy="2960624"/>
          </a:xfrm>
          <a:prstGeom prst="rect">
            <a:avLst/>
          </a:prstGeom>
          <a:noFill/>
          <a:ln>
            <a:noFill/>
          </a:ln>
          <a:effectLst>
            <a:outerShdw blurRad="292100" rotWithShape="0" algn="tl" dir="2700000" dist="139700">
              <a:srgbClr val="333333">
                <a:alpha val="64705"/>
              </a:srgbClr>
            </a:outerShdw>
          </a:effectLst>
        </p:spPr>
      </p:pic>
      <p:pic>
        <p:nvPicPr>
          <p:cNvPr id="142" name="Google Shape;142;p5"/>
          <p:cNvPicPr preferRelativeResize="0"/>
          <p:nvPr/>
        </p:nvPicPr>
        <p:blipFill rotWithShape="1">
          <a:blip r:embed="rId4">
            <a:alphaModFix/>
          </a:blip>
          <a:srcRect b="0" l="0" r="0" t="0"/>
          <a:stretch/>
        </p:blipFill>
        <p:spPr>
          <a:xfrm>
            <a:off x="7683303" y="3295722"/>
            <a:ext cx="4184990" cy="3346128"/>
          </a:xfrm>
          <a:prstGeom prst="rect">
            <a:avLst/>
          </a:prstGeom>
          <a:noFill/>
          <a:ln>
            <a:noFill/>
          </a:ln>
          <a:effectLst>
            <a:outerShdw blurRad="292100" rotWithShape="0" algn="tl" dir="2700000" dist="139700">
              <a:srgbClr val="333333">
                <a:alpha val="64705"/>
              </a:srgbClr>
            </a:outerShdw>
          </a:effectLst>
        </p:spPr>
      </p:pic>
      <p:sp>
        <p:nvSpPr>
          <p:cNvPr id="143" name="Google Shape;143;p5"/>
          <p:cNvSpPr txBox="1"/>
          <p:nvPr/>
        </p:nvSpPr>
        <p:spPr>
          <a:xfrm>
            <a:off x="4836151" y="4854825"/>
            <a:ext cx="2862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TCIABrowser will open a separate window.</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Note: There may be a short delay while the datasets are loaded.</a:t>
            </a:r>
            <a:endParaRPr sz="2000">
              <a:solidFill>
                <a:schemeClr val="dk1"/>
              </a:solidFill>
              <a:latin typeface="Calibri"/>
              <a:ea typeface="Calibri"/>
              <a:cs typeface="Calibri"/>
              <a:sym typeface="Calibri"/>
            </a:endParaRPr>
          </a:p>
        </p:txBody>
      </p:sp>
      <p:cxnSp>
        <p:nvCxnSpPr>
          <p:cNvPr id="144" name="Google Shape;144;p5"/>
          <p:cNvCxnSpPr/>
          <p:nvPr/>
        </p:nvCxnSpPr>
        <p:spPr>
          <a:xfrm>
            <a:off x="5772750" y="2922650"/>
            <a:ext cx="1926000" cy="1627800"/>
          </a:xfrm>
          <a:prstGeom prst="bentConnector3">
            <a:avLst>
              <a:gd fmla="val 50000" name="adj1"/>
            </a:avLst>
          </a:prstGeom>
          <a:noFill/>
          <a:ln cap="flat" cmpd="sng" w="76200">
            <a:solidFill>
              <a:srgbClr val="FF0000"/>
            </a:solidFill>
            <a:prstDash val="solid"/>
            <a:miter lim="800000"/>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6"/>
          <p:cNvSpPr/>
          <p:nvPr/>
        </p:nvSpPr>
        <p:spPr>
          <a:xfrm>
            <a:off x="-1" y="0"/>
            <a:ext cx="4455673" cy="6858000"/>
          </a:xfrm>
          <a:custGeom>
            <a:rect b="b" l="l" r="r" t="t"/>
            <a:pathLst>
              <a:path extrusionOk="0" h="6858000" w="4455673">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lt1"/>
          </a:solidFill>
          <a:ln cap="flat" cmpd="sng" w="9525">
            <a:solidFill>
              <a:srgbClr val="EFEFEF"/>
            </a:solidFill>
            <a:prstDash val="solid"/>
            <a:miter lim="800000"/>
            <a:headEnd len="sm" w="sm" type="none"/>
            <a:tailEnd len="sm" w="sm" type="none"/>
          </a:ln>
          <a:effectLst>
            <a:outerShdw blurRad="88900" rotWithShape="0" algn="l"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1" name="Google Shape;151;p6"/>
          <p:cNvSpPr/>
          <p:nvPr/>
        </p:nvSpPr>
        <p:spPr>
          <a:xfrm>
            <a:off x="0" y="0"/>
            <a:ext cx="4446529" cy="6858000"/>
          </a:xfrm>
          <a:custGeom>
            <a:rect b="b" l="l" r="r" t="t"/>
            <a:pathLst>
              <a:path extrusionOk="0" h="6858000" w="4446529">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 name="Google Shape;152;p6"/>
          <p:cNvSpPr txBox="1"/>
          <p:nvPr>
            <p:ph type="title"/>
          </p:nvPr>
        </p:nvSpPr>
        <p:spPr>
          <a:xfrm>
            <a:off x="371094" y="1161288"/>
            <a:ext cx="3438144" cy="12390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TCIA Browser Layout</a:t>
            </a:r>
            <a:endParaRPr/>
          </a:p>
        </p:txBody>
      </p:sp>
      <p:sp>
        <p:nvSpPr>
          <p:cNvPr id="153" name="Google Shape;153;p6"/>
          <p:cNvSpPr/>
          <p:nvPr/>
        </p:nvSpPr>
        <p:spPr>
          <a:xfrm>
            <a:off x="0" y="1426546"/>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4" name="Google Shape;154;p6"/>
          <p:cNvSpPr/>
          <p:nvPr/>
        </p:nvSpPr>
        <p:spPr>
          <a:xfrm>
            <a:off x="395893" y="2443480"/>
            <a:ext cx="338328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 name="Google Shape;155;p6"/>
          <p:cNvSpPr txBox="1"/>
          <p:nvPr>
            <p:ph idx="1" type="body"/>
          </p:nvPr>
        </p:nvSpPr>
        <p:spPr>
          <a:xfrm>
            <a:off x="117325" y="2546950"/>
            <a:ext cx="3834000" cy="3655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1000"/>
              </a:spcBef>
              <a:spcAft>
                <a:spcPts val="0"/>
              </a:spcAft>
              <a:buNone/>
            </a:pPr>
            <a:r>
              <a:rPr lang="en-US" sz="1800"/>
              <a:t>After selecting the data you’re interested in you can choose between downloading the data into Slicer’s DICOM database for later use, or immediately loading the scan for viewing.</a:t>
            </a:r>
            <a:endParaRPr/>
          </a:p>
          <a:p>
            <a:pPr indent="-120650" lvl="0" marL="228600" rtl="0" algn="l">
              <a:lnSpc>
                <a:spcPct val="90000"/>
              </a:lnSpc>
              <a:spcBef>
                <a:spcPts val="1000"/>
              </a:spcBef>
              <a:spcAft>
                <a:spcPts val="0"/>
              </a:spcAft>
              <a:buClr>
                <a:schemeClr val="dk1"/>
              </a:buClr>
              <a:buSzPct val="94444"/>
              <a:buNone/>
            </a:pPr>
            <a:r>
              <a:t/>
            </a:r>
            <a:endParaRPr sz="1800"/>
          </a:p>
          <a:p>
            <a:pPr indent="0" lvl="0" marL="0" rtl="0" algn="l">
              <a:lnSpc>
                <a:spcPct val="100000"/>
              </a:lnSpc>
              <a:spcBef>
                <a:spcPts val="0"/>
              </a:spcBef>
              <a:spcAft>
                <a:spcPts val="0"/>
              </a:spcAft>
              <a:buClr>
                <a:srgbClr val="000000"/>
              </a:buClr>
              <a:buFont typeface="Arial"/>
              <a:buNone/>
            </a:pPr>
            <a:r>
              <a:rPr lang="en-US" sz="1800"/>
              <a:t>To select multiple rows from any category use </a:t>
            </a:r>
            <a:r>
              <a:rPr b="1" lang="en-US" sz="1800"/>
              <a:t>CTRL + SHIFT </a:t>
            </a:r>
            <a:r>
              <a:rPr lang="en-US" sz="1800"/>
              <a:t>to select a number of rows in consecutive order; or </a:t>
            </a:r>
            <a:r>
              <a:rPr b="1" lang="en-US" sz="1800"/>
              <a:t>hold down the CTRL key and use your mouse to click on desired rows</a:t>
            </a:r>
            <a:r>
              <a:rPr lang="en-US" sz="1800"/>
              <a:t>.</a:t>
            </a:r>
            <a:endParaRPr sz="1800">
              <a:solidFill>
                <a:srgbClr val="000000"/>
              </a:solidFill>
            </a:endParaRPr>
          </a:p>
          <a:p>
            <a:pPr indent="-120650" lvl="0" marL="228600" rtl="0" algn="l">
              <a:lnSpc>
                <a:spcPct val="90000"/>
              </a:lnSpc>
              <a:spcBef>
                <a:spcPts val="1000"/>
              </a:spcBef>
              <a:spcAft>
                <a:spcPts val="0"/>
              </a:spcAft>
              <a:buClr>
                <a:schemeClr val="dk1"/>
              </a:buClr>
              <a:buSzPct val="94444"/>
              <a:buNone/>
            </a:pPr>
            <a:r>
              <a:t/>
            </a:r>
            <a:endParaRPr sz="1800"/>
          </a:p>
          <a:p>
            <a:pPr indent="0" lvl="0" marL="0" rtl="0" algn="l">
              <a:lnSpc>
                <a:spcPct val="100000"/>
              </a:lnSpc>
              <a:spcBef>
                <a:spcPts val="0"/>
              </a:spcBef>
              <a:spcAft>
                <a:spcPts val="0"/>
              </a:spcAft>
              <a:buClr>
                <a:schemeClr val="dk1"/>
              </a:buClr>
              <a:buFont typeface="Arial"/>
              <a:buNone/>
            </a:pPr>
            <a:r>
              <a:rPr lang="en-US" sz="1800"/>
              <a:t>The Browser will alert you if RTSTRUCT or SEG files are selected </a:t>
            </a:r>
            <a:r>
              <a:rPr lang="en-US" sz="1800" u="sng"/>
              <a:t>without</a:t>
            </a:r>
            <a:r>
              <a:rPr lang="en-US" sz="1800"/>
              <a:t> the referenced series to ensure you have the images that go with these segmentations when available.</a:t>
            </a:r>
            <a:endParaRPr sz="1800"/>
          </a:p>
          <a:p>
            <a:pPr indent="-120650" lvl="0" marL="228600" rtl="0" algn="l">
              <a:lnSpc>
                <a:spcPct val="90000"/>
              </a:lnSpc>
              <a:spcBef>
                <a:spcPts val="1000"/>
              </a:spcBef>
              <a:spcAft>
                <a:spcPts val="0"/>
              </a:spcAft>
              <a:buClr>
                <a:schemeClr val="dk1"/>
              </a:buClr>
              <a:buSzPct val="100000"/>
              <a:buNone/>
            </a:pPr>
            <a:r>
              <a:t/>
            </a:r>
            <a:endParaRPr sz="1700"/>
          </a:p>
        </p:txBody>
      </p:sp>
      <p:pic>
        <p:nvPicPr>
          <p:cNvPr id="156" name="Google Shape;156;p6"/>
          <p:cNvPicPr preferRelativeResize="0"/>
          <p:nvPr/>
        </p:nvPicPr>
        <p:blipFill rotWithShape="1">
          <a:blip r:embed="rId3">
            <a:alphaModFix/>
          </a:blip>
          <a:srcRect b="0" l="0" r="0" t="0"/>
          <a:stretch/>
        </p:blipFill>
        <p:spPr>
          <a:xfrm>
            <a:off x="5536377" y="334750"/>
            <a:ext cx="6177397" cy="4390303"/>
          </a:xfrm>
          <a:prstGeom prst="rect">
            <a:avLst/>
          </a:prstGeom>
          <a:noFill/>
          <a:ln>
            <a:noFill/>
          </a:ln>
          <a:effectLst>
            <a:outerShdw blurRad="292100" rotWithShape="0" algn="tl" dir="2700000" dist="139700">
              <a:srgbClr val="333333">
                <a:alpha val="64705"/>
              </a:srgbClr>
            </a:outerShdw>
          </a:effectLst>
        </p:spPr>
      </p:pic>
      <p:sp>
        <p:nvSpPr>
          <p:cNvPr id="157" name="Google Shape;157;p6"/>
          <p:cNvSpPr txBox="1"/>
          <p:nvPr/>
        </p:nvSpPr>
        <p:spPr>
          <a:xfrm>
            <a:off x="4079168" y="929940"/>
            <a:ext cx="11727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70C0"/>
                </a:solidFill>
                <a:latin typeface="Calibri"/>
                <a:ea typeface="Calibri"/>
                <a:cs typeface="Calibri"/>
                <a:sym typeface="Calibri"/>
              </a:rPr>
              <a:t>View its </a:t>
            </a:r>
            <a:r>
              <a:rPr b="1" lang="en-US" sz="1600">
                <a:solidFill>
                  <a:srgbClr val="0070C0"/>
                </a:solidFill>
                <a:latin typeface="Calibri"/>
                <a:ea typeface="Calibri"/>
                <a:cs typeface="Calibri"/>
                <a:sym typeface="Calibri"/>
              </a:rPr>
              <a:t>description</a:t>
            </a:r>
            <a:endParaRPr sz="1600">
              <a:solidFill>
                <a:schemeClr val="dk1"/>
              </a:solidFill>
              <a:latin typeface="Calibri"/>
              <a:ea typeface="Calibri"/>
              <a:cs typeface="Calibri"/>
              <a:sym typeface="Calibri"/>
            </a:endParaRPr>
          </a:p>
        </p:txBody>
      </p:sp>
      <p:pic>
        <p:nvPicPr>
          <p:cNvPr id="158" name="Google Shape;158;p6"/>
          <p:cNvPicPr preferRelativeResize="0"/>
          <p:nvPr/>
        </p:nvPicPr>
        <p:blipFill rotWithShape="1">
          <a:blip r:embed="rId4">
            <a:alphaModFix/>
          </a:blip>
          <a:srcRect b="0" l="0" r="0" t="0"/>
          <a:stretch/>
        </p:blipFill>
        <p:spPr>
          <a:xfrm>
            <a:off x="6771897" y="5745870"/>
            <a:ext cx="3001296" cy="555796"/>
          </a:xfrm>
          <a:prstGeom prst="rect">
            <a:avLst/>
          </a:prstGeom>
          <a:noFill/>
          <a:ln>
            <a:noFill/>
          </a:ln>
        </p:spPr>
      </p:pic>
      <p:sp>
        <p:nvSpPr>
          <p:cNvPr id="159" name="Google Shape;159;p6"/>
          <p:cNvSpPr txBox="1"/>
          <p:nvPr/>
        </p:nvSpPr>
        <p:spPr>
          <a:xfrm>
            <a:off x="3951475" y="216050"/>
            <a:ext cx="12201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70C0"/>
                </a:solidFill>
                <a:latin typeface="Calibri"/>
                <a:ea typeface="Calibri"/>
                <a:cs typeface="Calibri"/>
                <a:sym typeface="Calibri"/>
              </a:rPr>
              <a:t>Select </a:t>
            </a:r>
            <a:endParaRPr b="1" sz="1600">
              <a:solidFill>
                <a:srgbClr val="0070C0"/>
              </a:solidFill>
              <a:latin typeface="Calibri"/>
              <a:ea typeface="Calibri"/>
              <a:cs typeface="Calibri"/>
              <a:sym typeface="Calibri"/>
            </a:endParaRPr>
          </a:p>
          <a:p>
            <a:pPr indent="0" lvl="0" marL="0" marR="0" rtl="0" algn="l">
              <a:spcBef>
                <a:spcPts val="0"/>
              </a:spcBef>
              <a:spcAft>
                <a:spcPts val="0"/>
              </a:spcAft>
              <a:buNone/>
            </a:pPr>
            <a:r>
              <a:rPr b="1" lang="en-US" sz="1600">
                <a:solidFill>
                  <a:srgbClr val="0070C0"/>
                </a:solidFill>
                <a:latin typeface="Calibri"/>
                <a:ea typeface="Calibri"/>
                <a:cs typeface="Calibri"/>
                <a:sym typeface="Calibri"/>
              </a:rPr>
              <a:t>a C</a:t>
            </a:r>
            <a:r>
              <a:rPr b="1" lang="en-US" sz="1600">
                <a:solidFill>
                  <a:srgbClr val="0070C0"/>
                </a:solidFill>
                <a:latin typeface="Calibri"/>
                <a:ea typeface="Calibri"/>
                <a:cs typeface="Calibri"/>
                <a:sym typeface="Calibri"/>
              </a:rPr>
              <a:t>ollection</a:t>
            </a:r>
            <a:endParaRPr sz="1600">
              <a:solidFill>
                <a:schemeClr val="dk1"/>
              </a:solidFill>
              <a:latin typeface="Calibri"/>
              <a:ea typeface="Calibri"/>
              <a:cs typeface="Calibri"/>
              <a:sym typeface="Calibri"/>
            </a:endParaRPr>
          </a:p>
        </p:txBody>
      </p:sp>
      <p:cxnSp>
        <p:nvCxnSpPr>
          <p:cNvPr id="160" name="Google Shape;160;p6"/>
          <p:cNvCxnSpPr/>
          <p:nvPr/>
        </p:nvCxnSpPr>
        <p:spPr>
          <a:xfrm>
            <a:off x="5143790" y="686085"/>
            <a:ext cx="320100" cy="0"/>
          </a:xfrm>
          <a:prstGeom prst="straightConnector1">
            <a:avLst/>
          </a:prstGeom>
          <a:noFill/>
          <a:ln cap="flat" cmpd="sng" w="38100">
            <a:solidFill>
              <a:srgbClr val="FF0000"/>
            </a:solidFill>
            <a:prstDash val="solid"/>
            <a:miter lim="800000"/>
            <a:headEnd len="sm" w="sm" type="none"/>
            <a:tailEnd len="med" w="med" type="triangle"/>
          </a:ln>
        </p:spPr>
      </p:cxnSp>
      <p:cxnSp>
        <p:nvCxnSpPr>
          <p:cNvPr id="161" name="Google Shape;161;p6"/>
          <p:cNvCxnSpPr/>
          <p:nvPr/>
        </p:nvCxnSpPr>
        <p:spPr>
          <a:xfrm>
            <a:off x="5143790" y="1237488"/>
            <a:ext cx="320100" cy="0"/>
          </a:xfrm>
          <a:prstGeom prst="straightConnector1">
            <a:avLst/>
          </a:prstGeom>
          <a:noFill/>
          <a:ln cap="flat" cmpd="sng" w="38100">
            <a:solidFill>
              <a:srgbClr val="FF0000"/>
            </a:solidFill>
            <a:prstDash val="solid"/>
            <a:miter lim="800000"/>
            <a:headEnd len="sm" w="sm" type="none"/>
            <a:tailEnd len="med" w="med" type="triangle"/>
          </a:ln>
        </p:spPr>
      </p:cxnSp>
      <p:sp>
        <p:nvSpPr>
          <p:cNvPr id="162" name="Google Shape;162;p6"/>
          <p:cNvSpPr txBox="1"/>
          <p:nvPr/>
        </p:nvSpPr>
        <p:spPr>
          <a:xfrm>
            <a:off x="4273100" y="1665425"/>
            <a:ext cx="13110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70C0"/>
                </a:solidFill>
                <a:latin typeface="Calibri"/>
                <a:ea typeface="Calibri"/>
                <a:cs typeface="Calibri"/>
                <a:sym typeface="Calibri"/>
              </a:rPr>
              <a:t>Select</a:t>
            </a:r>
            <a:endParaRPr b="1" sz="1600">
              <a:solidFill>
                <a:srgbClr val="0070C0"/>
              </a:solidFill>
              <a:latin typeface="Calibri"/>
              <a:ea typeface="Calibri"/>
              <a:cs typeface="Calibri"/>
              <a:sym typeface="Calibri"/>
            </a:endParaRPr>
          </a:p>
          <a:p>
            <a:pPr indent="0" lvl="0" marL="0" marR="0" rtl="0" algn="l">
              <a:spcBef>
                <a:spcPts val="0"/>
              </a:spcBef>
              <a:spcAft>
                <a:spcPts val="0"/>
              </a:spcAft>
              <a:buNone/>
            </a:pPr>
            <a:r>
              <a:rPr b="1" lang="en-US" sz="1600">
                <a:solidFill>
                  <a:srgbClr val="0070C0"/>
                </a:solidFill>
                <a:latin typeface="Calibri"/>
                <a:ea typeface="Calibri"/>
                <a:cs typeface="Calibri"/>
                <a:sym typeface="Calibri"/>
              </a:rPr>
              <a:t>one or more</a:t>
            </a:r>
            <a:endParaRPr b="1" sz="1600">
              <a:solidFill>
                <a:srgbClr val="0070C0"/>
              </a:solidFill>
              <a:latin typeface="Calibri"/>
              <a:ea typeface="Calibri"/>
              <a:cs typeface="Calibri"/>
              <a:sym typeface="Calibri"/>
            </a:endParaRPr>
          </a:p>
          <a:p>
            <a:pPr indent="0" lvl="0" marL="0" marR="0" rtl="0" algn="l">
              <a:spcBef>
                <a:spcPts val="0"/>
              </a:spcBef>
              <a:spcAft>
                <a:spcPts val="0"/>
              </a:spcAft>
              <a:buNone/>
            </a:pPr>
            <a:r>
              <a:rPr b="1" lang="en-US" sz="1600">
                <a:solidFill>
                  <a:srgbClr val="0070C0"/>
                </a:solidFill>
                <a:latin typeface="Calibri"/>
                <a:ea typeface="Calibri"/>
                <a:cs typeface="Calibri"/>
                <a:sym typeface="Calibri"/>
              </a:rPr>
              <a:t>Patients</a:t>
            </a:r>
            <a:endParaRPr sz="1600">
              <a:solidFill>
                <a:schemeClr val="dk1"/>
              </a:solidFill>
              <a:latin typeface="Calibri"/>
              <a:ea typeface="Calibri"/>
              <a:cs typeface="Calibri"/>
              <a:sym typeface="Calibri"/>
            </a:endParaRPr>
          </a:p>
        </p:txBody>
      </p:sp>
      <p:cxnSp>
        <p:nvCxnSpPr>
          <p:cNvPr id="163" name="Google Shape;163;p6"/>
          <p:cNvCxnSpPr/>
          <p:nvPr/>
        </p:nvCxnSpPr>
        <p:spPr>
          <a:xfrm>
            <a:off x="5116467" y="1834703"/>
            <a:ext cx="320084" cy="0"/>
          </a:xfrm>
          <a:prstGeom prst="straightConnector1">
            <a:avLst/>
          </a:prstGeom>
          <a:noFill/>
          <a:ln cap="flat" cmpd="sng" w="38100">
            <a:solidFill>
              <a:srgbClr val="FF0000"/>
            </a:solidFill>
            <a:prstDash val="solid"/>
            <a:miter lim="800000"/>
            <a:headEnd len="sm" w="sm" type="none"/>
            <a:tailEnd len="med" w="med" type="triangle"/>
          </a:ln>
        </p:spPr>
      </p:cxnSp>
      <p:cxnSp>
        <p:nvCxnSpPr>
          <p:cNvPr id="164" name="Google Shape;164;p6"/>
          <p:cNvCxnSpPr/>
          <p:nvPr/>
        </p:nvCxnSpPr>
        <p:spPr>
          <a:xfrm>
            <a:off x="5216293" y="2979128"/>
            <a:ext cx="320084" cy="0"/>
          </a:xfrm>
          <a:prstGeom prst="straightConnector1">
            <a:avLst/>
          </a:prstGeom>
          <a:noFill/>
          <a:ln cap="flat" cmpd="sng" w="38100">
            <a:solidFill>
              <a:srgbClr val="FF0000"/>
            </a:solidFill>
            <a:prstDash val="solid"/>
            <a:miter lim="800000"/>
            <a:headEnd len="sm" w="sm" type="none"/>
            <a:tailEnd len="med" w="med" type="triangle"/>
          </a:ln>
        </p:spPr>
      </p:cxnSp>
      <p:sp>
        <p:nvSpPr>
          <p:cNvPr id="165" name="Google Shape;165;p6"/>
          <p:cNvSpPr txBox="1"/>
          <p:nvPr/>
        </p:nvSpPr>
        <p:spPr>
          <a:xfrm>
            <a:off x="4420722" y="2809851"/>
            <a:ext cx="9084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70C0"/>
                </a:solidFill>
                <a:latin typeface="Calibri"/>
                <a:ea typeface="Calibri"/>
                <a:cs typeface="Calibri"/>
                <a:sym typeface="Calibri"/>
              </a:rPr>
              <a:t>Select</a:t>
            </a:r>
            <a:endParaRPr b="1" sz="1600">
              <a:solidFill>
                <a:srgbClr val="0070C0"/>
              </a:solidFill>
              <a:latin typeface="Calibri"/>
              <a:ea typeface="Calibri"/>
              <a:cs typeface="Calibri"/>
              <a:sym typeface="Calibri"/>
            </a:endParaRPr>
          </a:p>
          <a:p>
            <a:pPr indent="0" lvl="0" marL="0" marR="0" rtl="0" algn="l">
              <a:spcBef>
                <a:spcPts val="0"/>
              </a:spcBef>
              <a:spcAft>
                <a:spcPts val="0"/>
              </a:spcAft>
              <a:buNone/>
            </a:pPr>
            <a:r>
              <a:rPr b="1" lang="en-US" sz="1600">
                <a:solidFill>
                  <a:srgbClr val="0070C0"/>
                </a:solidFill>
                <a:latin typeface="Calibri"/>
                <a:ea typeface="Calibri"/>
                <a:cs typeface="Calibri"/>
                <a:sym typeface="Calibri"/>
              </a:rPr>
              <a:t>Studies</a:t>
            </a:r>
            <a:endParaRPr sz="1600">
              <a:solidFill>
                <a:schemeClr val="dk1"/>
              </a:solidFill>
              <a:latin typeface="Calibri"/>
              <a:ea typeface="Calibri"/>
              <a:cs typeface="Calibri"/>
              <a:sym typeface="Calibri"/>
            </a:endParaRPr>
          </a:p>
        </p:txBody>
      </p:sp>
      <p:sp>
        <p:nvSpPr>
          <p:cNvPr id="166" name="Google Shape;166;p6"/>
          <p:cNvSpPr txBox="1"/>
          <p:nvPr/>
        </p:nvSpPr>
        <p:spPr>
          <a:xfrm>
            <a:off x="4525357" y="3512814"/>
            <a:ext cx="744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70C0"/>
                </a:solidFill>
                <a:latin typeface="Calibri"/>
                <a:ea typeface="Calibri"/>
                <a:cs typeface="Calibri"/>
                <a:sym typeface="Calibri"/>
              </a:rPr>
              <a:t>Select</a:t>
            </a:r>
            <a:r>
              <a:rPr b="1" lang="en-US" sz="1600">
                <a:solidFill>
                  <a:srgbClr val="0070C0"/>
                </a:solidFill>
                <a:latin typeface="Calibri"/>
                <a:ea typeface="Calibri"/>
                <a:cs typeface="Calibri"/>
                <a:sym typeface="Calibri"/>
              </a:rPr>
              <a:t>Series</a:t>
            </a:r>
            <a:endParaRPr sz="1600">
              <a:solidFill>
                <a:schemeClr val="dk1"/>
              </a:solidFill>
              <a:latin typeface="Calibri"/>
              <a:ea typeface="Calibri"/>
              <a:cs typeface="Calibri"/>
              <a:sym typeface="Calibri"/>
            </a:endParaRPr>
          </a:p>
        </p:txBody>
      </p:sp>
      <p:cxnSp>
        <p:nvCxnSpPr>
          <p:cNvPr id="167" name="Google Shape;167;p6"/>
          <p:cNvCxnSpPr/>
          <p:nvPr/>
        </p:nvCxnSpPr>
        <p:spPr>
          <a:xfrm>
            <a:off x="5216293" y="3696701"/>
            <a:ext cx="320084" cy="0"/>
          </a:xfrm>
          <a:prstGeom prst="straightConnector1">
            <a:avLst/>
          </a:prstGeom>
          <a:noFill/>
          <a:ln cap="flat" cmpd="sng" w="38100">
            <a:solidFill>
              <a:srgbClr val="FF0000"/>
            </a:solidFill>
            <a:prstDash val="solid"/>
            <a:miter lim="800000"/>
            <a:headEnd len="sm" w="sm" type="none"/>
            <a:tailEnd len="med" w="med" type="triangle"/>
          </a:ln>
        </p:spPr>
      </p:cxnSp>
      <p:sp>
        <p:nvSpPr>
          <p:cNvPr id="168" name="Google Shape;168;p6"/>
          <p:cNvSpPr txBox="1"/>
          <p:nvPr/>
        </p:nvSpPr>
        <p:spPr>
          <a:xfrm>
            <a:off x="10565375" y="5309800"/>
            <a:ext cx="1701401"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Hold down and drag right bottom edge to expand individual sections</a:t>
            </a:r>
            <a:endParaRPr/>
          </a:p>
        </p:txBody>
      </p:sp>
      <p:cxnSp>
        <p:nvCxnSpPr>
          <p:cNvPr id="169" name="Google Shape;169;p6"/>
          <p:cNvCxnSpPr/>
          <p:nvPr/>
        </p:nvCxnSpPr>
        <p:spPr>
          <a:xfrm flipH="1" rot="5400000">
            <a:off x="10542233" y="3831400"/>
            <a:ext cx="2649900" cy="306900"/>
          </a:xfrm>
          <a:prstGeom prst="bentConnector3">
            <a:avLst>
              <a:gd fmla="val 100501" name="adj1"/>
            </a:avLst>
          </a:prstGeom>
          <a:noFill/>
          <a:ln cap="flat" cmpd="sng" w="28575">
            <a:solidFill>
              <a:srgbClr val="FF0000"/>
            </a:solidFill>
            <a:prstDash val="solid"/>
            <a:miter lim="800000"/>
            <a:headEnd len="sm" w="sm" type="none"/>
            <a:tailEnd len="med" w="med" type="triangle"/>
          </a:ln>
        </p:spPr>
      </p:cxnSp>
      <p:sp>
        <p:nvSpPr>
          <p:cNvPr id="170" name="Google Shape;170;p6"/>
          <p:cNvSpPr txBox="1"/>
          <p:nvPr/>
        </p:nvSpPr>
        <p:spPr>
          <a:xfrm>
            <a:off x="6802761" y="5145195"/>
            <a:ext cx="10688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Download selected series and </a:t>
            </a:r>
            <a:r>
              <a:rPr b="1" lang="en-US" sz="900">
                <a:solidFill>
                  <a:srgbClr val="0070C0"/>
                </a:solidFill>
                <a:latin typeface="Calibri"/>
                <a:ea typeface="Calibri"/>
                <a:cs typeface="Calibri"/>
                <a:sym typeface="Calibri"/>
              </a:rPr>
              <a:t>Index in 3d Slicer database</a:t>
            </a:r>
            <a:endParaRPr/>
          </a:p>
        </p:txBody>
      </p:sp>
      <p:sp>
        <p:nvSpPr>
          <p:cNvPr id="171" name="Google Shape;171;p6"/>
          <p:cNvSpPr txBox="1"/>
          <p:nvPr/>
        </p:nvSpPr>
        <p:spPr>
          <a:xfrm>
            <a:off x="7796935" y="5145194"/>
            <a:ext cx="10688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Download selected series and </a:t>
            </a:r>
            <a:r>
              <a:rPr b="1" lang="en-US" sz="900">
                <a:solidFill>
                  <a:srgbClr val="0070C0"/>
                </a:solidFill>
                <a:latin typeface="Calibri"/>
                <a:ea typeface="Calibri"/>
                <a:cs typeface="Calibri"/>
                <a:sym typeface="Calibri"/>
              </a:rPr>
              <a:t>Load in 3d Slicer Scene</a:t>
            </a:r>
            <a:endParaRPr/>
          </a:p>
        </p:txBody>
      </p:sp>
      <p:sp>
        <p:nvSpPr>
          <p:cNvPr id="172" name="Google Shape;172;p6"/>
          <p:cNvSpPr txBox="1"/>
          <p:nvPr/>
        </p:nvSpPr>
        <p:spPr>
          <a:xfrm>
            <a:off x="8940586" y="5393939"/>
            <a:ext cx="7323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0070C0"/>
                </a:solidFill>
                <a:latin typeface="Calibri"/>
                <a:ea typeface="Calibri"/>
                <a:cs typeface="Calibri"/>
                <a:sym typeface="Calibri"/>
              </a:rPr>
              <a:t>Cancel All Downloads</a:t>
            </a:r>
            <a:endParaRPr/>
          </a:p>
        </p:txBody>
      </p:sp>
      <p:sp>
        <p:nvSpPr>
          <p:cNvPr id="173" name="Google Shape;173;p6"/>
          <p:cNvSpPr txBox="1"/>
          <p:nvPr/>
        </p:nvSpPr>
        <p:spPr>
          <a:xfrm>
            <a:off x="4214006" y="4892666"/>
            <a:ext cx="2047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70C0"/>
                </a:solidFill>
                <a:latin typeface="Calibri"/>
                <a:ea typeface="Calibri"/>
                <a:cs typeface="Calibri"/>
                <a:sym typeface="Calibri"/>
              </a:rPr>
              <a:t>Status Bar </a:t>
            </a:r>
            <a:r>
              <a:rPr lang="en-US" sz="1600">
                <a:solidFill>
                  <a:schemeClr val="dk1"/>
                </a:solidFill>
                <a:latin typeface="Calibri"/>
                <a:ea typeface="Calibri"/>
                <a:cs typeface="Calibri"/>
                <a:sym typeface="Calibri"/>
              </a:rPr>
              <a:t>shows the status of each series being downloaded</a:t>
            </a:r>
            <a:endParaRPr/>
          </a:p>
        </p:txBody>
      </p:sp>
      <p:cxnSp>
        <p:nvCxnSpPr>
          <p:cNvPr id="174" name="Google Shape;174;p6"/>
          <p:cNvCxnSpPr>
            <a:stCxn id="173" idx="0"/>
          </p:cNvCxnSpPr>
          <p:nvPr/>
        </p:nvCxnSpPr>
        <p:spPr>
          <a:xfrm rot="-5400000">
            <a:off x="5060606" y="4300916"/>
            <a:ext cx="768900" cy="414600"/>
          </a:xfrm>
          <a:prstGeom prst="bentConnector3">
            <a:avLst>
              <a:gd fmla="val 100048" name="adj1"/>
            </a:avLst>
          </a:prstGeom>
          <a:noFill/>
          <a:ln cap="flat" cmpd="sng" w="28575">
            <a:solidFill>
              <a:srgbClr val="FF0000"/>
            </a:solidFill>
            <a:prstDash val="solid"/>
            <a:miter lim="800000"/>
            <a:headEnd len="sm" w="sm" type="none"/>
            <a:tailEnd len="med" w="med" type="triangle"/>
          </a:ln>
        </p:spPr>
      </p:cxnSp>
      <p:sp>
        <p:nvSpPr>
          <p:cNvPr id="175" name="Google Shape;175;p6"/>
          <p:cNvSpPr/>
          <p:nvPr/>
        </p:nvSpPr>
        <p:spPr>
          <a:xfrm>
            <a:off x="6440556" y="4892666"/>
            <a:ext cx="3645895" cy="1770527"/>
          </a:xfrm>
          <a:prstGeom prst="wedgeEllipseCallout">
            <a:avLst>
              <a:gd fmla="val 62178" name="adj1"/>
              <a:gd fmla="val -55373" name="adj2"/>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6" name="Google Shape;176;p6"/>
          <p:cNvPicPr preferRelativeResize="0"/>
          <p:nvPr/>
        </p:nvPicPr>
        <p:blipFill rotWithShape="1">
          <a:blip r:embed="rId5">
            <a:alphaModFix/>
          </a:blip>
          <a:srcRect b="0" l="0" r="0" t="0"/>
          <a:stretch/>
        </p:blipFill>
        <p:spPr>
          <a:xfrm>
            <a:off x="184033" y="5888321"/>
            <a:ext cx="3807002" cy="9349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11"/>
          <p:cNvSpPr/>
          <p:nvPr/>
        </p:nvSpPr>
        <p:spPr>
          <a:xfrm>
            <a:off x="-1" y="0"/>
            <a:ext cx="4455673" cy="6858000"/>
          </a:xfrm>
          <a:custGeom>
            <a:rect b="b" l="l" r="r" t="t"/>
            <a:pathLst>
              <a:path extrusionOk="0" h="6858000" w="4455673">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lt1"/>
          </a:solidFill>
          <a:ln cap="flat" cmpd="sng" w="9525">
            <a:solidFill>
              <a:srgbClr val="EFEFEF"/>
            </a:solidFill>
            <a:prstDash val="solid"/>
            <a:miter lim="800000"/>
            <a:headEnd len="sm" w="sm" type="none"/>
            <a:tailEnd len="sm" w="sm" type="none"/>
          </a:ln>
          <a:effectLst>
            <a:outerShdw blurRad="88900" rotWithShape="0" algn="l"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 name="Google Shape;183;p11"/>
          <p:cNvSpPr/>
          <p:nvPr/>
        </p:nvSpPr>
        <p:spPr>
          <a:xfrm>
            <a:off x="0" y="0"/>
            <a:ext cx="4446529" cy="6858000"/>
          </a:xfrm>
          <a:custGeom>
            <a:rect b="b" l="l" r="r" t="t"/>
            <a:pathLst>
              <a:path extrusionOk="0" h="6858000" w="4446529">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 name="Google Shape;184;p11"/>
          <p:cNvSpPr txBox="1"/>
          <p:nvPr>
            <p:ph type="title"/>
          </p:nvPr>
        </p:nvSpPr>
        <p:spPr>
          <a:xfrm>
            <a:off x="371094" y="1161288"/>
            <a:ext cx="3438144" cy="12390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Download and Index in 3D Slicer Database</a:t>
            </a:r>
            <a:endParaRPr/>
          </a:p>
        </p:txBody>
      </p:sp>
      <p:sp>
        <p:nvSpPr>
          <p:cNvPr id="185" name="Google Shape;185;p11"/>
          <p:cNvSpPr/>
          <p:nvPr/>
        </p:nvSpPr>
        <p:spPr>
          <a:xfrm>
            <a:off x="0" y="1426546"/>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6" name="Google Shape;186;p11"/>
          <p:cNvSpPr/>
          <p:nvPr/>
        </p:nvSpPr>
        <p:spPr>
          <a:xfrm>
            <a:off x="395893" y="2443480"/>
            <a:ext cx="338328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 name="Google Shape;187;p11"/>
          <p:cNvSpPr txBox="1"/>
          <p:nvPr>
            <p:ph idx="1" type="body"/>
          </p:nvPr>
        </p:nvSpPr>
        <p:spPr>
          <a:xfrm>
            <a:off x="274834" y="2659934"/>
            <a:ext cx="4077709" cy="324709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000"/>
              <a:t>If you chose to download and index the file to the Slicer DICOM database you can view and load what’s been downloaded by clicking the DICOM buttons highlighted in the screenshot on the right.  </a:t>
            </a:r>
            <a:endParaRPr/>
          </a:p>
          <a:p>
            <a:pPr indent="0" lvl="0" marL="0" rtl="0" algn="l">
              <a:lnSpc>
                <a:spcPct val="90000"/>
              </a:lnSpc>
              <a:spcBef>
                <a:spcPts val="1000"/>
              </a:spcBef>
              <a:spcAft>
                <a:spcPts val="0"/>
              </a:spcAft>
              <a:buClr>
                <a:schemeClr val="dk1"/>
              </a:buClr>
              <a:buSzPts val="2000"/>
              <a:buNone/>
            </a:pPr>
            <a:r>
              <a:t/>
            </a:r>
            <a:endParaRPr sz="2000"/>
          </a:p>
        </p:txBody>
      </p:sp>
      <p:pic>
        <p:nvPicPr>
          <p:cNvPr id="188" name="Google Shape;188;p11"/>
          <p:cNvPicPr preferRelativeResize="0"/>
          <p:nvPr/>
        </p:nvPicPr>
        <p:blipFill rotWithShape="1">
          <a:blip r:embed="rId3">
            <a:alphaModFix/>
          </a:blip>
          <a:srcRect b="0" l="0" r="0" t="0"/>
          <a:stretch/>
        </p:blipFill>
        <p:spPr>
          <a:xfrm>
            <a:off x="4538171" y="1358072"/>
            <a:ext cx="7550197" cy="3821769"/>
          </a:xfrm>
          <a:prstGeom prst="rect">
            <a:avLst/>
          </a:prstGeom>
          <a:noFill/>
          <a:ln>
            <a:noFill/>
          </a:ln>
          <a:effectLst>
            <a:outerShdw blurRad="292100" rotWithShape="0" algn="tl" dir="2700000" dist="139700">
              <a:srgbClr val="333333">
                <a:alpha val="64705"/>
              </a:srgbClr>
            </a:outerShdw>
          </a:effectLst>
        </p:spPr>
      </p:pic>
      <p:sp>
        <p:nvSpPr>
          <p:cNvPr id="189" name="Google Shape;189;p11"/>
          <p:cNvSpPr txBox="1"/>
          <p:nvPr/>
        </p:nvSpPr>
        <p:spPr>
          <a:xfrm>
            <a:off x="6405303" y="266304"/>
            <a:ext cx="529901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70C0"/>
                </a:solidFill>
                <a:latin typeface="Calibri"/>
                <a:ea typeface="Calibri"/>
                <a:cs typeface="Calibri"/>
                <a:sym typeface="Calibri"/>
              </a:rPr>
              <a:t>DICOM Database shows complete list of files downloaded to 3D Slicer</a:t>
            </a:r>
            <a:endParaRPr/>
          </a:p>
        </p:txBody>
      </p:sp>
      <p:sp>
        <p:nvSpPr>
          <p:cNvPr id="190" name="Google Shape;190;p11"/>
          <p:cNvSpPr/>
          <p:nvPr/>
        </p:nvSpPr>
        <p:spPr>
          <a:xfrm flipH="1" rot="-5400000">
            <a:off x="8326063" y="1467160"/>
            <a:ext cx="1041514" cy="137161"/>
          </a:xfrm>
          <a:prstGeom prst="rightArrow">
            <a:avLst>
              <a:gd fmla="val 50000" name="adj1"/>
              <a:gd fmla="val 50000" name="adj2"/>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8"/>
          <p:cNvSpPr/>
          <p:nvPr/>
        </p:nvSpPr>
        <p:spPr>
          <a:xfrm>
            <a:off x="-1" y="0"/>
            <a:ext cx="4455673" cy="6858000"/>
          </a:xfrm>
          <a:custGeom>
            <a:rect b="b" l="l" r="r" t="t"/>
            <a:pathLst>
              <a:path extrusionOk="0" h="6858000" w="4455673">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lt1"/>
          </a:solidFill>
          <a:ln cap="flat" cmpd="sng" w="9525">
            <a:solidFill>
              <a:srgbClr val="EFEFEF"/>
            </a:solidFill>
            <a:prstDash val="solid"/>
            <a:miter lim="800000"/>
            <a:headEnd len="sm" w="sm" type="none"/>
            <a:tailEnd len="sm" w="sm" type="none"/>
          </a:ln>
          <a:effectLst>
            <a:outerShdw blurRad="88900" rotWithShape="0" algn="l"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7" name="Google Shape;197;p8"/>
          <p:cNvSpPr/>
          <p:nvPr/>
        </p:nvSpPr>
        <p:spPr>
          <a:xfrm>
            <a:off x="0" y="0"/>
            <a:ext cx="4446529" cy="6858000"/>
          </a:xfrm>
          <a:custGeom>
            <a:rect b="b" l="l" r="r" t="t"/>
            <a:pathLst>
              <a:path extrusionOk="0" h="6858000" w="4446529">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8" name="Google Shape;198;p8"/>
          <p:cNvSpPr txBox="1"/>
          <p:nvPr>
            <p:ph type="title"/>
          </p:nvPr>
        </p:nvSpPr>
        <p:spPr>
          <a:xfrm>
            <a:off x="371094" y="1161288"/>
            <a:ext cx="3438144" cy="12390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Download and Load</a:t>
            </a:r>
            <a:endParaRPr/>
          </a:p>
        </p:txBody>
      </p:sp>
      <p:sp>
        <p:nvSpPr>
          <p:cNvPr id="199" name="Google Shape;199;p8"/>
          <p:cNvSpPr/>
          <p:nvPr/>
        </p:nvSpPr>
        <p:spPr>
          <a:xfrm>
            <a:off x="0" y="1426546"/>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0" name="Google Shape;200;p8"/>
          <p:cNvSpPr/>
          <p:nvPr/>
        </p:nvSpPr>
        <p:spPr>
          <a:xfrm>
            <a:off x="395893" y="2443480"/>
            <a:ext cx="338328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 name="Google Shape;201;p8"/>
          <p:cNvSpPr txBox="1"/>
          <p:nvPr>
            <p:ph idx="1" type="body"/>
          </p:nvPr>
        </p:nvSpPr>
        <p:spPr>
          <a:xfrm>
            <a:off x="274825" y="2659925"/>
            <a:ext cx="3836700" cy="4090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2000"/>
              <a:t>If you chose to download and load the data to your Slicer Scene it should appear immediately upon completion of the download.  </a:t>
            </a:r>
            <a:endParaRPr sz="2000"/>
          </a:p>
          <a:p>
            <a:pPr indent="0" lvl="0" marL="0" rtl="0" algn="l">
              <a:spcBef>
                <a:spcPts val="0"/>
              </a:spcBef>
              <a:spcAft>
                <a:spcPts val="0"/>
              </a:spcAft>
              <a:buNone/>
            </a:pPr>
            <a:r>
              <a:rPr lang="en-US" sz="2000"/>
              <a:t>  </a:t>
            </a:r>
            <a:endParaRPr b="1" sz="1800">
              <a:solidFill>
                <a:srgbClr val="0070C0"/>
              </a:solidFill>
            </a:endParaRPr>
          </a:p>
          <a:p>
            <a:pPr indent="0" lvl="0" marL="0" rtl="0" algn="l">
              <a:lnSpc>
                <a:spcPct val="90000"/>
              </a:lnSpc>
              <a:spcBef>
                <a:spcPts val="0"/>
              </a:spcBef>
              <a:spcAft>
                <a:spcPts val="0"/>
              </a:spcAft>
              <a:buNone/>
            </a:pPr>
            <a:r>
              <a:rPr lang="en-US" sz="2000"/>
              <a:t>After the download is complete, click on the Data Icon       to view the list of files in the current scene.</a:t>
            </a:r>
            <a:endParaRPr sz="2000"/>
          </a:p>
        </p:txBody>
      </p:sp>
      <p:pic>
        <p:nvPicPr>
          <p:cNvPr id="202" name="Google Shape;202;p8"/>
          <p:cNvPicPr preferRelativeResize="0"/>
          <p:nvPr/>
        </p:nvPicPr>
        <p:blipFill rotWithShape="1">
          <a:blip r:embed="rId3">
            <a:alphaModFix/>
          </a:blip>
          <a:srcRect b="0" l="0" r="0" t="0"/>
          <a:stretch/>
        </p:blipFill>
        <p:spPr>
          <a:xfrm>
            <a:off x="4465984" y="861861"/>
            <a:ext cx="7559434" cy="4167894"/>
          </a:xfrm>
          <a:prstGeom prst="rect">
            <a:avLst/>
          </a:prstGeom>
          <a:noFill/>
          <a:ln>
            <a:noFill/>
          </a:ln>
          <a:effectLst>
            <a:outerShdw blurRad="292100" rotWithShape="0" algn="tl" dir="2700000" dist="139700">
              <a:srgbClr val="333333">
                <a:alpha val="64705"/>
              </a:srgbClr>
            </a:outerShdw>
          </a:effectLst>
        </p:spPr>
      </p:pic>
      <p:sp>
        <p:nvSpPr>
          <p:cNvPr id="203" name="Google Shape;203;p8"/>
          <p:cNvSpPr txBox="1"/>
          <p:nvPr/>
        </p:nvSpPr>
        <p:spPr>
          <a:xfrm>
            <a:off x="7824706" y="5811473"/>
            <a:ext cx="3758718" cy="369332"/>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Calibri"/>
                <a:ea typeface="Calibri"/>
                <a:cs typeface="Calibri"/>
                <a:sym typeface="Calibri"/>
              </a:rPr>
              <a:t>Axial, Coronal and Sagittal windows</a:t>
            </a:r>
            <a:endParaRPr/>
          </a:p>
        </p:txBody>
      </p:sp>
      <p:sp>
        <p:nvSpPr>
          <p:cNvPr id="204" name="Google Shape;204;p8"/>
          <p:cNvSpPr txBox="1"/>
          <p:nvPr/>
        </p:nvSpPr>
        <p:spPr>
          <a:xfrm>
            <a:off x="7325318" y="157082"/>
            <a:ext cx="19970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Calibri"/>
                <a:ea typeface="Calibri"/>
                <a:cs typeface="Calibri"/>
                <a:sym typeface="Calibri"/>
              </a:rPr>
              <a:t>Click on Data Icon</a:t>
            </a:r>
            <a:endParaRPr/>
          </a:p>
        </p:txBody>
      </p:sp>
      <p:sp>
        <p:nvSpPr>
          <p:cNvPr id="205" name="Google Shape;205;p8"/>
          <p:cNvSpPr txBox="1"/>
          <p:nvPr/>
        </p:nvSpPr>
        <p:spPr>
          <a:xfrm>
            <a:off x="4111550" y="5365202"/>
            <a:ext cx="19675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Calibri"/>
                <a:ea typeface="Calibri"/>
                <a:cs typeface="Calibri"/>
                <a:sym typeface="Calibri"/>
              </a:rPr>
              <a:t>Current Scene</a:t>
            </a:r>
            <a:endParaRPr/>
          </a:p>
        </p:txBody>
      </p:sp>
      <p:pic>
        <p:nvPicPr>
          <p:cNvPr id="206" name="Google Shape;206;p8"/>
          <p:cNvPicPr preferRelativeResize="0"/>
          <p:nvPr/>
        </p:nvPicPr>
        <p:blipFill rotWithShape="1">
          <a:blip r:embed="rId4">
            <a:alphaModFix/>
          </a:blip>
          <a:srcRect b="0" l="0" r="0" t="0"/>
          <a:stretch/>
        </p:blipFill>
        <p:spPr>
          <a:xfrm>
            <a:off x="2595174" y="4344726"/>
            <a:ext cx="318575" cy="289625"/>
          </a:xfrm>
          <a:prstGeom prst="rect">
            <a:avLst/>
          </a:prstGeom>
          <a:noFill/>
          <a:ln>
            <a:noFill/>
          </a:ln>
        </p:spPr>
      </p:pic>
      <p:sp>
        <p:nvSpPr>
          <p:cNvPr id="207" name="Google Shape;207;p8"/>
          <p:cNvSpPr txBox="1"/>
          <p:nvPr/>
        </p:nvSpPr>
        <p:spPr>
          <a:xfrm>
            <a:off x="10108129" y="200015"/>
            <a:ext cx="11298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Calibri"/>
                <a:ea typeface="Calibri"/>
                <a:cs typeface="Calibri"/>
                <a:sym typeface="Calibri"/>
              </a:rPr>
              <a:t>3D View</a:t>
            </a:r>
            <a:endParaRPr/>
          </a:p>
        </p:txBody>
      </p:sp>
      <p:sp>
        <p:nvSpPr>
          <p:cNvPr id="208" name="Google Shape;208;p8"/>
          <p:cNvSpPr/>
          <p:nvPr/>
        </p:nvSpPr>
        <p:spPr>
          <a:xfrm flipH="1" rot="-5400000">
            <a:off x="10005979" y="1116451"/>
            <a:ext cx="1241758" cy="115812"/>
          </a:xfrm>
          <a:prstGeom prst="rightArrow">
            <a:avLst>
              <a:gd fmla="val 50000" name="adj1"/>
              <a:gd fmla="val 50000" name="adj2"/>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9" name="Google Shape;209;p8"/>
          <p:cNvCxnSpPr>
            <a:stCxn id="203" idx="0"/>
          </p:cNvCxnSpPr>
          <p:nvPr/>
        </p:nvCxnSpPr>
        <p:spPr>
          <a:xfrm rot="10800000">
            <a:off x="9704065" y="5146673"/>
            <a:ext cx="0" cy="664800"/>
          </a:xfrm>
          <a:prstGeom prst="straightConnector1">
            <a:avLst/>
          </a:prstGeom>
          <a:noFill/>
          <a:ln cap="flat" cmpd="sng" w="28575">
            <a:solidFill>
              <a:srgbClr val="FF0000"/>
            </a:solidFill>
            <a:prstDash val="solid"/>
            <a:miter lim="800000"/>
            <a:headEnd len="sm" w="sm" type="none"/>
            <a:tailEnd len="med" w="med" type="triangle"/>
          </a:ln>
        </p:spPr>
      </p:cxnSp>
      <p:cxnSp>
        <p:nvCxnSpPr>
          <p:cNvPr id="210" name="Google Shape;210;p8"/>
          <p:cNvCxnSpPr/>
          <p:nvPr/>
        </p:nvCxnSpPr>
        <p:spPr>
          <a:xfrm flipH="1" rot="10800000">
            <a:off x="10113264" y="5113270"/>
            <a:ext cx="1106424" cy="698203"/>
          </a:xfrm>
          <a:prstGeom prst="straightConnector1">
            <a:avLst/>
          </a:prstGeom>
          <a:noFill/>
          <a:ln cap="flat" cmpd="sng" w="28575">
            <a:solidFill>
              <a:srgbClr val="FF0000"/>
            </a:solidFill>
            <a:prstDash val="solid"/>
            <a:miter lim="800000"/>
            <a:headEnd len="sm" w="sm" type="none"/>
            <a:tailEnd len="med" w="med" type="triangle"/>
          </a:ln>
        </p:spPr>
      </p:cxnSp>
      <p:cxnSp>
        <p:nvCxnSpPr>
          <p:cNvPr id="211" name="Google Shape;211;p8"/>
          <p:cNvCxnSpPr/>
          <p:nvPr/>
        </p:nvCxnSpPr>
        <p:spPr>
          <a:xfrm rot="10800000">
            <a:off x="8353602" y="5146599"/>
            <a:ext cx="971032" cy="664874"/>
          </a:xfrm>
          <a:prstGeom prst="straightConnector1">
            <a:avLst/>
          </a:prstGeom>
          <a:noFill/>
          <a:ln cap="flat" cmpd="sng" w="28575">
            <a:solidFill>
              <a:srgbClr val="FF0000"/>
            </a:solidFill>
            <a:prstDash val="solid"/>
            <a:miter lim="800000"/>
            <a:headEnd len="sm" w="sm" type="none"/>
            <a:tailEnd len="med" w="med" type="triangle"/>
          </a:ln>
        </p:spPr>
      </p:cxnSp>
      <p:sp>
        <p:nvSpPr>
          <p:cNvPr id="212" name="Google Shape;212;p8"/>
          <p:cNvSpPr/>
          <p:nvPr/>
        </p:nvSpPr>
        <p:spPr>
          <a:xfrm flipH="1" rot="-5400000">
            <a:off x="7735986" y="805469"/>
            <a:ext cx="722484" cy="115812"/>
          </a:xfrm>
          <a:prstGeom prst="rightArrow">
            <a:avLst>
              <a:gd fmla="val 50000" name="adj1"/>
              <a:gd fmla="val 50000" name="adj2"/>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8"/>
          <p:cNvSpPr/>
          <p:nvPr/>
        </p:nvSpPr>
        <p:spPr>
          <a:xfrm rot="-5400000">
            <a:off x="3290411" y="3991191"/>
            <a:ext cx="2608775" cy="139245"/>
          </a:xfrm>
          <a:prstGeom prst="rightArrow">
            <a:avLst>
              <a:gd fmla="val 50000" name="adj1"/>
              <a:gd fmla="val 50000" name="adj2"/>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10"/>
          <p:cNvSpPr/>
          <p:nvPr/>
        </p:nvSpPr>
        <p:spPr>
          <a:xfrm>
            <a:off x="97525"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0"/>
          <p:cNvSpPr/>
          <p:nvPr/>
        </p:nvSpPr>
        <p:spPr>
          <a:xfrm>
            <a:off x="-1" y="0"/>
            <a:ext cx="4455673" cy="6858000"/>
          </a:xfrm>
          <a:custGeom>
            <a:rect b="b" l="l" r="r" t="t"/>
            <a:pathLst>
              <a:path extrusionOk="0" h="6858000" w="4455673">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lt1"/>
          </a:solidFill>
          <a:ln cap="flat" cmpd="sng" w="9525">
            <a:solidFill>
              <a:srgbClr val="EFEFEF"/>
            </a:solidFill>
            <a:prstDash val="solid"/>
            <a:miter lim="800000"/>
            <a:headEnd len="sm" w="sm" type="none"/>
            <a:tailEnd len="sm" w="sm" type="none"/>
          </a:ln>
          <a:effectLst>
            <a:outerShdw blurRad="88900" rotWithShape="0" algn="l"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 name="Google Shape;220;p10"/>
          <p:cNvSpPr/>
          <p:nvPr/>
        </p:nvSpPr>
        <p:spPr>
          <a:xfrm>
            <a:off x="0" y="0"/>
            <a:ext cx="4446529" cy="6858000"/>
          </a:xfrm>
          <a:custGeom>
            <a:rect b="b" l="l" r="r" t="t"/>
            <a:pathLst>
              <a:path extrusionOk="0" h="6858000" w="4446529">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 name="Google Shape;221;p10"/>
          <p:cNvSpPr txBox="1"/>
          <p:nvPr>
            <p:ph type="title"/>
          </p:nvPr>
        </p:nvSpPr>
        <p:spPr>
          <a:xfrm>
            <a:off x="371094" y="1161288"/>
            <a:ext cx="3438144" cy="12390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Returning to TCIABrowser</a:t>
            </a:r>
            <a:endParaRPr/>
          </a:p>
        </p:txBody>
      </p:sp>
      <p:sp>
        <p:nvSpPr>
          <p:cNvPr id="222" name="Google Shape;222;p10"/>
          <p:cNvSpPr/>
          <p:nvPr/>
        </p:nvSpPr>
        <p:spPr>
          <a:xfrm>
            <a:off x="0" y="1426546"/>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3" name="Google Shape;223;p10"/>
          <p:cNvSpPr/>
          <p:nvPr/>
        </p:nvSpPr>
        <p:spPr>
          <a:xfrm>
            <a:off x="395893" y="2443480"/>
            <a:ext cx="338328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 name="Google Shape;224;p10"/>
          <p:cNvSpPr txBox="1"/>
          <p:nvPr>
            <p:ph idx="1" type="body"/>
          </p:nvPr>
        </p:nvSpPr>
        <p:spPr>
          <a:xfrm>
            <a:off x="128025" y="2659925"/>
            <a:ext cx="4149300" cy="3368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800"/>
              <a:t>If you’d like to get back to TCIABrowser to download additional data:</a:t>
            </a:r>
            <a:endParaRPr sz="1800"/>
          </a:p>
          <a:p>
            <a:pPr indent="0" lvl="0" marL="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Font typeface="Calibri"/>
              <a:buChar char="●"/>
            </a:pPr>
            <a:r>
              <a:rPr lang="en-US" sz="1800"/>
              <a:t>Click on</a:t>
            </a:r>
            <a:r>
              <a:rPr lang="en-US" sz="1800"/>
              <a:t> the </a:t>
            </a:r>
            <a:r>
              <a:rPr lang="en-US" sz="1800">
                <a:solidFill>
                  <a:srgbClr val="FF0000"/>
                </a:solidFill>
              </a:rPr>
              <a:t>TCIABrowser </a:t>
            </a:r>
            <a:r>
              <a:rPr lang="en-US" sz="1800"/>
              <a:t>icon from your </a:t>
            </a:r>
            <a:r>
              <a:rPr lang="en-US" sz="1800">
                <a:solidFill>
                  <a:srgbClr val="FF0000"/>
                </a:solidFill>
              </a:rPr>
              <a:t>Favorites </a:t>
            </a:r>
            <a:r>
              <a:rPr lang="en-US" sz="1800"/>
              <a:t>menu</a:t>
            </a:r>
            <a:endParaRPr sz="1800"/>
          </a:p>
          <a:p>
            <a:pPr indent="-342900" lvl="0" marL="457200" rtl="0" algn="l">
              <a:lnSpc>
                <a:spcPct val="90000"/>
              </a:lnSpc>
              <a:spcBef>
                <a:spcPts val="0"/>
              </a:spcBef>
              <a:spcAft>
                <a:spcPts val="0"/>
              </a:spcAft>
              <a:buSzPts val="1800"/>
              <a:buFont typeface="Calibri"/>
              <a:buChar char="●"/>
            </a:pPr>
            <a:r>
              <a:rPr lang="en-US" sz="1800"/>
              <a:t>Then click on </a:t>
            </a:r>
            <a:r>
              <a:rPr lang="en-US" sz="1800">
                <a:solidFill>
                  <a:srgbClr val="FF0000"/>
                </a:solidFill>
              </a:rPr>
              <a:t>Show Browser</a:t>
            </a:r>
            <a:r>
              <a:rPr lang="en-US" sz="1800"/>
              <a:t> to open the browser window again</a:t>
            </a:r>
            <a:endParaRPr sz="1800"/>
          </a:p>
          <a:p>
            <a:pPr indent="-342900" lvl="0" marL="457200" rtl="0" algn="l">
              <a:lnSpc>
                <a:spcPct val="90000"/>
              </a:lnSpc>
              <a:spcBef>
                <a:spcPts val="0"/>
              </a:spcBef>
              <a:spcAft>
                <a:spcPts val="0"/>
              </a:spcAft>
              <a:buSzPts val="1800"/>
              <a:buFont typeface="Calibri"/>
              <a:buChar char="●"/>
            </a:pPr>
            <a:r>
              <a:rPr lang="en-US" sz="1800"/>
              <a:t>If you’ve logged in with your own account to access restricted data, use the logout button when you’re finished</a:t>
            </a:r>
            <a:endParaRPr sz="1800"/>
          </a:p>
        </p:txBody>
      </p:sp>
      <p:pic>
        <p:nvPicPr>
          <p:cNvPr id="225" name="Google Shape;225;p10"/>
          <p:cNvPicPr preferRelativeResize="0"/>
          <p:nvPr/>
        </p:nvPicPr>
        <p:blipFill>
          <a:blip r:embed="rId3">
            <a:alphaModFix/>
          </a:blip>
          <a:stretch>
            <a:fillRect/>
          </a:stretch>
        </p:blipFill>
        <p:spPr>
          <a:xfrm>
            <a:off x="4485650" y="1307750"/>
            <a:ext cx="7706348" cy="3864450"/>
          </a:xfrm>
          <a:prstGeom prst="rect">
            <a:avLst/>
          </a:prstGeom>
          <a:noFill/>
          <a:ln>
            <a:noFill/>
          </a:ln>
          <a:effectLst>
            <a:outerShdw blurRad="57150" rotWithShape="0" algn="bl" dir="2640000" dist="123825">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2023-08-03T19:29:33Z</dcterms:created>
  <dc:creator>Fevrier-Sullivan, Brenda (NIH/NCI) [C]</dc:creator>
</cp:coreProperties>
</file>