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9" r:id="rId3"/>
    <p:sldId id="270" r:id="rId4"/>
    <p:sldId id="271" r:id="rId5"/>
    <p:sldId id="257" r:id="rId6"/>
    <p:sldId id="259" r:id="rId7"/>
    <p:sldId id="260" r:id="rId8"/>
    <p:sldId id="261" r:id="rId9"/>
    <p:sldId id="262" r:id="rId10"/>
    <p:sldId id="258" r:id="rId11"/>
    <p:sldId id="263" r:id="rId12"/>
    <p:sldId id="267" r:id="rId13"/>
    <p:sldId id="268" r:id="rId14"/>
    <p:sldId id="264" r:id="rId15"/>
    <p:sldId id="273" r:id="rId16"/>
    <p:sldId id="265" r:id="rId17"/>
    <p:sldId id="266" r:id="rId18"/>
    <p:sldId id="272" r:id="rId19"/>
    <p:sldId id="274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7FA2A-50C3-45C8-B713-8E461888AE63}" type="datetimeFigureOut">
              <a:rPr lang="zh-TW" altLang="en-US" smtClean="0"/>
              <a:pPr/>
              <a:t>2018/10/31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15F1C-F2AB-4406-8FAF-6792AECFD2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388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A2</a:t>
            </a:r>
            <a:r>
              <a:rPr lang="zh-TW" altLang="en-US" dirty="0" smtClean="0"/>
              <a:t>尺寸為</a:t>
            </a:r>
            <a:r>
              <a:rPr lang="en-US" altLang="zh-TW" dirty="0" smtClean="0"/>
              <a:t>420*594mm  (42*59.4cm)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15F1C-F2AB-4406-8FAF-6792AECFD229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9131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A2</a:t>
            </a:r>
            <a:r>
              <a:rPr lang="zh-TW" altLang="en-US" dirty="0" smtClean="0"/>
              <a:t>尺寸為</a:t>
            </a:r>
            <a:r>
              <a:rPr lang="en-US" altLang="zh-TW" dirty="0" smtClean="0"/>
              <a:t>420*594mm  (42*59.4cm)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15F1C-F2AB-4406-8FAF-6792AECFD229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216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5B96-4E05-4B69-8A2C-95254FBB58DF}" type="datetimeFigureOut">
              <a:rPr lang="zh-TW" altLang="en-US" smtClean="0"/>
              <a:pPr/>
              <a:t>2018/10/31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0C95-22B3-41DC-B550-5FD2F8432DD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5B96-4E05-4B69-8A2C-95254FBB58DF}" type="datetimeFigureOut">
              <a:rPr lang="zh-TW" altLang="en-US" smtClean="0"/>
              <a:pPr/>
              <a:t>2018/10/31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0C95-22B3-41DC-B550-5FD2F8432DD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5B96-4E05-4B69-8A2C-95254FBB58DF}" type="datetimeFigureOut">
              <a:rPr lang="zh-TW" altLang="en-US" smtClean="0"/>
              <a:pPr/>
              <a:t>2018/10/31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0C95-22B3-41DC-B550-5FD2F8432DD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5B96-4E05-4B69-8A2C-95254FBB58DF}" type="datetimeFigureOut">
              <a:rPr lang="zh-TW" altLang="en-US" smtClean="0"/>
              <a:pPr/>
              <a:t>2018/10/31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0C95-22B3-41DC-B550-5FD2F8432DD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5B96-4E05-4B69-8A2C-95254FBB58DF}" type="datetimeFigureOut">
              <a:rPr lang="zh-TW" altLang="en-US" smtClean="0"/>
              <a:pPr/>
              <a:t>2018/10/31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0C95-22B3-41DC-B550-5FD2F8432DD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5B96-4E05-4B69-8A2C-95254FBB58DF}" type="datetimeFigureOut">
              <a:rPr lang="zh-TW" altLang="en-US" smtClean="0"/>
              <a:pPr/>
              <a:t>2018/10/31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0C95-22B3-41DC-B550-5FD2F8432DD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5B96-4E05-4B69-8A2C-95254FBB58DF}" type="datetimeFigureOut">
              <a:rPr lang="zh-TW" altLang="en-US" smtClean="0"/>
              <a:pPr/>
              <a:t>2018/10/31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0C95-22B3-41DC-B550-5FD2F8432DD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5B96-4E05-4B69-8A2C-95254FBB58DF}" type="datetimeFigureOut">
              <a:rPr lang="zh-TW" altLang="en-US" smtClean="0"/>
              <a:pPr/>
              <a:t>2018/10/31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0C95-22B3-41DC-B550-5FD2F8432DD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5B96-4E05-4B69-8A2C-95254FBB58DF}" type="datetimeFigureOut">
              <a:rPr lang="zh-TW" altLang="en-US" smtClean="0"/>
              <a:pPr/>
              <a:t>2018/10/31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0C95-22B3-41DC-B550-5FD2F8432DD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5B96-4E05-4B69-8A2C-95254FBB58DF}" type="datetimeFigureOut">
              <a:rPr lang="zh-TW" altLang="en-US" smtClean="0"/>
              <a:pPr/>
              <a:t>2018/10/31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0C95-22B3-41DC-B550-5FD2F8432DD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5B96-4E05-4B69-8A2C-95254FBB58DF}" type="datetimeFigureOut">
              <a:rPr lang="zh-TW" altLang="en-US" smtClean="0"/>
              <a:pPr/>
              <a:t>2018/10/31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AB20C95-22B3-41DC-B550-5FD2F8432DD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手繪多邊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F8E5B96-4E05-4B69-8A2C-95254FBB58DF}" type="datetimeFigureOut">
              <a:rPr lang="zh-TW" altLang="en-US" smtClean="0"/>
              <a:pPr/>
              <a:t>2018/10/31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AB20C95-22B3-41DC-B550-5FD2F8432DD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hyperlink" Target="&#26360;&#32972;.do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8800" dirty="0" smtClean="0">
                <a:latin typeface="華康儷楷書" panose="03000509000000000000" pitchFamily="65" charset="-120"/>
                <a:ea typeface="華康儷楷書" panose="03000509000000000000" pitchFamily="65" charset="-120"/>
                <a:cs typeface="華康儷楷書" panose="03000509000000000000" pitchFamily="65" charset="-120"/>
              </a:rPr>
              <a:t>專題格式說明</a:t>
            </a:r>
            <a:endParaRPr lang="zh-TW" altLang="en-US" sz="8800" dirty="0">
              <a:latin typeface="華康儷楷書" panose="03000509000000000000" pitchFamily="65" charset="-120"/>
              <a:ea typeface="華康儷楷書" panose="03000509000000000000" pitchFamily="65" charset="-120"/>
              <a:cs typeface="華康儷楷書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063080"/>
          </a:xfrm>
        </p:spPr>
        <p:txBody>
          <a:bodyPr>
            <a:noAutofit/>
          </a:bodyPr>
          <a:lstStyle/>
          <a:p>
            <a:pPr algn="ctr"/>
            <a:r>
              <a:rPr lang="zh-TW" altLang="en-US" sz="4000" dirty="0" smtClean="0">
                <a:latin typeface="華康儷楷書" panose="03000509000000000000" pitchFamily="65" charset="-120"/>
                <a:ea typeface="華康儷楷書" panose="03000509000000000000" pitchFamily="65" charset="-120"/>
                <a:cs typeface="華康儷楷書" panose="03000509000000000000" pitchFamily="65" charset="-120"/>
              </a:rPr>
              <a:t>大四專題</a:t>
            </a:r>
            <a:r>
              <a:rPr lang="en-US" altLang="zh-TW" sz="4000" dirty="0" smtClean="0">
                <a:latin typeface="華康儷楷書" panose="03000509000000000000" pitchFamily="65" charset="-120"/>
                <a:ea typeface="華康儷楷書" panose="03000509000000000000" pitchFamily="65" charset="-120"/>
                <a:cs typeface="華康儷楷書" panose="03000509000000000000" pitchFamily="65" charset="-120"/>
              </a:rPr>
              <a:t>(</a:t>
            </a:r>
            <a:r>
              <a:rPr lang="zh-TW" altLang="en-US" sz="4000" dirty="0" smtClean="0">
                <a:latin typeface="華康儷楷書" panose="03000509000000000000" pitchFamily="65" charset="-120"/>
                <a:ea typeface="華康儷楷書" panose="03000509000000000000" pitchFamily="65" charset="-120"/>
                <a:cs typeface="華康儷楷書" panose="03000509000000000000" pitchFamily="65" charset="-120"/>
              </a:rPr>
              <a:t>二</a:t>
            </a:r>
            <a:r>
              <a:rPr lang="en-US" altLang="zh-TW" sz="4000" dirty="0" smtClean="0">
                <a:latin typeface="華康儷楷書" panose="03000509000000000000" pitchFamily="65" charset="-120"/>
                <a:ea typeface="華康儷楷書" panose="03000509000000000000" pitchFamily="65" charset="-120"/>
                <a:cs typeface="華康儷楷書" panose="03000509000000000000" pitchFamily="65" charset="-120"/>
              </a:rPr>
              <a:t>)</a:t>
            </a:r>
            <a:r>
              <a:rPr lang="zh-TW" altLang="en-US" sz="4000" dirty="0" smtClean="0">
                <a:latin typeface="華康儷楷書" panose="03000509000000000000" pitchFamily="65" charset="-120"/>
                <a:ea typeface="華康儷楷書" panose="03000509000000000000" pitchFamily="65" charset="-120"/>
                <a:cs typeface="華康儷楷書" panose="03000509000000000000" pitchFamily="65" charset="-120"/>
              </a:rPr>
              <a:t>成果報告書</a:t>
            </a:r>
            <a:endParaRPr lang="en-US" altLang="zh-TW" sz="4000" dirty="0" smtClean="0">
              <a:latin typeface="華康儷楷書" panose="03000509000000000000" pitchFamily="65" charset="-120"/>
              <a:ea typeface="華康儷楷書" panose="03000509000000000000" pitchFamily="65" charset="-120"/>
              <a:cs typeface="華康儷楷書" panose="03000509000000000000" pitchFamily="65" charset="-120"/>
            </a:endParaRPr>
          </a:p>
          <a:p>
            <a:pPr algn="ctr"/>
            <a:r>
              <a:rPr lang="zh-TW" altLang="en-US" sz="4000" dirty="0" smtClean="0">
                <a:latin typeface="華康儷楷書" panose="03000509000000000000" pitchFamily="65" charset="-120"/>
                <a:ea typeface="華康儷楷書" panose="03000509000000000000" pitchFamily="65" charset="-120"/>
                <a:cs typeface="華康儷楷書" panose="03000509000000000000" pitchFamily="65" charset="-120"/>
              </a:rPr>
              <a:t>     </a:t>
            </a:r>
            <a:endParaRPr lang="en-US" altLang="zh-TW" sz="4000" dirty="0" smtClean="0">
              <a:latin typeface="華康儷楷書" panose="03000509000000000000" pitchFamily="65" charset="-120"/>
              <a:ea typeface="華康儷楷書" panose="03000509000000000000" pitchFamily="65" charset="-120"/>
              <a:cs typeface="華康儷楷書" panose="03000509000000000000" pitchFamily="65" charset="-120"/>
            </a:endParaRPr>
          </a:p>
          <a:p>
            <a:r>
              <a:rPr lang="en-US" altLang="zh-TW" sz="3200" dirty="0" smtClean="0">
                <a:latin typeface="Times New Roman" panose="02020603050405020304" pitchFamily="18" charset="0"/>
                <a:ea typeface="華康儷楷書" panose="03000509000000000000" pitchFamily="65" charset="-120"/>
                <a:cs typeface="Times New Roman" panose="02020603050405020304" pitchFamily="18" charset="0"/>
              </a:rPr>
              <a:t>2018.10.31</a:t>
            </a:r>
            <a:endParaRPr lang="en-US" altLang="zh-TW" sz="3200" dirty="0" smtClean="0">
              <a:latin typeface="Times New Roman" panose="02020603050405020304" pitchFamily="18" charset="0"/>
              <a:ea typeface="華康儷楷書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4000" dirty="0">
              <a:latin typeface="華康儷楷書" panose="03000509000000000000" pitchFamily="65" charset="-120"/>
              <a:ea typeface="華康儷楷書" panose="03000509000000000000" pitchFamily="65" charset="-120"/>
              <a:cs typeface="華康儷楷書" panose="03000509000000000000" pitchFamily="65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fontAlgn="base">
              <a:spcAft>
                <a:spcPct val="0"/>
              </a:spcAft>
            </a:pPr>
            <a:r>
              <a:rPr lang="zh-TW" altLang="zh-TW" dirty="0" smtClean="0">
                <a:latin typeface="Times New Roman" pitchFamily="18" charset="0"/>
                <a:ea typeface="標楷體" pitchFamily="65" charset="-120"/>
              </a:rPr>
              <a:t>羅馬數字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(Roman Numbers)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28597" y="1997928"/>
          <a:ext cx="8072493" cy="4023360"/>
        </p:xfrm>
        <a:graphic>
          <a:graphicData uri="http://schemas.openxmlformats.org/drawingml/2006/table">
            <a:tbl>
              <a:tblPr/>
              <a:tblGrid>
                <a:gridCol w="1000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20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211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itchFamily="65" charset="-120"/>
                          <a:ea typeface="標楷體" pitchFamily="65" charset="-120"/>
                        </a:rPr>
                        <a:t>羅馬字</a:t>
                      </a: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itchFamily="65" charset="-120"/>
                          <a:ea typeface="標楷體" pitchFamily="65" charset="-120"/>
                        </a:rPr>
                        <a:t>數字</a:t>
                      </a: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itchFamily="65" charset="-120"/>
                          <a:ea typeface="標楷體" pitchFamily="65" charset="-120"/>
                        </a:rPr>
                        <a:t>羅馬字</a:t>
                      </a: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itchFamily="65" charset="-120"/>
                          <a:ea typeface="標楷體" pitchFamily="65" charset="-120"/>
                        </a:rPr>
                        <a:t>數字</a:t>
                      </a: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itchFamily="65" charset="-120"/>
                          <a:ea typeface="標楷體" pitchFamily="65" charset="-120"/>
                        </a:rPr>
                        <a:t>羅馬字</a:t>
                      </a: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itchFamily="65" charset="-120"/>
                          <a:ea typeface="標楷體" pitchFamily="65" charset="-120"/>
                        </a:rPr>
                        <a:t>數字</a:t>
                      </a: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itchFamily="65" charset="-120"/>
                          <a:ea typeface="標楷體" pitchFamily="65" charset="-120"/>
                        </a:rPr>
                        <a:t>羅馬字</a:t>
                      </a: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itchFamily="65" charset="-120"/>
                          <a:ea typeface="標楷體" pitchFamily="65" charset="-120"/>
                        </a:rPr>
                        <a:t>數字</a:t>
                      </a: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XI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XXI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II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XII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XXIX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CI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III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XIII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XXX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CC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200</a:t>
                      </a: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IV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XIV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XL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500</a:t>
                      </a: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XV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XLVIII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48</a:t>
                      </a: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DC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600</a:t>
                      </a: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VI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XVI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IL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CM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900</a:t>
                      </a: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VII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XVII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1000</a:t>
                      </a: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VIII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XVIII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LX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MDCLXVI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1666</a:t>
                      </a: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IX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XIX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XC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90</a:t>
                      </a: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MCMLXX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1970</a:t>
                      </a: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XX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XCVIII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98</a:t>
                      </a: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Times New Roman" pitchFamily="18" charset="0"/>
                          <a:cs typeface="Times New Roman" pitchFamily="18" charset="0"/>
                        </a:rPr>
                        <a:t>  </a:t>
                      </a: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Times New Roman" pitchFamily="18" charset="0"/>
                          <a:cs typeface="Times New Roman" pitchFamily="18" charset="0"/>
                        </a:rPr>
                        <a:t>  </a:t>
                      </a:r>
                    </a:p>
                  </a:txBody>
                  <a:tcPr marL="17780" marR="177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向左箭號 4">
            <a:hlinkClick r:id="rId2" action="ppaction://hlinksldjump"/>
          </p:cNvPr>
          <p:cNvSpPr/>
          <p:nvPr/>
        </p:nvSpPr>
        <p:spPr>
          <a:xfrm>
            <a:off x="7668344" y="6165304"/>
            <a:ext cx="936104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 smtClean="0">
                <a:latin typeface="Times New Roman" pitchFamily="18" charset="0"/>
                <a:ea typeface="標楷體" pitchFamily="65" charset="-120"/>
              </a:rPr>
              <a:t>簡報檔製作</a:t>
            </a:r>
            <a:endParaRPr lang="zh-TW" altLang="en-US" sz="6600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7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首頁應包含題目、組別、組員、指導老師</a:t>
            </a:r>
            <a:endParaRPr lang="en-US" altLang="zh-TW" sz="2700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2700" dirty="0" smtClean="0">
                <a:latin typeface="標楷體" pitchFamily="65" charset="-120"/>
                <a:ea typeface="標楷體" pitchFamily="65" charset="-120"/>
              </a:rPr>
              <a:t>簡報檔盡量以圖片形式呈現─</a:t>
            </a:r>
            <a:r>
              <a:rPr lang="zh-TW" altLang="en-US" sz="27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意轉相，相生義</a:t>
            </a:r>
            <a:endParaRPr lang="en-US" altLang="zh-TW" sz="27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2700" dirty="0" smtClean="0">
                <a:latin typeface="標楷體" pitchFamily="65" charset="-120"/>
                <a:ea typeface="標楷體" pitchFamily="65" charset="-120"/>
              </a:rPr>
              <a:t>簡報時間</a:t>
            </a:r>
            <a:r>
              <a:rPr lang="en-US" altLang="zh-TW" sz="2700" dirty="0" smtClean="0">
                <a:latin typeface="標楷體" pitchFamily="65" charset="-120"/>
                <a:ea typeface="標楷體" pitchFamily="65" charset="-120"/>
              </a:rPr>
              <a:t>10</a:t>
            </a:r>
            <a:r>
              <a:rPr lang="zh-TW" altLang="en-US" sz="2700" dirty="0" smtClean="0">
                <a:latin typeface="標楷體" pitchFamily="65" charset="-120"/>
                <a:ea typeface="標楷體" pitchFamily="65" charset="-120"/>
              </a:rPr>
              <a:t>分鐘</a:t>
            </a:r>
            <a:endParaRPr lang="en-US" altLang="zh-TW" sz="27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2700" dirty="0" smtClean="0">
                <a:latin typeface="標楷體" pitchFamily="65" charset="-120"/>
                <a:ea typeface="標楷體" pitchFamily="65" charset="-120"/>
              </a:rPr>
              <a:t>修習專題</a:t>
            </a:r>
            <a:r>
              <a:rPr lang="en-US" altLang="zh-TW" sz="2700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700" dirty="0" smtClean="0">
                <a:latin typeface="標楷體" pitchFamily="65" charset="-120"/>
                <a:ea typeface="標楷體" pitchFamily="65" charset="-120"/>
              </a:rPr>
              <a:t>二</a:t>
            </a:r>
            <a:r>
              <a:rPr lang="en-US" altLang="zh-TW" sz="2700" dirty="0" smtClean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2700" dirty="0" smtClean="0">
                <a:latin typeface="標楷體" pitchFamily="65" charset="-120"/>
                <a:ea typeface="標楷體" pitchFamily="65" charset="-120"/>
              </a:rPr>
              <a:t>者簡報內容包含動機與目的，且</a:t>
            </a:r>
            <a:r>
              <a:rPr lang="zh-TW" altLang="en-US" sz="27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著重</a:t>
            </a:r>
            <a:r>
              <a:rPr lang="zh-TW" altLang="en-US" sz="27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描述系統架構、實驗結果</a:t>
            </a:r>
            <a:r>
              <a:rPr lang="zh-TW" altLang="en-US" sz="2700" dirty="0" smtClean="0">
                <a:latin typeface="標楷體" pitchFamily="65" charset="-120"/>
                <a:ea typeface="標楷體" pitchFamily="65" charset="-120"/>
              </a:rPr>
              <a:t>與結論</a:t>
            </a:r>
            <a:endParaRPr lang="en-US" altLang="zh-TW" sz="2700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 smtClean="0">
                <a:latin typeface="Times New Roman" pitchFamily="18" charset="0"/>
                <a:ea typeface="標楷體" pitchFamily="65" charset="-120"/>
              </a:rPr>
              <a:t>2018.12.27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繳交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資料</a:t>
            </a:r>
            <a:endParaRPr lang="zh-TW" altLang="en-US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12/27(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四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)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繳交成果報告書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</a:rPr>
              <a:t>至少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</a:rPr>
              <a:t>50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</a:rPr>
              <a:t>頁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</a:rPr>
              <a:t>)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、專題檢核表與光碟</a:t>
            </a: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1/8(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二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)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公佈教室分配</a:t>
            </a:r>
          </a:p>
          <a:p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專題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二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)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繳交內容報告書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裝訂成冊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)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 、專題檢核表與光碟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內容含報告書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pdf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檔、簡報檔、程式檔、海報與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DM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檔、作品影片檔等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專題相關資料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)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、海報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A2 1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張與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DM A4 1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張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海報與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DM</a:t>
            </a:r>
            <a:r>
              <a:rPr lang="zh-TW" altLang="en-US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上面須註明題目、組別、組員與指導老師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1/12(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六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上午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9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點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口頭報告，一組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報告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8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分鐘</a:t>
            </a: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itchFamily="18" charset="0"/>
                <a:ea typeface="標楷體" pitchFamily="65" charset="-120"/>
              </a:rPr>
              <a:t>2018.1.12</a:t>
            </a:r>
            <a:r>
              <a:rPr lang="zh-TW" altLang="en-US" sz="5400" dirty="0" smtClean="0">
                <a:latin typeface="Times New Roman" pitchFamily="18" charset="0"/>
                <a:ea typeface="標楷體" pitchFamily="65" charset="-120"/>
              </a:rPr>
              <a:t>專題</a:t>
            </a:r>
            <a:r>
              <a:rPr lang="zh-TW" altLang="en-US" sz="5400" dirty="0" smtClean="0">
                <a:latin typeface="Times New Roman" pitchFamily="18" charset="0"/>
                <a:ea typeface="標楷體" pitchFamily="65" charset="-120"/>
              </a:rPr>
              <a:t>成果展與競賽</a:t>
            </a:r>
            <a:endParaRPr lang="zh-TW" altLang="en-US" sz="5400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修習專題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二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)</a:t>
            </a:r>
            <a:r>
              <a:rPr lang="zh-TW" altLang="en-US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者請事前準備延長線、筆電、報告書、海報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A2  1</a:t>
            </a:r>
            <a:r>
              <a:rPr lang="zh-TW" altLang="en-US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張、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DM</a:t>
            </a:r>
            <a:r>
              <a:rPr lang="zh-TW" altLang="en-US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A4</a:t>
            </a:r>
            <a:r>
              <a:rPr lang="zh-TW" altLang="en-US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張與簡報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10</a:t>
            </a:r>
            <a:r>
              <a:rPr lang="zh-TW" altLang="en-US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分鐘</a:t>
            </a:r>
            <a:endParaRPr lang="en-US" altLang="zh-TW" b="1" dirty="0" smtClean="0">
              <a:solidFill>
                <a:srgbClr val="FF0000"/>
              </a:solidFill>
              <a:latin typeface="Times New Roman" pitchFamily="18" charset="0"/>
              <a:ea typeface="標楷體" pitchFamily="65" charset="-120"/>
            </a:endParaRPr>
          </a:p>
          <a:p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當天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</a:rPr>
              <a:t>請穿著</a:t>
            </a:r>
            <a:r>
              <a:rPr lang="zh-TW" altLang="en-US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正式服裝</a:t>
            </a:r>
            <a:endParaRPr lang="en-US" altLang="zh-TW" b="1" dirty="0" smtClean="0">
              <a:solidFill>
                <a:srgbClr val="FF0000"/>
              </a:solidFill>
              <a:latin typeface="Times New Roman" pitchFamily="18" charset="0"/>
              <a:ea typeface="標楷體" pitchFamily="65" charset="-120"/>
            </a:endParaRPr>
          </a:p>
          <a:p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當天中午</a:t>
            </a:r>
            <a:r>
              <a:rPr lang="zh-TW" altLang="en-US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請繳回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DM</a:t>
            </a:r>
            <a:r>
              <a:rPr lang="zh-TW" altLang="en-US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與海報各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張</a:t>
            </a:r>
            <a:endParaRPr lang="en-US" altLang="zh-TW" b="1" dirty="0" smtClean="0">
              <a:solidFill>
                <a:srgbClr val="FF0000"/>
              </a:solidFill>
              <a:latin typeface="Times New Roman" pitchFamily="18" charset="0"/>
              <a:ea typeface="標楷體" pitchFamily="65" charset="-120"/>
            </a:endParaRPr>
          </a:p>
          <a:p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活動當天請於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9</a:t>
            </a:r>
            <a:r>
              <a:rPr lang="zh-TW" altLang="en-US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：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00</a:t>
            </a:r>
            <a:r>
              <a:rPr lang="zh-TW" altLang="en-US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前至各教室作好場佈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，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</a:rPr>
              <a:t>9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</a:rPr>
              <a:t>：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</a:rPr>
              <a:t>00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</a:rPr>
              <a:t>開始進行評比</a:t>
            </a:r>
            <a:endParaRPr lang="en-US" altLang="zh-TW" b="1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修習專題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二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)</a:t>
            </a:r>
            <a:r>
              <a:rPr lang="zh-TW" altLang="en-US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者請於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1/25(</a:t>
            </a:r>
            <a:r>
              <a:rPr lang="zh-TW" altLang="en-US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五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)</a:t>
            </a:r>
            <a:r>
              <a:rPr lang="zh-TW" altLang="en-US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前交回專題筆電，並重灌完成</a:t>
            </a:r>
            <a:endParaRPr lang="en-US" altLang="zh-TW" b="1" dirty="0" smtClean="0">
              <a:solidFill>
                <a:srgbClr val="FF0000"/>
              </a:solidFill>
              <a:latin typeface="Times New Roman" pitchFamily="18" charset="0"/>
              <a:ea typeface="標楷體" pitchFamily="65" charset="-120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服裝儀容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男生、女生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儀容乾淨整齊</a:t>
            </a:r>
            <a:endParaRPr lang="en-US" altLang="zh-TW" b="1" dirty="0" smtClean="0">
              <a:solidFill>
                <a:srgbClr val="FF0000"/>
              </a:solidFill>
              <a:latin typeface="Times New Roman" pitchFamily="18" charset="0"/>
              <a:ea typeface="標楷體" pitchFamily="65" charset="-120"/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請穿著正式服裝</a:t>
            </a:r>
            <a:endParaRPr lang="en-US" altLang="zh-TW" b="1" dirty="0" smtClean="0">
              <a:solidFill>
                <a:srgbClr val="FF0000"/>
              </a:solidFill>
              <a:latin typeface="Times New Roman" pitchFamily="18" charset="0"/>
              <a:ea typeface="標楷體" pitchFamily="65" charset="-120"/>
            </a:endParaRPr>
          </a:p>
          <a:p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勿穿著短褲、涼鞋、露趾鞋子或拖鞋</a:t>
            </a: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上衣請穿著襯衫、長褲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裙子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DM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與海報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DM(A4)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half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海報</a:t>
            </a:r>
            <a:r>
              <a:rPr lang="en-US" altLang="zh-TW" dirty="0" smtClean="0"/>
              <a:t>(A2) 420*594mm  (42*59.4cm)</a:t>
            </a:r>
          </a:p>
        </p:txBody>
      </p:sp>
      <p:graphicFrame>
        <p:nvGraphicFramePr>
          <p:cNvPr id="9" name="內容版面配置區 8"/>
          <p:cNvGraphicFramePr>
            <a:graphicFrameLocks noGrp="1"/>
          </p:cNvGraphicFramePr>
          <p:nvPr>
            <p:ph sz="quarter" idx="2"/>
          </p:nvPr>
        </p:nvGraphicFramePr>
        <p:xfrm>
          <a:off x="457200" y="2564904"/>
          <a:ext cx="4042792" cy="374441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042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441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2051720" y="27089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題目</a:t>
            </a:r>
            <a:endParaRPr lang="zh-TW" altLang="en-US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67544" y="4941168"/>
            <a:ext cx="1338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組別：</a:t>
            </a:r>
            <a:endParaRPr lang="en-US" altLang="zh-TW" b="1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學生：</a:t>
            </a:r>
            <a:endParaRPr lang="en-US" altLang="zh-TW" b="1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指導老師：</a:t>
            </a:r>
            <a:endParaRPr lang="en-US" altLang="zh-TW" b="1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日期：</a:t>
            </a:r>
            <a:endParaRPr lang="zh-TW" altLang="en-US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547664" y="386104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內容</a:t>
            </a:r>
            <a:r>
              <a:rPr lang="en-US" altLang="zh-TW" b="1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圖文並茂</a:t>
            </a:r>
            <a:r>
              <a:rPr lang="en-US" altLang="zh-TW" b="1" dirty="0" smtClean="0"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b="1" dirty="0"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13" name="內容版面配置區 8"/>
          <p:cNvGraphicFramePr>
            <a:graphicFrameLocks noGrp="1"/>
          </p:cNvGraphicFramePr>
          <p:nvPr>
            <p:ph sz="quarter" idx="4"/>
          </p:nvPr>
        </p:nvGraphicFramePr>
        <p:xfrm>
          <a:off x="4645025" y="2514600"/>
          <a:ext cx="4042792" cy="37947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042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72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6372200" y="27089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題目</a:t>
            </a:r>
            <a:endParaRPr lang="zh-TW" altLang="en-US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796136" y="39330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內容</a:t>
            </a:r>
            <a:r>
              <a:rPr lang="en-US" altLang="zh-TW" b="1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圖文並茂</a:t>
            </a:r>
            <a:r>
              <a:rPr lang="en-US" altLang="zh-TW" b="1" dirty="0" smtClean="0"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860032" y="4941168"/>
            <a:ext cx="1338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組別：</a:t>
            </a:r>
            <a:endParaRPr lang="en-US" altLang="zh-TW" b="1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學生：</a:t>
            </a:r>
            <a:endParaRPr lang="en-US" altLang="zh-TW" b="1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指導老師：</a:t>
            </a:r>
            <a:endParaRPr lang="en-US" altLang="zh-TW" b="1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日期：</a:t>
            </a:r>
            <a:endParaRPr lang="zh-TW" altLang="en-US" b="1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標楷體" pitchFamily="65" charset="-120"/>
              </a:rPr>
              <a:t>衣著禮儀</a:t>
            </a:r>
            <a:r>
              <a:rPr lang="en-US" altLang="zh-TW" dirty="0" smtClean="0">
                <a:ea typeface="標楷體" pitchFamily="65" charset="-120"/>
              </a:rPr>
              <a:t>(</a:t>
            </a:r>
            <a:r>
              <a:rPr lang="zh-TW" altLang="en-US" dirty="0" smtClean="0">
                <a:ea typeface="標楷體" pitchFamily="65" charset="-120"/>
              </a:rPr>
              <a:t>男士</a:t>
            </a:r>
            <a:r>
              <a:rPr lang="en-US" altLang="zh-TW" dirty="0" smtClean="0">
                <a:ea typeface="標楷體" pitchFamily="65" charset="-120"/>
              </a:rPr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ea typeface="標楷體" pitchFamily="65" charset="-120"/>
              </a:rPr>
              <a:t>穿著概念：服裝可以展示個人工作程度的專業與個人品味修養</a:t>
            </a:r>
          </a:p>
          <a:p>
            <a:r>
              <a:rPr lang="zh-TW" altLang="en-US" sz="2800" dirty="0" smtClean="0">
                <a:ea typeface="標楷體" pitchFamily="65" charset="-120"/>
              </a:rPr>
              <a:t>正式款式</a:t>
            </a:r>
            <a:r>
              <a:rPr lang="en-US" altLang="zh-TW" sz="2800" dirty="0" smtClean="0">
                <a:ea typeface="標楷體" pitchFamily="65" charset="-120"/>
              </a:rPr>
              <a:t>-</a:t>
            </a:r>
            <a:r>
              <a:rPr lang="zh-TW" altLang="en-US" sz="2800" dirty="0" smtClean="0">
                <a:ea typeface="標楷體" pitchFamily="65" charset="-120"/>
              </a:rPr>
              <a:t>西裝、襯衫、領帶、皮鞋</a:t>
            </a:r>
          </a:p>
          <a:p>
            <a:r>
              <a:rPr lang="zh-TW" altLang="en-US" sz="2800" dirty="0" smtClean="0">
                <a:ea typeface="標楷體" pitchFamily="65" charset="-120"/>
              </a:rPr>
              <a:t>休閒款式</a:t>
            </a:r>
            <a:r>
              <a:rPr lang="en-US" altLang="zh-TW" sz="2800" dirty="0" smtClean="0">
                <a:ea typeface="標楷體" pitchFamily="65" charset="-120"/>
              </a:rPr>
              <a:t>-</a:t>
            </a:r>
            <a:r>
              <a:rPr lang="zh-TW" altLang="en-US" sz="2800" dirty="0" smtClean="0">
                <a:ea typeface="標楷體" pitchFamily="65" charset="-120"/>
              </a:rPr>
              <a:t>休閒式西裝、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Polo</a:t>
            </a:r>
            <a:r>
              <a:rPr lang="zh-TW" altLang="en-US" sz="2800" dirty="0" smtClean="0">
                <a:ea typeface="標楷體" pitchFamily="65" charset="-120"/>
              </a:rPr>
              <a:t>衫、毛衣、休閒式皮鞋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標楷體" pitchFamily="65" charset="-120"/>
              </a:rPr>
              <a:t>衣著禮儀</a:t>
            </a:r>
            <a:r>
              <a:rPr lang="en-US" altLang="zh-TW" dirty="0" smtClean="0">
                <a:ea typeface="標楷體" pitchFamily="65" charset="-120"/>
              </a:rPr>
              <a:t>(</a:t>
            </a:r>
            <a:r>
              <a:rPr lang="zh-TW" altLang="en-US" dirty="0" smtClean="0">
                <a:ea typeface="標楷體" pitchFamily="65" charset="-120"/>
              </a:rPr>
              <a:t>女士</a:t>
            </a:r>
            <a:r>
              <a:rPr lang="en-US" altLang="zh-TW" dirty="0" smtClean="0">
                <a:ea typeface="標楷體" pitchFamily="65" charset="-120"/>
              </a:rPr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TW" altLang="en-US" sz="2800" dirty="0" smtClean="0">
                <a:ea typeface="標楷體" pitchFamily="65" charset="-120"/>
              </a:rPr>
              <a:t>穿著概念：沒有醜女人只有懶女人</a:t>
            </a:r>
          </a:p>
          <a:p>
            <a:pPr>
              <a:lnSpc>
                <a:spcPct val="90000"/>
              </a:lnSpc>
            </a:pPr>
            <a:r>
              <a:rPr lang="zh-TW" altLang="en-US" sz="2800" dirty="0" smtClean="0">
                <a:ea typeface="標楷體" pitchFamily="65" charset="-120"/>
              </a:rPr>
              <a:t>正式款式：簡單、高雅的套裝、褲裝、襯衫、及膝裙、</a:t>
            </a:r>
            <a:r>
              <a:rPr lang="zh-TW" altLang="en-US" sz="2800" b="1" dirty="0" smtClean="0">
                <a:ea typeface="標楷體" pitchFamily="65" charset="-120"/>
              </a:rPr>
              <a:t>包頭式</a:t>
            </a:r>
            <a:r>
              <a:rPr lang="zh-TW" altLang="en-US" sz="2800" dirty="0" smtClean="0">
                <a:ea typeface="標楷體" pitchFamily="65" charset="-120"/>
              </a:rPr>
              <a:t>高跟鞋</a:t>
            </a:r>
          </a:p>
          <a:p>
            <a:pPr>
              <a:lnSpc>
                <a:spcPct val="90000"/>
              </a:lnSpc>
            </a:pPr>
            <a:r>
              <a:rPr lang="zh-TW" altLang="en-US" sz="2800" dirty="0" smtClean="0">
                <a:ea typeface="標楷體" pitchFamily="65" charset="-120"/>
              </a:rPr>
              <a:t>休閒款式：針織衫、長褲、洋裝、休閒鞋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統整重點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 smtClean="0">
                <a:latin typeface="Times New Roman" pitchFamily="18" charset="0"/>
                <a:ea typeface="標楷體" pitchFamily="65" charset="-120"/>
              </a:rPr>
              <a:t>每次</a:t>
            </a:r>
            <a:r>
              <a:rPr lang="en-US" altLang="zh-TW" sz="2800" b="1" dirty="0" smtClean="0">
                <a:latin typeface="Times New Roman" pitchFamily="18" charset="0"/>
                <a:ea typeface="標楷體" pitchFamily="65" charset="-120"/>
              </a:rPr>
              <a:t>Meeting</a:t>
            </a:r>
            <a:r>
              <a:rPr lang="zh-TW" altLang="en-US" sz="2800" b="1" dirty="0" smtClean="0">
                <a:latin typeface="Times New Roman" pitchFamily="18" charset="0"/>
                <a:ea typeface="標楷體" pitchFamily="65" charset="-120"/>
              </a:rPr>
              <a:t>要簽到一式兩份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指導老師與系辦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r>
              <a:rPr lang="zh-TW" altLang="en-US" sz="2800" b="1" dirty="0" smtClean="0">
                <a:latin typeface="Times New Roman" pitchFamily="18" charset="0"/>
                <a:ea typeface="標楷體" pitchFamily="65" charset="-120"/>
              </a:rPr>
              <a:t>嚴禁專題販售行為</a:t>
            </a:r>
            <a:endParaRPr lang="en-US" altLang="zh-TW" sz="2800" b="1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專題</a:t>
            </a:r>
            <a:r>
              <a:rPr lang="zh-TW" altLang="en-US" sz="2800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題目與內容不可文不對題</a:t>
            </a:r>
            <a:endParaRPr lang="en-US" altLang="zh-TW" sz="2800" b="1" dirty="0" smtClean="0">
              <a:solidFill>
                <a:srgbClr val="FF0000"/>
              </a:solidFill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12/27(</a:t>
            </a:r>
            <a:r>
              <a:rPr lang="zh-TW" altLang="en-US" sz="2800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一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)</a:t>
            </a:r>
            <a:r>
              <a:rPr lang="zh-TW" altLang="en-US" sz="2800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繳交期末報告書</a:t>
            </a:r>
            <a:endParaRPr lang="en-US" altLang="zh-TW" sz="2800" b="1" dirty="0" smtClean="0">
              <a:solidFill>
                <a:srgbClr val="FF0000"/>
              </a:solidFill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1/8(</a:t>
            </a:r>
            <a:r>
              <a:rPr lang="zh-TW" altLang="en-US" sz="2800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二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)</a:t>
            </a:r>
            <a:r>
              <a:rPr lang="zh-TW" altLang="en-US" sz="2800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公告分配教室</a:t>
            </a:r>
            <a:endParaRPr lang="en-US" altLang="zh-TW" sz="2800" b="1" dirty="0" smtClean="0">
              <a:solidFill>
                <a:srgbClr val="FF0000"/>
              </a:solidFill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1/12 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 sz="2800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六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)</a:t>
            </a:r>
            <a:r>
              <a:rPr lang="zh-TW" altLang="en-US" sz="2800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上午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9</a:t>
            </a:r>
            <a:r>
              <a:rPr lang="zh-TW" altLang="en-US" sz="2800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：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00</a:t>
            </a:r>
            <a:r>
              <a:rPr lang="zh-TW" altLang="en-US" sz="2800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前完成準備工作</a:t>
            </a:r>
            <a:endParaRPr lang="en-US" altLang="zh-TW" sz="2800" b="1" dirty="0" smtClean="0">
              <a:solidFill>
                <a:srgbClr val="FF0000"/>
              </a:solidFill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1/25(</a:t>
            </a:r>
            <a:r>
              <a:rPr lang="zh-TW" altLang="en-US" sz="2800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五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)</a:t>
            </a:r>
            <a:r>
              <a:rPr lang="zh-TW" altLang="en-US" sz="2800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大四歸還筆電且重灌完畢，逾期要勞動服務</a:t>
            </a:r>
            <a:endParaRPr lang="en-US" altLang="zh-TW" sz="2800" b="1" dirty="0" smtClean="0">
              <a:solidFill>
                <a:srgbClr val="FF0000"/>
              </a:solidFill>
              <a:latin typeface="Times New Roman" pitchFamily="18" charset="0"/>
              <a:ea typeface="標楷體" pitchFamily="65" charset="-120"/>
            </a:endParaRP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講座活動資訊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11/2(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15:10~16:40</a:t>
            </a:r>
            <a:r>
              <a:rPr lang="zh-TW" altLang="en-US" dirty="0" smtClean="0"/>
              <a:t>大恩</a:t>
            </a:r>
            <a:r>
              <a:rPr lang="en-US" altLang="zh-TW" dirty="0" smtClean="0"/>
              <a:t>102</a:t>
            </a:r>
            <a:r>
              <a:rPr lang="zh-TW" altLang="en-US" dirty="0" smtClean="0"/>
              <a:t>教室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   </a:t>
            </a:r>
            <a:r>
              <a:rPr lang="zh-TW" altLang="zh-TW" dirty="0" smtClean="0"/>
              <a:t>主題：</a:t>
            </a:r>
            <a:r>
              <a:rPr lang="zh-TW" altLang="zh-TW" dirty="0"/>
              <a:t>從</a:t>
            </a:r>
            <a:r>
              <a:rPr lang="en-US" altLang="zh-TW" dirty="0"/>
              <a:t>IT</a:t>
            </a:r>
            <a:r>
              <a:rPr lang="zh-TW" altLang="zh-TW" dirty="0"/>
              <a:t>到電商創業分享─在創新的路上奮進</a:t>
            </a:r>
          </a:p>
          <a:p>
            <a:pPr marL="0" indent="0">
              <a:buNone/>
            </a:pPr>
            <a:r>
              <a:rPr lang="en-US" altLang="zh-TW" dirty="0" smtClean="0"/>
              <a:t>11/9(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</a:t>
            </a:r>
            <a:r>
              <a:rPr lang="en-US" altLang="zh-TW" dirty="0"/>
              <a:t> </a:t>
            </a:r>
            <a:r>
              <a:rPr lang="en-US" altLang="zh-TW" dirty="0" smtClean="0"/>
              <a:t>15:10~16:40</a:t>
            </a:r>
            <a:r>
              <a:rPr lang="zh-TW" altLang="en-US" dirty="0" smtClean="0"/>
              <a:t>大恩</a:t>
            </a:r>
            <a:r>
              <a:rPr lang="en-US" altLang="zh-TW" dirty="0" smtClean="0"/>
              <a:t>101</a:t>
            </a:r>
            <a:r>
              <a:rPr lang="zh-TW" altLang="en-US" dirty="0" smtClean="0"/>
              <a:t>教室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主題：</a:t>
            </a:r>
            <a:r>
              <a:rPr lang="zh-TW" altLang="zh-TW" dirty="0"/>
              <a:t>比特幣與區塊鏈</a:t>
            </a:r>
          </a:p>
          <a:p>
            <a:r>
              <a:rPr lang="en-US" altLang="zh-TW" dirty="0" smtClean="0"/>
              <a:t>12/28(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15:10~16:40</a:t>
            </a:r>
            <a:r>
              <a:rPr lang="zh-TW" altLang="en-US" dirty="0" smtClean="0"/>
              <a:t>大孝</a:t>
            </a:r>
            <a:r>
              <a:rPr lang="en-US" altLang="zh-TW" dirty="0" smtClean="0"/>
              <a:t>8</a:t>
            </a:r>
            <a:r>
              <a:rPr lang="zh-TW" altLang="en-US" dirty="0" smtClean="0"/>
              <a:t>樓柏英廳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主題：</a:t>
            </a:r>
            <a:r>
              <a:rPr lang="zh-TW" altLang="zh-TW" dirty="0"/>
              <a:t>網路安全</a:t>
            </a:r>
            <a:r>
              <a:rPr lang="en-US" altLang="zh-TW" dirty="0"/>
              <a:t> - </a:t>
            </a:r>
            <a:r>
              <a:rPr lang="zh-TW" altLang="zh-TW" dirty="0"/>
              <a:t>威脅與防禦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106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>
                <a:latin typeface="標楷體" pitchFamily="65" charset="-120"/>
                <a:ea typeface="標楷體" pitchFamily="65" charset="-120"/>
              </a:rPr>
              <a:t>摘要</a:t>
            </a:r>
            <a:endParaRPr lang="zh-TW" altLang="en-US" sz="60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專題規定與注意事項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報告書撰寫規定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簡報檔製作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繳交報告書日期與期末報告書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服裝儀容規定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 smtClean="0">
                <a:latin typeface="標楷體" pitchFamily="65" charset="-120"/>
                <a:ea typeface="標楷體" pitchFamily="65" charset="-120"/>
              </a:rPr>
              <a:t>專題規定與注意事項</a:t>
            </a:r>
            <a:endParaRPr lang="zh-TW" altLang="en-US" sz="6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嚴禁買賣專題</a:t>
            </a: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專題內容</a:t>
            </a:r>
            <a:r>
              <a:rPr lang="zh-TW" altLang="en-US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文不對題者，一律 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“</a:t>
            </a:r>
            <a:r>
              <a:rPr lang="zh-TW" altLang="en-US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當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”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12/27(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四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)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繳交專題成果報告書、光碟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</a:rPr>
              <a:t>包含成果報告書電子檔、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</a:rPr>
              <a:t>DM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</a:rPr>
              <a:t>檔、海報檔、簡報檔與程式檔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</a:rPr>
              <a:t>作品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</a:rPr>
              <a:t>)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</a:rPr>
              <a:t>與作品展示錄影檔等專題相關資料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1/8(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二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)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公佈教室分配</a:t>
            </a: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1/7~1/11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借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長桌、準備相關專題報告設備器材如延長線等</a:t>
            </a: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1/12(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六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)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專題期末報告上午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9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點開始評比─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9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點前要完成場佈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標楷體" pitchFamily="65" charset="-120"/>
                <a:ea typeface="標楷體" pitchFamily="65" charset="-120"/>
              </a:rPr>
              <a:t>專題評分方式</a:t>
            </a:r>
            <a:endParaRPr lang="zh-TW" altLang="en-US" sz="6000" dirty="0"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</p:nvPr>
        </p:nvGraphicFramePr>
        <p:xfrm>
          <a:off x="457200" y="1412776"/>
          <a:ext cx="8229602" cy="522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3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1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標楷體" pitchFamily="65" charset="-120"/>
                          <a:ea typeface="標楷體" pitchFamily="65" charset="-120"/>
                        </a:rPr>
                        <a:t>評分方式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itchFamily="65" charset="-120"/>
                          <a:ea typeface="標楷體" pitchFamily="65" charset="-120"/>
                        </a:rPr>
                        <a:t>資訊系統專題 </a:t>
                      </a:r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(</a:t>
                      </a:r>
                      <a:r>
                        <a:rPr lang="zh-TW" altLang="en-US" dirty="0" smtClean="0">
                          <a:latin typeface="標楷體" pitchFamily="65" charset="-120"/>
                          <a:ea typeface="標楷體" pitchFamily="65" charset="-120"/>
                        </a:rPr>
                        <a:t>一</a:t>
                      </a:r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)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itchFamily="65" charset="-120"/>
                          <a:ea typeface="標楷體" pitchFamily="65" charset="-120"/>
                        </a:rPr>
                        <a:t>資訊系統專題 </a:t>
                      </a:r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(</a:t>
                      </a:r>
                      <a:r>
                        <a:rPr lang="zh-TW" altLang="en-US" dirty="0" smtClean="0">
                          <a:latin typeface="標楷體" pitchFamily="65" charset="-120"/>
                          <a:ea typeface="標楷體" pitchFamily="65" charset="-120"/>
                        </a:rPr>
                        <a:t>二</a:t>
                      </a:r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)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itchFamily="65" charset="-120"/>
                          <a:ea typeface="標楷體" pitchFamily="65" charset="-120"/>
                        </a:rPr>
                        <a:t>成績來源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出席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30%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，期末報告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70%</a:t>
                      </a:r>
                      <a:endParaRPr lang="zh-TW" altLang="zh-TW" sz="1800" kern="1200" dirty="0">
                        <a:solidFill>
                          <a:schemeClr val="dk1"/>
                        </a:solidFill>
                        <a:latin typeface="標楷體" pitchFamily="65" charset="-120"/>
                        <a:ea typeface="標楷體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出席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30%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，期末專題競賽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70%</a:t>
                      </a:r>
                      <a:endParaRPr lang="zh-TW" altLang="zh-TW" sz="1800" kern="1200" dirty="0" smtClean="0">
                        <a:solidFill>
                          <a:schemeClr val="dk1"/>
                        </a:solidFill>
                        <a:latin typeface="標楷體" pitchFamily="65" charset="-120"/>
                        <a:ea typeface="標楷體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itchFamily="65" charset="-120"/>
                          <a:ea typeface="標楷體" pitchFamily="65" charset="-120"/>
                        </a:rPr>
                        <a:t>出席補充說明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82563" lvl="0" indent="-182563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  <a:sym typeface="Wingdings"/>
                        </a:rPr>
                        <a:t>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每週必須找指導教授討論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地點不拘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)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，討論後在指導老師處登記外，也必須在系辦登記</a:t>
                      </a:r>
                      <a:r>
                        <a:rPr lang="en-US" altLang="zh-TW" sz="1800" kern="1200" dirty="0" smtClean="0">
                          <a:solidFill>
                            <a:srgbClr val="FF0000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lang="zh-TW" altLang="en-US" sz="1800" kern="1200" dirty="0" smtClean="0">
                          <a:solidFill>
                            <a:srgbClr val="FF0000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兩天內到系辦補登記</a:t>
                      </a:r>
                      <a:r>
                        <a:rPr lang="en-US" altLang="zh-TW" sz="1800" kern="1200" dirty="0" smtClean="0">
                          <a:solidFill>
                            <a:srgbClr val="FF0000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)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。每登記一次加總分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2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分，以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30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分為上限。</a:t>
                      </a:r>
                      <a:endParaRPr lang="en-US" altLang="zh-TW" sz="1800" kern="1200" dirty="0" smtClean="0">
                        <a:solidFill>
                          <a:schemeClr val="dk1"/>
                        </a:solidFill>
                        <a:latin typeface="標楷體" pitchFamily="65" charset="-120"/>
                        <a:ea typeface="標楷體" pitchFamily="65" charset="-120"/>
                        <a:cs typeface="+mn-cs"/>
                      </a:endParaRP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  <a:sym typeface="Wingdings"/>
                        </a:rPr>
                        <a:t>參加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說明會或其他專題講座、專題成果展與競賽等，無故未出席（沒有請假）者，</a:t>
                      </a:r>
                      <a:r>
                        <a:rPr lang="zh-TW" altLang="zh-TW" sz="1800" kern="1200" dirty="0" smtClean="0">
                          <a:solidFill>
                            <a:srgbClr val="FF0000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每次缺席扣總成績</a:t>
                      </a:r>
                      <a:r>
                        <a:rPr lang="en-US" altLang="zh-TW" sz="1800" kern="1200" dirty="0" smtClean="0">
                          <a:solidFill>
                            <a:srgbClr val="FF0000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2</a:t>
                      </a:r>
                      <a:r>
                        <a:rPr lang="zh-TW" altLang="zh-TW" sz="1800" kern="1200" dirty="0" smtClean="0">
                          <a:solidFill>
                            <a:srgbClr val="FF0000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分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itchFamily="65" charset="-120"/>
                          <a:ea typeface="標楷體" pitchFamily="65" charset="-120"/>
                        </a:rPr>
                        <a:t>期末報告</a:t>
                      </a:r>
                      <a:endParaRPr lang="en-US" altLang="zh-TW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  <a:p>
                      <a:pPr algn="ctr"/>
                      <a:r>
                        <a:rPr lang="zh-TW" altLang="en-US" dirty="0" smtClean="0">
                          <a:latin typeface="標楷體" pitchFamily="65" charset="-120"/>
                          <a:ea typeface="標楷體" pitchFamily="65" charset="-120"/>
                        </a:rPr>
                        <a:t>與</a:t>
                      </a:r>
                      <a:endParaRPr lang="en-US" altLang="zh-TW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  <a:p>
                      <a:pPr algn="ctr"/>
                      <a:r>
                        <a:rPr lang="zh-TW" altLang="en-US" dirty="0" smtClean="0">
                          <a:latin typeface="標楷體" pitchFamily="65" charset="-120"/>
                          <a:ea typeface="標楷體" pitchFamily="65" charset="-120"/>
                        </a:rPr>
                        <a:t>期末專題競賽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含論文和口頭報告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指導老師佔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50%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，其他評審共佔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50%)</a:t>
                      </a:r>
                      <a:endParaRPr lang="zh-TW" altLang="zh-TW" sz="1800" kern="1200" dirty="0">
                        <a:solidFill>
                          <a:schemeClr val="dk1"/>
                        </a:solidFill>
                        <a:latin typeface="標楷體" pitchFamily="65" charset="-120"/>
                        <a:ea typeface="標楷體" pitchFamily="65" charset="-120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創意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25%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。</a:t>
                      </a:r>
                    </a:p>
                    <a:p>
                      <a:pPr lvl="0"/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實驗分析方法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25%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。</a:t>
                      </a:r>
                    </a:p>
                    <a:p>
                      <a:pPr lvl="0"/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初步成果展示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20%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。</a:t>
                      </a:r>
                    </a:p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論文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30%</a:t>
                      </a:r>
                      <a:endParaRPr lang="zh-TW" altLang="zh-TW" sz="1800" kern="1200" dirty="0">
                        <a:solidFill>
                          <a:schemeClr val="dk1"/>
                        </a:solidFill>
                        <a:latin typeface="標楷體" pitchFamily="65" charset="-120"/>
                        <a:ea typeface="標楷體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創意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15%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。</a:t>
                      </a:r>
                    </a:p>
                    <a:p>
                      <a:pPr lvl="0"/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實驗分析方法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20%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。</a:t>
                      </a:r>
                    </a:p>
                    <a:p>
                      <a:pPr lvl="0"/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成果貢獻與價值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35%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。</a:t>
                      </a:r>
                    </a:p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論文和海報製作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30%</a:t>
                      </a:r>
                      <a:endParaRPr lang="zh-TW" altLang="zh-TW" sz="1800" kern="1200" dirty="0">
                        <a:solidFill>
                          <a:schemeClr val="dk1"/>
                        </a:solidFill>
                        <a:latin typeface="標楷體" pitchFamily="65" charset="-120"/>
                        <a:ea typeface="標楷體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82563" marR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  <a:sym typeface="Wingdings"/>
                        </a:rPr>
                        <a:t>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若</a:t>
                      </a:r>
                      <a:r>
                        <a:rPr kumimoji="0" lang="zh-TW" altLang="zh-TW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期末報告或專題競賽不克參加</a:t>
                      </a:r>
                      <a:r>
                        <a:rPr kumimoji="0" lang="zh-TW" altLang="en-US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：</a:t>
                      </a:r>
                      <a:r>
                        <a:rPr kumimoji="0" lang="zh-TW" altLang="zh-TW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事假必須事先申請，經系上核准通過；病假需要公立醫院證明，才可以辦理補報告，否則此項分數</a:t>
                      </a:r>
                      <a:r>
                        <a:rPr kumimoji="0" lang="en-US" altLang="zh-TW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0</a:t>
                      </a:r>
                      <a:r>
                        <a:rPr kumimoji="0" lang="zh-TW" altLang="zh-TW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分計算</a:t>
                      </a:r>
                      <a:r>
                        <a:rPr kumimoji="0" lang="en-US" altLang="zh-TW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(70%)</a:t>
                      </a:r>
                      <a:r>
                        <a:rPr kumimoji="0" lang="zh-TW" altLang="zh-TW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。</a:t>
                      </a:r>
                      <a:endParaRPr kumimoji="0" lang="en-US" altLang="zh-TW" sz="1800" kern="1200" dirty="0" smtClean="0">
                        <a:solidFill>
                          <a:schemeClr val="dk1"/>
                        </a:solidFill>
                        <a:latin typeface="標楷體" pitchFamily="65" charset="-120"/>
                        <a:ea typeface="標楷體" pitchFamily="65" charset="-120"/>
                        <a:cs typeface="+mn-cs"/>
                      </a:endParaRPr>
                    </a:p>
                    <a:p>
                      <a:pPr marL="182563" marR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  <a:sym typeface="Wingdings"/>
                        </a:rPr>
                        <a:t></a:t>
                      </a:r>
                      <a:r>
                        <a:rPr kumimoji="0" lang="zh-TW" altLang="en-US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論文遲交先扣總分</a:t>
                      </a:r>
                      <a:r>
                        <a:rPr kumimoji="0" lang="en-US" altLang="zh-TW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10</a:t>
                      </a:r>
                      <a:r>
                        <a:rPr kumimoji="0" lang="zh-TW" altLang="en-US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分，多延一天累計加扣</a:t>
                      </a:r>
                      <a:r>
                        <a:rPr kumimoji="0" lang="en-US" altLang="zh-TW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1</a:t>
                      </a:r>
                      <a:r>
                        <a:rPr kumimoji="0" lang="zh-TW" altLang="en-US" sz="18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分，直到所佔比例扣完為止。</a:t>
                      </a:r>
                      <a:endParaRPr kumimoji="0" lang="zh-TW" altLang="en-US" sz="1800" kern="1200" dirty="0">
                        <a:solidFill>
                          <a:schemeClr val="dk1"/>
                        </a:solidFill>
                        <a:latin typeface="標楷體" pitchFamily="65" charset="-120"/>
                        <a:ea typeface="標楷體" pitchFamily="65" charset="-120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>
                <a:latin typeface="標楷體" pitchFamily="65" charset="-120"/>
                <a:ea typeface="標楷體" pitchFamily="65" charset="-120"/>
              </a:rPr>
              <a:t>報告書規定</a:t>
            </a:r>
            <a:endParaRPr lang="zh-TW" altLang="en-US" sz="60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sz="3600" dirty="0" smtClean="0">
                <a:latin typeface="Times New Roman" pitchFamily="18" charset="0"/>
                <a:ea typeface="標楷體" pitchFamily="65" charset="-120"/>
              </a:rPr>
              <a:t>專題</a:t>
            </a:r>
            <a:r>
              <a:rPr lang="en-US" altLang="zh-TW" sz="3600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 sz="3600" dirty="0" smtClean="0">
                <a:latin typeface="Times New Roman" pitchFamily="18" charset="0"/>
                <a:ea typeface="標楷體" pitchFamily="65" charset="-120"/>
              </a:rPr>
              <a:t>一</a:t>
            </a:r>
            <a:r>
              <a:rPr lang="en-US" altLang="zh-TW" sz="3600" dirty="0" smtClean="0">
                <a:latin typeface="Times New Roman" pitchFamily="18" charset="0"/>
                <a:ea typeface="標楷體" pitchFamily="65" charset="-120"/>
              </a:rPr>
              <a:t>)</a:t>
            </a:r>
            <a:r>
              <a:rPr lang="zh-TW" altLang="en-US" sz="3600" dirty="0" smtClean="0">
                <a:latin typeface="Times New Roman" pitchFamily="18" charset="0"/>
                <a:ea typeface="標楷體" pitchFamily="65" charset="-120"/>
              </a:rPr>
              <a:t>：請用資料夾起來或環裝</a:t>
            </a:r>
            <a:endParaRPr lang="en-US" altLang="zh-TW" sz="3600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zh-TW" altLang="en-US" sz="3600" dirty="0" smtClean="0">
                <a:latin typeface="Times New Roman" pitchFamily="18" charset="0"/>
                <a:ea typeface="標楷體" pitchFamily="65" charset="-120"/>
              </a:rPr>
              <a:t>專題</a:t>
            </a:r>
            <a:r>
              <a:rPr lang="en-US" altLang="zh-TW" sz="3600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 sz="3600" dirty="0" smtClean="0">
                <a:latin typeface="Times New Roman" pitchFamily="18" charset="0"/>
                <a:ea typeface="標楷體" pitchFamily="65" charset="-120"/>
              </a:rPr>
              <a:t>二</a:t>
            </a:r>
            <a:r>
              <a:rPr lang="en-US" altLang="zh-TW" sz="3600" dirty="0" smtClean="0">
                <a:latin typeface="Times New Roman" pitchFamily="18" charset="0"/>
                <a:ea typeface="標楷體" pitchFamily="65" charset="-120"/>
              </a:rPr>
              <a:t>)</a:t>
            </a:r>
            <a:r>
              <a:rPr lang="zh-TW" altLang="en-US" sz="3600" dirty="0" smtClean="0">
                <a:latin typeface="Times New Roman" pitchFamily="18" charset="0"/>
                <a:ea typeface="標楷體" pitchFamily="65" charset="-120"/>
              </a:rPr>
              <a:t>：膠</a:t>
            </a:r>
            <a:r>
              <a:rPr lang="zh-TW" altLang="en-US" sz="3600" dirty="0">
                <a:latin typeface="Times New Roman" pitchFamily="18" charset="0"/>
                <a:ea typeface="標楷體" pitchFamily="65" charset="-120"/>
              </a:rPr>
              <a:t>裝</a:t>
            </a:r>
            <a:r>
              <a:rPr lang="zh-TW" altLang="en-US" sz="3600" dirty="0" smtClean="0">
                <a:latin typeface="Times New Roman" pitchFamily="18" charset="0"/>
                <a:ea typeface="標楷體" pitchFamily="65" charset="-120"/>
              </a:rPr>
              <a:t>、</a:t>
            </a:r>
            <a:r>
              <a:rPr lang="zh-TW" altLang="en-US" sz="3600" dirty="0" smtClean="0">
                <a:latin typeface="Times New Roman" pitchFamily="18" charset="0"/>
                <a:ea typeface="標楷體" pitchFamily="65" charset="-120"/>
                <a:hlinkClick r:id="rId2" action="ppaction://hlinkfile"/>
              </a:rPr>
              <a:t>訂定書背</a:t>
            </a:r>
            <a:endParaRPr lang="en-US" altLang="zh-TW" sz="3600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zh-TW" altLang="en-US" sz="3600" dirty="0" smtClean="0">
                <a:latin typeface="Times New Roman" pitchFamily="18" charset="0"/>
                <a:ea typeface="標楷體" pitchFamily="65" charset="-120"/>
              </a:rPr>
              <a:t>封面、中英文摘要</a:t>
            </a:r>
            <a:r>
              <a:rPr lang="en-US" altLang="zh-TW" sz="3600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 sz="3600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中文摘要師長必須簽名</a:t>
            </a:r>
            <a:r>
              <a:rPr lang="en-US" altLang="zh-TW" sz="3600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)</a:t>
            </a:r>
            <a:r>
              <a:rPr lang="en-US" altLang="zh-TW" sz="3600" b="1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3600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 sz="3600" dirty="0" smtClean="0">
                <a:latin typeface="Times New Roman" pitchFamily="18" charset="0"/>
                <a:ea typeface="標楷體" pitchFamily="65" charset="-120"/>
                <a:hlinkClick r:id="rId3" action="ppaction://hlinksldjump"/>
              </a:rPr>
              <a:t>羅馬數字</a:t>
            </a:r>
            <a:r>
              <a:rPr lang="zh-TW" altLang="en-US" sz="36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3600" dirty="0" smtClean="0">
                <a:latin typeface="Times New Roman" pitchFamily="18" charset="0"/>
                <a:ea typeface="標楷體" pitchFamily="65" charset="-120"/>
              </a:rPr>
              <a:t>I</a:t>
            </a:r>
            <a:r>
              <a:rPr lang="zh-TW" altLang="en-US" sz="36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zh-TW" altLang="en-US" sz="3600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大寫</a:t>
            </a:r>
            <a:r>
              <a:rPr lang="zh-TW" altLang="en-US" sz="3600" dirty="0" smtClean="0">
                <a:latin typeface="Times New Roman" pitchFamily="18" charset="0"/>
                <a:ea typeface="標楷體" pitchFamily="65" charset="-120"/>
              </a:rPr>
              <a:t>開始編碼</a:t>
            </a:r>
            <a:r>
              <a:rPr lang="en-US" altLang="zh-TW" sz="3600" dirty="0" smtClean="0">
                <a:latin typeface="Times New Roman" pitchFamily="18" charset="0"/>
                <a:ea typeface="標楷體" pitchFamily="65" charset="-120"/>
              </a:rPr>
              <a:t>)</a:t>
            </a:r>
            <a:endParaRPr lang="en-US" altLang="zh-TW" sz="3600" dirty="0" smtClean="0">
              <a:solidFill>
                <a:srgbClr val="FF0000"/>
              </a:solidFill>
              <a:latin typeface="Times New Roman" pitchFamily="18" charset="0"/>
              <a:ea typeface="標楷體" pitchFamily="65" charset="-120"/>
            </a:endParaRPr>
          </a:p>
          <a:p>
            <a:r>
              <a:rPr lang="zh-TW" altLang="en-US" sz="3600" dirty="0" smtClean="0">
                <a:latin typeface="Times New Roman" pitchFamily="18" charset="0"/>
                <a:ea typeface="標楷體" pitchFamily="65" charset="-120"/>
              </a:rPr>
              <a:t>目錄包含目錄、表目錄、圖目錄</a:t>
            </a:r>
            <a:endParaRPr lang="en-US" altLang="zh-TW" sz="3600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zh-TW" altLang="en-US" sz="3600" dirty="0" smtClean="0">
                <a:latin typeface="Times New Roman" pitchFamily="18" charset="0"/>
                <a:ea typeface="標楷體" pitchFamily="65" charset="-120"/>
              </a:rPr>
              <a:t>本文</a:t>
            </a:r>
            <a:r>
              <a:rPr lang="en-US" altLang="zh-TW" sz="3600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 sz="3600" dirty="0" smtClean="0">
                <a:latin typeface="Times New Roman" pitchFamily="18" charset="0"/>
                <a:ea typeface="標楷體" pitchFamily="65" charset="-120"/>
              </a:rPr>
              <a:t>第</a:t>
            </a:r>
            <a:r>
              <a:rPr lang="en-US" altLang="zh-TW" sz="3600" dirty="0" smtClean="0">
                <a:latin typeface="Times New Roman" pitchFamily="18" charset="0"/>
                <a:ea typeface="標楷體" pitchFamily="65" charset="-120"/>
              </a:rPr>
              <a:t>1</a:t>
            </a:r>
            <a:r>
              <a:rPr lang="zh-TW" altLang="en-US" sz="3600" dirty="0" smtClean="0">
                <a:latin typeface="Times New Roman" pitchFamily="18" charset="0"/>
                <a:ea typeface="標楷體" pitchFamily="65" charset="-120"/>
              </a:rPr>
              <a:t>章開始</a:t>
            </a:r>
            <a:r>
              <a:rPr lang="en-US" altLang="zh-TW" sz="3600" dirty="0" smtClean="0">
                <a:latin typeface="Times New Roman" pitchFamily="18" charset="0"/>
                <a:ea typeface="標楷體" pitchFamily="65" charset="-120"/>
              </a:rPr>
              <a:t>)</a:t>
            </a:r>
            <a:r>
              <a:rPr lang="zh-TW" altLang="en-US" sz="3600" dirty="0" smtClean="0">
                <a:latin typeface="Times New Roman" pitchFamily="18" charset="0"/>
                <a:ea typeface="標楷體" pitchFamily="65" charset="-120"/>
              </a:rPr>
              <a:t>頁碼</a:t>
            </a:r>
            <a:r>
              <a:rPr lang="en-US" altLang="zh-TW" sz="3600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 sz="3600" dirty="0" smtClean="0">
                <a:latin typeface="Times New Roman" pitchFamily="18" charset="0"/>
                <a:ea typeface="標楷體" pitchFamily="65" charset="-120"/>
              </a:rPr>
              <a:t>阿拉伯數字</a:t>
            </a:r>
            <a:r>
              <a:rPr lang="en-US" altLang="zh-TW" sz="3600" dirty="0" smtClean="0">
                <a:latin typeface="Times New Roman" pitchFamily="18" charset="0"/>
                <a:ea typeface="標楷體" pitchFamily="65" charset="-120"/>
              </a:rPr>
              <a:t>1</a:t>
            </a:r>
            <a:r>
              <a:rPr lang="zh-TW" altLang="en-US" sz="3600" dirty="0" smtClean="0">
                <a:latin typeface="Times New Roman" pitchFamily="18" charset="0"/>
                <a:ea typeface="標楷體" pitchFamily="65" charset="-120"/>
              </a:rPr>
              <a:t>開始編碼</a:t>
            </a:r>
            <a:r>
              <a:rPr lang="en-US" altLang="zh-TW" sz="3600" dirty="0" smtClean="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r>
              <a:rPr lang="zh-TW" altLang="zh-TW" sz="3600" dirty="0" smtClean="0">
                <a:latin typeface="Times New Roman" pitchFamily="18" charset="0"/>
                <a:ea typeface="標楷體" pitchFamily="65" charset="-120"/>
              </a:rPr>
              <a:t>頁碼</a:t>
            </a:r>
            <a:r>
              <a:rPr lang="zh-TW" altLang="zh-TW" sz="3600" dirty="0">
                <a:latin typeface="Times New Roman" pitchFamily="18" charset="0"/>
                <a:ea typeface="標楷體" pitchFamily="65" charset="-120"/>
              </a:rPr>
              <a:t>無論是篇前或本文，一律使用</a:t>
            </a:r>
            <a:r>
              <a:rPr lang="zh-TW" altLang="zh-TW" sz="3600" b="1" dirty="0">
                <a:latin typeface="Times New Roman" pitchFamily="18" charset="0"/>
                <a:ea typeface="標楷體" pitchFamily="65" charset="-120"/>
              </a:rPr>
              <a:t>半形</a:t>
            </a:r>
            <a:r>
              <a:rPr lang="zh-TW" altLang="zh-TW" sz="3600" dirty="0" smtClean="0">
                <a:latin typeface="Times New Roman" pitchFamily="18" charset="0"/>
                <a:ea typeface="標楷體" pitchFamily="65" charset="-120"/>
              </a:rPr>
              <a:t>之</a:t>
            </a:r>
            <a:r>
              <a:rPr lang="en-US" altLang="zh-TW" sz="36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”Times </a:t>
            </a:r>
            <a:r>
              <a:rPr lang="en-US" altLang="zh-TW" sz="36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New </a:t>
            </a:r>
            <a:r>
              <a:rPr lang="en-US" altLang="zh-TW" sz="36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Roman”</a:t>
            </a:r>
            <a:r>
              <a:rPr lang="zh-TW" altLang="zh-TW" sz="3600" dirty="0" smtClean="0">
                <a:latin typeface="Times New Roman" pitchFamily="18" charset="0"/>
                <a:ea typeface="標楷體" pitchFamily="65" charset="-120"/>
              </a:rPr>
              <a:t>字型</a:t>
            </a:r>
            <a:endParaRPr lang="en-US" altLang="zh-TW" sz="3600" dirty="0" smtClean="0">
              <a:latin typeface="Times New Roman" pitchFamily="18" charset="0"/>
              <a:ea typeface="標楷體" pitchFamily="65" charset="-120"/>
            </a:endParaRP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>
                <a:latin typeface="標楷體" pitchFamily="65" charset="-120"/>
                <a:ea typeface="標楷體" pitchFamily="65" charset="-120"/>
              </a:rPr>
              <a:t>報告書順序</a:t>
            </a:r>
            <a:endParaRPr lang="zh-TW" altLang="en-US" sz="60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中文摘要</a:t>
            </a: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英文摘要</a:t>
            </a: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目錄</a:t>
            </a: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表目錄</a:t>
            </a: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圖目錄</a:t>
            </a: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內文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(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第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1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章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~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第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5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章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參考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文獻</a:t>
            </a: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附錄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附錄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A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、附錄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B…)</a:t>
            </a:r>
          </a:p>
          <a:p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900" dirty="0">
                <a:latin typeface="標楷體" pitchFamily="65" charset="-120"/>
                <a:ea typeface="標楷體" pitchFamily="65" charset="-120"/>
              </a:rPr>
              <a:t>表</a:t>
            </a:r>
            <a:r>
              <a:rPr lang="zh-TW" altLang="en-US" sz="4900" dirty="0" smtClean="0">
                <a:latin typeface="標楷體" pitchFamily="65" charset="-120"/>
                <a:ea typeface="標楷體" pitchFamily="65" charset="-120"/>
              </a:rPr>
              <a:t>目錄與圖目錄之設定與編碼</a:t>
            </a:r>
            <a:endParaRPr lang="zh-TW" altLang="en-US" sz="49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表目錄其標題置於</a:t>
            </a:r>
            <a:r>
              <a:rPr lang="zh-TW" altLang="en-US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表的上方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，編碼方式：表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3.1 (3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表示章；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1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表示序號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圖目錄其標題至於</a:t>
            </a:r>
            <a:r>
              <a:rPr lang="zh-TW" altLang="en-US" b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圖的</a:t>
            </a:r>
            <a:r>
              <a:rPr lang="zh-TW" altLang="en-US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下方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，編碼方式：圖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3.1 (3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表示章；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1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表示序號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r>
              <a:rPr lang="zh-TW" altLang="en-US" b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註：表與圖的前後皆需空一行</a:t>
            </a:r>
            <a:endParaRPr lang="en-US" altLang="zh-TW" b="1" dirty="0" smtClean="0">
              <a:solidFill>
                <a:srgbClr val="FF0000"/>
              </a:solidFill>
              <a:latin typeface="Times New Roman" pitchFamily="18" charset="0"/>
              <a:ea typeface="標楷體" pitchFamily="65" charset="-120"/>
            </a:endParaRPr>
          </a:p>
          <a:p>
            <a:pPr>
              <a:buNone/>
            </a:pP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dirty="0" smtClean="0">
                <a:latin typeface="標楷體" pitchFamily="65" charset="-120"/>
                <a:ea typeface="標楷體" pitchFamily="65" charset="-120"/>
              </a:rPr>
              <a:t>序號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的設定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第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1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章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、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第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2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章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、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第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3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章  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…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1.1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、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1.2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、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1.3   …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1.1.1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、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1.1.2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、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1.1.3   …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(1)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、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(2)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、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(3)   …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1)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、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2)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、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3)   …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A.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、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B.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、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C.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、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D. 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zh-TW" altLang="zh-TW" b="1" dirty="0">
                <a:latin typeface="標楷體" pitchFamily="65" charset="-120"/>
                <a:ea typeface="標楷體" pitchFamily="65" charset="-120"/>
              </a:rPr>
              <a:t>參考文獻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56792"/>
            <a:ext cx="7812580" cy="47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2469</TotalTime>
  <Words>1311</Words>
  <Application>Microsoft Office PowerPoint</Application>
  <PresentationFormat>如螢幕大小 (4:3)</PresentationFormat>
  <Paragraphs>226</Paragraphs>
  <Slides>19</Slides>
  <Notes>2</Notes>
  <HiddenSlides>2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9" baseType="lpstr">
      <vt:lpstr>華康儷楷書</vt:lpstr>
      <vt:lpstr>微軟正黑體</vt:lpstr>
      <vt:lpstr>新細明體</vt:lpstr>
      <vt:lpstr>標楷體</vt:lpstr>
      <vt:lpstr>Calibri</vt:lpstr>
      <vt:lpstr>Constantia</vt:lpstr>
      <vt:lpstr>Times New Roman</vt:lpstr>
      <vt:lpstr>Wingdings</vt:lpstr>
      <vt:lpstr>Wingdings 2</vt:lpstr>
      <vt:lpstr>流線</vt:lpstr>
      <vt:lpstr>專題格式說明</vt:lpstr>
      <vt:lpstr>摘要</vt:lpstr>
      <vt:lpstr>專題規定與注意事項</vt:lpstr>
      <vt:lpstr>專題評分方式</vt:lpstr>
      <vt:lpstr>報告書規定</vt:lpstr>
      <vt:lpstr>報告書順序</vt:lpstr>
      <vt:lpstr>表目錄與圖目錄之設定與編碼</vt:lpstr>
      <vt:lpstr>序號的設定</vt:lpstr>
      <vt:lpstr>參考文獻</vt:lpstr>
      <vt:lpstr>羅馬數字(Roman Numbers)</vt:lpstr>
      <vt:lpstr>簡報檔製作</vt:lpstr>
      <vt:lpstr>2018.12.27繳交資料</vt:lpstr>
      <vt:lpstr>2018.1.12專題成果展與競賽</vt:lpstr>
      <vt:lpstr>服裝儀容(男生、女生)</vt:lpstr>
      <vt:lpstr>DM與海報</vt:lpstr>
      <vt:lpstr>衣著禮儀(男士)</vt:lpstr>
      <vt:lpstr>衣著禮儀(女士)</vt:lpstr>
      <vt:lpstr>統整重點</vt:lpstr>
      <vt:lpstr>講座活動資訊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專題格式說明(二)</dc:title>
  <dc:creator>user</dc:creator>
  <cp:lastModifiedBy>sf</cp:lastModifiedBy>
  <cp:revision>231</cp:revision>
  <dcterms:created xsi:type="dcterms:W3CDTF">2010-11-18T02:04:03Z</dcterms:created>
  <dcterms:modified xsi:type="dcterms:W3CDTF">2018-10-31T06:31:07Z</dcterms:modified>
</cp:coreProperties>
</file>