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7BC8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3911" autoAdjust="0"/>
  </p:normalViewPr>
  <p:slideViewPr>
    <p:cSldViewPr>
      <p:cViewPr>
        <p:scale>
          <a:sx n="75" d="100"/>
          <a:sy n="75" d="100"/>
        </p:scale>
        <p:origin x="54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F58A-DC15-4339-B4BB-CC730081D1D4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25EF-B714-481D-B4F7-CCA7D0E949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25EF-B714-481D-B4F7-CCA7D0E949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6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sv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A562E44-B2F2-4FB7-B350-CE15C78090BA}"/>
              </a:ext>
            </a:extLst>
          </p:cNvPr>
          <p:cNvSpPr/>
          <p:nvPr/>
        </p:nvSpPr>
        <p:spPr>
          <a:xfrm>
            <a:off x="781713" y="443799"/>
            <a:ext cx="776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effectLst/>
              </a:rPr>
              <a:t>無人商店之雲端服務框架</a:t>
            </a:r>
          </a:p>
        </p:txBody>
      </p:sp>
      <p:sp>
        <p:nvSpPr>
          <p:cNvPr id="25" name="雲朵形 24">
            <a:extLst>
              <a:ext uri="{FF2B5EF4-FFF2-40B4-BE49-F238E27FC236}">
                <a16:creationId xmlns:a16="http://schemas.microsoft.com/office/drawing/2014/main" id="{259AD998-16E6-4ABF-9FEC-299198942BCA}"/>
              </a:ext>
            </a:extLst>
          </p:cNvPr>
          <p:cNvSpPr/>
          <p:nvPr/>
        </p:nvSpPr>
        <p:spPr>
          <a:xfrm>
            <a:off x="-900608" y="4722349"/>
            <a:ext cx="11417937" cy="1469173"/>
          </a:xfrm>
          <a:prstGeom prst="cloud">
            <a:avLst/>
          </a:prstGeom>
          <a:pattFill prst="wdUpDiag">
            <a:fgClr>
              <a:schemeClr val="accent1"/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4002A-4543-4A0A-A6BF-4CA67083888C}"/>
              </a:ext>
            </a:extLst>
          </p:cNvPr>
          <p:cNvSpPr/>
          <p:nvPr/>
        </p:nvSpPr>
        <p:spPr>
          <a:xfrm>
            <a:off x="364991" y="4716156"/>
            <a:ext cx="8743513" cy="663114"/>
          </a:xfrm>
          <a:prstGeom prst="rect">
            <a:avLst/>
          </a:prstGeom>
          <a:pattFill prst="narVert">
            <a:fgClr>
              <a:srgbClr val="002060"/>
            </a:fgClr>
            <a:bgClr>
              <a:srgbClr val="002060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無人商店雲端服務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1CD9D3-A850-43B9-898D-9E93467CEA17}"/>
              </a:ext>
            </a:extLst>
          </p:cNvPr>
          <p:cNvSpPr/>
          <p:nvPr/>
        </p:nvSpPr>
        <p:spPr>
          <a:xfrm>
            <a:off x="364991" y="4200401"/>
            <a:ext cx="3029031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管理端服務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455595-E40F-4AF3-9E1E-9E6A778545C0}"/>
              </a:ext>
            </a:extLst>
          </p:cNvPr>
          <p:cNvSpPr/>
          <p:nvPr/>
        </p:nvSpPr>
        <p:spPr>
          <a:xfrm>
            <a:off x="5127729" y="4200401"/>
            <a:ext cx="2468607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商店端服務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2C94B-2A9E-422E-977A-E11E82296222}"/>
              </a:ext>
            </a:extLst>
          </p:cNvPr>
          <p:cNvSpPr/>
          <p:nvPr/>
        </p:nvSpPr>
        <p:spPr>
          <a:xfrm>
            <a:off x="7688617" y="4194205"/>
            <a:ext cx="1419887" cy="5157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CD4FAF-D7A4-48A0-877D-29376187F47D}"/>
              </a:ext>
            </a:extLst>
          </p:cNvPr>
          <p:cNvSpPr/>
          <p:nvPr/>
        </p:nvSpPr>
        <p:spPr>
          <a:xfrm>
            <a:off x="447353" y="2204867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會員管理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5EB54-4C79-4E5A-BFB7-53DC859A2640}"/>
              </a:ext>
            </a:extLst>
          </p:cNvPr>
          <p:cNvSpPr/>
          <p:nvPr/>
        </p:nvSpPr>
        <p:spPr>
          <a:xfrm>
            <a:off x="1015705" y="2204866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商品管理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EE7AC4-EF78-4388-847C-FBAEBA01F8AB}"/>
              </a:ext>
            </a:extLst>
          </p:cNvPr>
          <p:cNvSpPr/>
          <p:nvPr/>
        </p:nvSpPr>
        <p:spPr>
          <a:xfrm>
            <a:off x="1584057" y="2204866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新增商品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2634A-7412-446A-B31C-CB501243B344}"/>
              </a:ext>
            </a:extLst>
          </p:cNvPr>
          <p:cNvSpPr/>
          <p:nvPr/>
        </p:nvSpPr>
        <p:spPr>
          <a:xfrm>
            <a:off x="2143919" y="2204864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交易紀錄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ABDF08-242A-4FA6-8040-EBA3D080B864}"/>
              </a:ext>
            </a:extLst>
          </p:cNvPr>
          <p:cNvSpPr/>
          <p:nvPr/>
        </p:nvSpPr>
        <p:spPr>
          <a:xfrm>
            <a:off x="2725355" y="2204864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查詢商品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CFD63-B975-4227-A250-BD4B325C0CAB}"/>
              </a:ext>
            </a:extLst>
          </p:cNvPr>
          <p:cNvSpPr/>
          <p:nvPr/>
        </p:nvSpPr>
        <p:spPr>
          <a:xfrm>
            <a:off x="5286243" y="2204863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活動折價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96EF0C-CC8F-45A9-9964-978186BE0BE2}"/>
              </a:ext>
            </a:extLst>
          </p:cNvPr>
          <p:cNvSpPr/>
          <p:nvPr/>
        </p:nvSpPr>
        <p:spPr>
          <a:xfrm>
            <a:off x="5854595" y="2204864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計算金額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6AE475-6C1E-4B4E-A428-FF34553754E0}"/>
              </a:ext>
            </a:extLst>
          </p:cNvPr>
          <p:cNvSpPr/>
          <p:nvPr/>
        </p:nvSpPr>
        <p:spPr>
          <a:xfrm>
            <a:off x="6416927" y="2204864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結帳服務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A98800-9467-4781-8186-24E258A626DB}"/>
              </a:ext>
            </a:extLst>
          </p:cNvPr>
          <p:cNvSpPr/>
          <p:nvPr/>
        </p:nvSpPr>
        <p:spPr>
          <a:xfrm>
            <a:off x="6977570" y="2204864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回傳電子發票</a:t>
            </a:r>
            <a:endParaRPr lang="en-US" altLang="zh-TW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0807631-7145-4380-97D5-27D2A93A25AD}"/>
              </a:ext>
            </a:extLst>
          </p:cNvPr>
          <p:cNvGrpSpPr/>
          <p:nvPr/>
        </p:nvGrpSpPr>
        <p:grpSpPr>
          <a:xfrm>
            <a:off x="3527724" y="2759310"/>
            <a:ext cx="1540635" cy="1339379"/>
            <a:chOff x="-316531" y="2403016"/>
            <a:chExt cx="2059126" cy="1815688"/>
          </a:xfrm>
        </p:grpSpPr>
        <p:pic>
          <p:nvPicPr>
            <p:cNvPr id="21" name="圖形 20" descr="資料庫">
              <a:extLst>
                <a:ext uri="{FF2B5EF4-FFF2-40B4-BE49-F238E27FC236}">
                  <a16:creationId xmlns:a16="http://schemas.microsoft.com/office/drawing/2014/main" id="{85C286A6-CCCD-4C38-826F-0CA1E8E2D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89" y="2403016"/>
              <a:ext cx="1315014" cy="131501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C4B9858-5870-4434-B378-7DFB6925CA4B}"/>
                </a:ext>
              </a:extLst>
            </p:cNvPr>
            <p:cNvSpPr txBox="1"/>
            <p:nvPr/>
          </p:nvSpPr>
          <p:spPr>
            <a:xfrm>
              <a:off x="-316531" y="3718030"/>
              <a:ext cx="2059126" cy="500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64360C8-0E49-4A50-9381-7817A8E785A9}"/>
              </a:ext>
            </a:extLst>
          </p:cNvPr>
          <p:cNvSpPr/>
          <p:nvPr/>
        </p:nvSpPr>
        <p:spPr>
          <a:xfrm>
            <a:off x="7785262" y="2211060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設定服務</a:t>
            </a:r>
            <a:endParaRPr lang="en-US" altLang="zh-TW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DCCB73-643B-44EC-9DC3-329B5E4538A9}"/>
              </a:ext>
            </a:extLst>
          </p:cNvPr>
          <p:cNvSpPr/>
          <p:nvPr/>
        </p:nvSpPr>
        <p:spPr>
          <a:xfrm>
            <a:off x="8416327" y="2211060"/>
            <a:ext cx="523116" cy="19893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查詢紀錄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77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E2C220-6B65-4CD7-ABC6-83FA4371C3CE}"/>
              </a:ext>
            </a:extLst>
          </p:cNvPr>
          <p:cNvGrpSpPr/>
          <p:nvPr/>
        </p:nvGrpSpPr>
        <p:grpSpPr>
          <a:xfrm>
            <a:off x="103458" y="1825876"/>
            <a:ext cx="9040542" cy="5473016"/>
            <a:chOff x="130742" y="964649"/>
            <a:chExt cx="9040542" cy="547301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FDA69D2-0B31-4A51-AAC5-842D6C0F6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b="31100"/>
            <a:stretch/>
          </p:blipFill>
          <p:spPr>
            <a:xfrm>
              <a:off x="130742" y="964649"/>
              <a:ext cx="6684764" cy="5473016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575DE9-9B76-40E8-ACA0-B8E2279A7010}"/>
                </a:ext>
              </a:extLst>
            </p:cNvPr>
            <p:cNvSpPr/>
            <p:nvPr/>
          </p:nvSpPr>
          <p:spPr>
            <a:xfrm>
              <a:off x="6578996" y="5570747"/>
              <a:ext cx="2592288" cy="525418"/>
            </a:xfrm>
            <a:prstGeom prst="rect">
              <a:avLst/>
            </a:prstGeom>
            <a:solidFill>
              <a:srgbClr val="7BC8FF"/>
            </a:solidFill>
            <a:ln w="31750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F218CB7-69F7-434A-9ACC-A5D4574F69A4}"/>
              </a:ext>
            </a:extLst>
          </p:cNvPr>
          <p:cNvSpPr/>
          <p:nvPr/>
        </p:nvSpPr>
        <p:spPr>
          <a:xfrm>
            <a:off x="1035620" y="388162"/>
            <a:ext cx="7072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effectLst/>
              </a:rPr>
              <a:t>無人商店之實測端框架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07BCE0A-AA4F-4DB4-A1AA-63083037E8EB}"/>
              </a:ext>
            </a:extLst>
          </p:cNvPr>
          <p:cNvGrpSpPr/>
          <p:nvPr/>
        </p:nvGrpSpPr>
        <p:grpSpPr>
          <a:xfrm>
            <a:off x="7246377" y="1844824"/>
            <a:ext cx="1619317" cy="1807098"/>
            <a:chOff x="6179221" y="2509522"/>
            <a:chExt cx="1603104" cy="1789005"/>
          </a:xfrm>
        </p:grpSpPr>
        <p:pic>
          <p:nvPicPr>
            <p:cNvPr id="5" name="圖形 4" descr="收銀機">
              <a:extLst>
                <a:ext uri="{FF2B5EF4-FFF2-40B4-BE49-F238E27FC236}">
                  <a16:creationId xmlns:a16="http://schemas.microsoft.com/office/drawing/2014/main" id="{D67C7A9C-67B6-4A9A-89C9-F7BCBA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9221" y="2509522"/>
              <a:ext cx="1603104" cy="160310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1226397-B8FE-4357-B0F7-89FD3B761BA9}"/>
                </a:ext>
              </a:extLst>
            </p:cNvPr>
            <p:cNvSpPr txBox="1"/>
            <p:nvPr/>
          </p:nvSpPr>
          <p:spPr>
            <a:xfrm>
              <a:off x="6293078" y="3898417"/>
              <a:ext cx="1320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結帳台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3AC093F-3549-4C3F-8257-B4379CDE9093}"/>
              </a:ext>
            </a:extLst>
          </p:cNvPr>
          <p:cNvGrpSpPr/>
          <p:nvPr/>
        </p:nvGrpSpPr>
        <p:grpSpPr>
          <a:xfrm>
            <a:off x="5392348" y="4342361"/>
            <a:ext cx="1320065" cy="1465822"/>
            <a:chOff x="5102478" y="3912523"/>
            <a:chExt cx="1320065" cy="1465822"/>
          </a:xfrm>
        </p:grpSpPr>
        <p:pic>
          <p:nvPicPr>
            <p:cNvPr id="7" name="圖形 6" descr="購物籃">
              <a:extLst>
                <a:ext uri="{FF2B5EF4-FFF2-40B4-BE49-F238E27FC236}">
                  <a16:creationId xmlns:a16="http://schemas.microsoft.com/office/drawing/2014/main" id="{787005E2-752B-4145-8831-148D762C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09428" y="3912523"/>
              <a:ext cx="1215876" cy="1215876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CBB7B5F-88C1-46D4-BC10-00A6864EFF8D}"/>
                </a:ext>
              </a:extLst>
            </p:cNvPr>
            <p:cNvSpPr txBox="1"/>
            <p:nvPr/>
          </p:nvSpPr>
          <p:spPr>
            <a:xfrm>
              <a:off x="5102478" y="4978235"/>
              <a:ext cx="1320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45F5C67-4210-48E3-A38C-E76A64EDDE8D}"/>
              </a:ext>
            </a:extLst>
          </p:cNvPr>
          <p:cNvGrpSpPr/>
          <p:nvPr/>
        </p:nvGrpSpPr>
        <p:grpSpPr>
          <a:xfrm>
            <a:off x="5212151" y="2115459"/>
            <a:ext cx="1603103" cy="1536463"/>
            <a:chOff x="7888588" y="1283147"/>
            <a:chExt cx="1603103" cy="1536463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8F02D8A-9472-400E-95F6-A77A4BE74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97" y="1283147"/>
              <a:ext cx="1036486" cy="1036486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43A904E-A618-4352-8D51-EA3B669AB9D6}"/>
                </a:ext>
              </a:extLst>
            </p:cNvPr>
            <p:cNvSpPr txBox="1"/>
            <p:nvPr/>
          </p:nvSpPr>
          <p:spPr>
            <a:xfrm>
              <a:off x="7888588" y="2419500"/>
              <a:ext cx="1603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雲端伺服器</a:t>
              </a: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087730D-38E9-4BFB-A9C7-9BE07B949D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0" y="2130042"/>
            <a:ext cx="1036487" cy="1036487"/>
          </a:xfrm>
          <a:prstGeom prst="rect">
            <a:avLst/>
          </a:prstGeom>
          <a:noFill/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FE8F7D-4A5E-4A51-B300-5421D9C14397}"/>
              </a:ext>
            </a:extLst>
          </p:cNvPr>
          <p:cNvSpPr txBox="1"/>
          <p:nvPr/>
        </p:nvSpPr>
        <p:spPr>
          <a:xfrm>
            <a:off x="3563888" y="3215833"/>
            <a:ext cx="126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手機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7C24515-D0AA-4148-8490-77203CD7C3A1}"/>
              </a:ext>
            </a:extLst>
          </p:cNvPr>
          <p:cNvGrpSpPr/>
          <p:nvPr/>
        </p:nvGrpSpPr>
        <p:grpSpPr>
          <a:xfrm>
            <a:off x="7396004" y="4390856"/>
            <a:ext cx="1320065" cy="1469653"/>
            <a:chOff x="7491079" y="3963705"/>
            <a:chExt cx="1320065" cy="1469653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0E0800F-28F3-45B0-9CC9-DECA0A8AD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86" y="3963705"/>
              <a:ext cx="1075852" cy="1075852"/>
            </a:xfrm>
            <a:prstGeom prst="rect">
              <a:avLst/>
            </a:prstGeom>
            <a:noFill/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FC98D66-86C8-4383-8EE6-ACBF9DAC7F4B}"/>
                </a:ext>
              </a:extLst>
            </p:cNvPr>
            <p:cNvSpPr txBox="1"/>
            <p:nvPr/>
          </p:nvSpPr>
          <p:spPr>
            <a:xfrm>
              <a:off x="7491079" y="5033248"/>
              <a:ext cx="1320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群組 81">
            <a:extLst>
              <a:ext uri="{FF2B5EF4-FFF2-40B4-BE49-F238E27FC236}">
                <a16:creationId xmlns:a16="http://schemas.microsoft.com/office/drawing/2014/main" id="{23EE6157-F9A3-4BE6-96F6-27E0D2815C66}"/>
              </a:ext>
            </a:extLst>
          </p:cNvPr>
          <p:cNvGrpSpPr/>
          <p:nvPr/>
        </p:nvGrpSpPr>
        <p:grpSpPr>
          <a:xfrm>
            <a:off x="-72008" y="3829512"/>
            <a:ext cx="9396536" cy="3271896"/>
            <a:chOff x="0" y="3829512"/>
            <a:chExt cx="9396536" cy="3271896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ED207D4F-7CEF-44E1-BE93-84EAE8FF1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b="31100"/>
            <a:stretch/>
          </p:blipFill>
          <p:spPr>
            <a:xfrm>
              <a:off x="0" y="3829512"/>
              <a:ext cx="3996307" cy="3271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550036-66F8-4E93-B0EB-E951F8D4EA86}"/>
                </a:ext>
              </a:extLst>
            </p:cNvPr>
            <p:cNvSpPr/>
            <p:nvPr/>
          </p:nvSpPr>
          <p:spPr>
            <a:xfrm>
              <a:off x="3854916" y="6583144"/>
              <a:ext cx="5541620" cy="361167"/>
            </a:xfrm>
            <a:prstGeom prst="rect">
              <a:avLst/>
            </a:prstGeom>
            <a:solidFill>
              <a:srgbClr val="7BC8FF"/>
            </a:solidFill>
            <a:ln w="31750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7A8A377-02A2-453A-B903-71F67C32F401}"/>
              </a:ext>
            </a:extLst>
          </p:cNvPr>
          <p:cNvGrpSpPr/>
          <p:nvPr/>
        </p:nvGrpSpPr>
        <p:grpSpPr>
          <a:xfrm>
            <a:off x="5629851" y="4606759"/>
            <a:ext cx="958373" cy="1138089"/>
            <a:chOff x="6270584" y="2432728"/>
            <a:chExt cx="1603104" cy="1903722"/>
          </a:xfrm>
        </p:grpSpPr>
        <p:pic>
          <p:nvPicPr>
            <p:cNvPr id="56" name="圖形 55" descr="收銀機">
              <a:extLst>
                <a:ext uri="{FF2B5EF4-FFF2-40B4-BE49-F238E27FC236}">
                  <a16:creationId xmlns:a16="http://schemas.microsoft.com/office/drawing/2014/main" id="{36BB7872-E790-40D6-B69F-522E7167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0584" y="2432728"/>
              <a:ext cx="1603104" cy="1603103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89115FC-A6CA-450A-8166-D7B534CCA270}"/>
                </a:ext>
              </a:extLst>
            </p:cNvPr>
            <p:cNvSpPr txBox="1"/>
            <p:nvPr/>
          </p:nvSpPr>
          <p:spPr>
            <a:xfrm>
              <a:off x="6384440" y="3821621"/>
              <a:ext cx="1320066" cy="51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結帳台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22033EF-C7C6-4023-85E1-DD0D51DFC646}"/>
              </a:ext>
            </a:extLst>
          </p:cNvPr>
          <p:cNvGrpSpPr/>
          <p:nvPr/>
        </p:nvGrpSpPr>
        <p:grpSpPr>
          <a:xfrm>
            <a:off x="3021883" y="4799963"/>
            <a:ext cx="789166" cy="944885"/>
            <a:chOff x="5102478" y="3912523"/>
            <a:chExt cx="1320065" cy="1580542"/>
          </a:xfrm>
        </p:grpSpPr>
        <p:pic>
          <p:nvPicPr>
            <p:cNvPr id="54" name="圖形 53" descr="購物籃">
              <a:extLst>
                <a:ext uri="{FF2B5EF4-FFF2-40B4-BE49-F238E27FC236}">
                  <a16:creationId xmlns:a16="http://schemas.microsoft.com/office/drawing/2014/main" id="{CA8E1E2E-35D8-47BB-BEE1-2DF1F8E4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9428" y="3912523"/>
              <a:ext cx="1215876" cy="1215876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81B0079-5E4A-4795-9A82-DB6439E843F2}"/>
                </a:ext>
              </a:extLst>
            </p:cNvPr>
            <p:cNvSpPr txBox="1"/>
            <p:nvPr/>
          </p:nvSpPr>
          <p:spPr>
            <a:xfrm>
              <a:off x="5102478" y="4978235"/>
              <a:ext cx="1320065" cy="5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FCE5B97-C71A-44B6-9B4C-9BD184FCE60C}"/>
              </a:ext>
            </a:extLst>
          </p:cNvPr>
          <p:cNvGrpSpPr/>
          <p:nvPr/>
        </p:nvGrpSpPr>
        <p:grpSpPr>
          <a:xfrm>
            <a:off x="6929013" y="4789012"/>
            <a:ext cx="1099371" cy="987116"/>
            <a:chOff x="7888586" y="1283147"/>
            <a:chExt cx="1838957" cy="1651183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5E7D5D6D-1AF1-4D49-ACE3-F903BB92B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97" y="1283147"/>
              <a:ext cx="1036486" cy="1036486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58993DB-D2EA-4A3D-8585-7CFFCED2C98A}"/>
                </a:ext>
              </a:extLst>
            </p:cNvPr>
            <p:cNvSpPr txBox="1"/>
            <p:nvPr/>
          </p:nvSpPr>
          <p:spPr>
            <a:xfrm>
              <a:off x="7888586" y="2419500"/>
              <a:ext cx="1838957" cy="5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雲端伺服器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4859B02-71A6-4048-8D39-5C732BC19B68}"/>
              </a:ext>
            </a:extLst>
          </p:cNvPr>
          <p:cNvGrpSpPr/>
          <p:nvPr/>
        </p:nvGrpSpPr>
        <p:grpSpPr>
          <a:xfrm>
            <a:off x="8100392" y="4783953"/>
            <a:ext cx="757509" cy="956888"/>
            <a:chOff x="5291337" y="1735352"/>
            <a:chExt cx="1267112" cy="1600621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7D8F219D-A76F-4144-B1FF-2C73BBE0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879" y="1735352"/>
              <a:ext cx="1036487" cy="1036487"/>
            </a:xfrm>
            <a:prstGeom prst="rect">
              <a:avLst/>
            </a:prstGeom>
            <a:noFill/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F8928D7-1010-4CA7-A4C5-2A9A3429C896}"/>
                </a:ext>
              </a:extLst>
            </p:cNvPr>
            <p:cNvSpPr txBox="1"/>
            <p:nvPr/>
          </p:nvSpPr>
          <p:spPr>
            <a:xfrm>
              <a:off x="5291337" y="2821143"/>
              <a:ext cx="1267112" cy="5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ctr">
                <a:defRPr sz="200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400" dirty="0"/>
                <a:t>手機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2001D2A-5824-4D29-9348-5E6C017CE202}"/>
              </a:ext>
            </a:extLst>
          </p:cNvPr>
          <p:cNvGrpSpPr/>
          <p:nvPr/>
        </p:nvGrpSpPr>
        <p:grpSpPr>
          <a:xfrm>
            <a:off x="4358898" y="4828954"/>
            <a:ext cx="789166" cy="947174"/>
            <a:chOff x="7491079" y="3963705"/>
            <a:chExt cx="1320065" cy="1584372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F1C733F4-6F58-4B15-A849-1F0F4DCF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86" y="3963705"/>
              <a:ext cx="1075852" cy="1075852"/>
            </a:xfrm>
            <a:prstGeom prst="rect">
              <a:avLst/>
            </a:prstGeom>
            <a:noFill/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9AE4862-CD0D-4786-A077-2F65DF540333}"/>
                </a:ext>
              </a:extLst>
            </p:cNvPr>
            <p:cNvSpPr txBox="1"/>
            <p:nvPr/>
          </p:nvSpPr>
          <p:spPr>
            <a:xfrm>
              <a:off x="7491079" y="5033248"/>
              <a:ext cx="1320065" cy="51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讀取器</a:t>
              </a:r>
            </a:p>
          </p:txBody>
        </p:sp>
      </p:grpSp>
      <p:sp>
        <p:nvSpPr>
          <p:cNvPr id="64" name="雲朵形 63">
            <a:extLst>
              <a:ext uri="{FF2B5EF4-FFF2-40B4-BE49-F238E27FC236}">
                <a16:creationId xmlns:a16="http://schemas.microsoft.com/office/drawing/2014/main" id="{94D8325C-31B6-4F7D-BE15-D18B55BCFD10}"/>
              </a:ext>
            </a:extLst>
          </p:cNvPr>
          <p:cNvSpPr/>
          <p:nvPr/>
        </p:nvSpPr>
        <p:spPr>
          <a:xfrm>
            <a:off x="995447" y="3168336"/>
            <a:ext cx="7724484" cy="993928"/>
          </a:xfrm>
          <a:prstGeom prst="cloud">
            <a:avLst/>
          </a:prstGeom>
          <a:pattFill prst="wdUpDiag">
            <a:fgClr>
              <a:schemeClr val="accent1"/>
            </a:fgClr>
            <a:bgClr>
              <a:schemeClr val="accent5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36A6553-1B98-4947-B00A-5BCC5DAF7360}"/>
              </a:ext>
            </a:extLst>
          </p:cNvPr>
          <p:cNvSpPr/>
          <p:nvPr/>
        </p:nvSpPr>
        <p:spPr>
          <a:xfrm>
            <a:off x="1851652" y="3164147"/>
            <a:ext cx="5915178" cy="448611"/>
          </a:xfrm>
          <a:prstGeom prst="rect">
            <a:avLst/>
          </a:prstGeom>
          <a:pattFill prst="narVert">
            <a:fgClr>
              <a:srgbClr val="002060"/>
            </a:fgClr>
            <a:bgClr>
              <a:srgbClr val="002060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無人商店雲端服務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2EE500A-8BC7-4571-B67D-4C4A9765BEC4}"/>
              </a:ext>
            </a:extLst>
          </p:cNvPr>
          <p:cNvSpPr/>
          <p:nvPr/>
        </p:nvSpPr>
        <p:spPr>
          <a:xfrm>
            <a:off x="1851652" y="2815227"/>
            <a:ext cx="1969895" cy="34891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管理端服務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7EE3058-027D-4D4C-948A-D0179BA16428}"/>
              </a:ext>
            </a:extLst>
          </p:cNvPr>
          <p:cNvSpPr/>
          <p:nvPr/>
        </p:nvSpPr>
        <p:spPr>
          <a:xfrm>
            <a:off x="4932041" y="2815227"/>
            <a:ext cx="1759830" cy="34891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商店端服務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65BC44D-C60D-4DFE-9FB3-B70F585AF99F}"/>
              </a:ext>
            </a:extLst>
          </p:cNvPr>
          <p:cNvSpPr/>
          <p:nvPr/>
        </p:nvSpPr>
        <p:spPr>
          <a:xfrm>
            <a:off x="6806245" y="2811036"/>
            <a:ext cx="960585" cy="34891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D49B532-66F1-4561-B98C-38A49C6048BC}"/>
              </a:ext>
            </a:extLst>
          </p:cNvPr>
          <p:cNvSpPr/>
          <p:nvPr/>
        </p:nvSpPr>
        <p:spPr>
          <a:xfrm>
            <a:off x="1907372" y="1465205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會員管理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66C588D-ECC8-4484-906E-CECFF1D29B94}"/>
              </a:ext>
            </a:extLst>
          </p:cNvPr>
          <p:cNvSpPr/>
          <p:nvPr/>
        </p:nvSpPr>
        <p:spPr>
          <a:xfrm>
            <a:off x="2291875" y="1465204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商品管理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ED3CB4-0D02-4EE4-A14F-1DD96FCF8F27}"/>
              </a:ext>
            </a:extLst>
          </p:cNvPr>
          <p:cNvSpPr/>
          <p:nvPr/>
        </p:nvSpPr>
        <p:spPr>
          <a:xfrm>
            <a:off x="2676377" y="1465204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新增商品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A950C9D-137F-4A86-AA07-3BF46271E40D}"/>
              </a:ext>
            </a:extLst>
          </p:cNvPr>
          <p:cNvSpPr/>
          <p:nvPr/>
        </p:nvSpPr>
        <p:spPr>
          <a:xfrm>
            <a:off x="3055136" y="1465203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交易紀錄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0844977-FB41-49CB-B84D-C7D96F70E4F0}"/>
              </a:ext>
            </a:extLst>
          </p:cNvPr>
          <p:cNvSpPr/>
          <p:nvPr/>
        </p:nvSpPr>
        <p:spPr>
          <a:xfrm>
            <a:off x="3448490" y="1465203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查詢商品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7A6AFCF-96C1-43C9-B08F-DFD196152B09}"/>
              </a:ext>
            </a:extLst>
          </p:cNvPr>
          <p:cNvSpPr/>
          <p:nvPr/>
        </p:nvSpPr>
        <p:spPr>
          <a:xfrm>
            <a:off x="5436095" y="1468176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活動折價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EF07214-F3F0-4F4F-A039-0AD17F687F9D}"/>
              </a:ext>
            </a:extLst>
          </p:cNvPr>
          <p:cNvSpPr/>
          <p:nvPr/>
        </p:nvSpPr>
        <p:spPr>
          <a:xfrm>
            <a:off x="5035390" y="1468381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計算金額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DD1409-F73D-4AD1-A14F-31F3BF778E91}"/>
              </a:ext>
            </a:extLst>
          </p:cNvPr>
          <p:cNvSpPr/>
          <p:nvPr/>
        </p:nvSpPr>
        <p:spPr>
          <a:xfrm>
            <a:off x="5845458" y="1468176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結帳服務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D51D6AB-2268-4559-B2B6-A066DF0A0B39}"/>
              </a:ext>
            </a:extLst>
          </p:cNvPr>
          <p:cNvSpPr/>
          <p:nvPr/>
        </p:nvSpPr>
        <p:spPr>
          <a:xfrm>
            <a:off x="6271886" y="1468381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回傳電子發票</a:t>
            </a:r>
            <a:endParaRPr lang="en-US" altLang="zh-TW" sz="12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F26ADDC3-1006-41E4-AEE5-D84457F80387}"/>
              </a:ext>
            </a:extLst>
          </p:cNvPr>
          <p:cNvGrpSpPr/>
          <p:nvPr/>
        </p:nvGrpSpPr>
        <p:grpSpPr>
          <a:xfrm>
            <a:off x="3853062" y="1711064"/>
            <a:ext cx="1042273" cy="933256"/>
            <a:chOff x="-316531" y="2403016"/>
            <a:chExt cx="2059126" cy="1870066"/>
          </a:xfrm>
        </p:grpSpPr>
        <p:pic>
          <p:nvPicPr>
            <p:cNvPr id="79" name="圖形 78" descr="資料庫">
              <a:extLst>
                <a:ext uri="{FF2B5EF4-FFF2-40B4-BE49-F238E27FC236}">
                  <a16:creationId xmlns:a16="http://schemas.microsoft.com/office/drawing/2014/main" id="{B5B3EB19-7A7E-4DF7-81B0-40768D1F3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889" y="2403016"/>
              <a:ext cx="1315014" cy="1315014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7D619D0-AF1E-42F8-8076-A9047D9E9D9E}"/>
                </a:ext>
              </a:extLst>
            </p:cNvPr>
            <p:cNvSpPr txBox="1"/>
            <p:nvPr/>
          </p:nvSpPr>
          <p:spPr>
            <a:xfrm>
              <a:off x="-316531" y="3718029"/>
              <a:ext cx="2059126" cy="55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1EE0A60B-B7A8-4A2B-A676-6D67E424AEFC}"/>
              </a:ext>
            </a:extLst>
          </p:cNvPr>
          <p:cNvSpPr/>
          <p:nvPr/>
        </p:nvSpPr>
        <p:spPr>
          <a:xfrm>
            <a:off x="6899118" y="1464744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設定服務</a:t>
            </a:r>
            <a:endParaRPr lang="en-US" altLang="zh-TW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11E7A19-3137-446C-A7E8-BFF4102EBA6E}"/>
              </a:ext>
            </a:extLst>
          </p:cNvPr>
          <p:cNvSpPr/>
          <p:nvPr/>
        </p:nvSpPr>
        <p:spPr>
          <a:xfrm>
            <a:off x="7319229" y="1461011"/>
            <a:ext cx="353899" cy="13458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查詢紀錄</a:t>
            </a:r>
            <a:endParaRPr lang="en-US" altLang="zh-TW" sz="14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2440C40-41F5-4DC6-BD28-86E0B14FACB2}"/>
              </a:ext>
            </a:extLst>
          </p:cNvPr>
          <p:cNvSpPr/>
          <p:nvPr/>
        </p:nvSpPr>
        <p:spPr>
          <a:xfrm>
            <a:off x="788794" y="225003"/>
            <a:ext cx="75200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</a:rPr>
              <a:t>情境模擬一：</a:t>
            </a:r>
            <a:r>
              <a:rPr lang="zh-TW" alt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effectLst/>
              </a:rPr>
              <a:t>使用者購買商品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0CBC23B-1DA5-45DF-9E20-D275C1228B06}"/>
              </a:ext>
            </a:extLst>
          </p:cNvPr>
          <p:cNvCxnSpPr>
            <a:cxnSpLocks/>
          </p:cNvCxnSpPr>
          <p:nvPr/>
        </p:nvCxnSpPr>
        <p:spPr>
          <a:xfrm>
            <a:off x="3752917" y="5306919"/>
            <a:ext cx="62128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3F5BF40-8F6A-4ABB-A491-16AE32BC9C7D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4548798" y="2131104"/>
            <a:ext cx="486592" cy="101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CB1A7CF2-04F4-48FC-9D3A-4A7C826B46C8}"/>
              </a:ext>
            </a:extLst>
          </p:cNvPr>
          <p:cNvCxnSpPr>
            <a:cxnSpLocks/>
          </p:cNvCxnSpPr>
          <p:nvPr/>
        </p:nvCxnSpPr>
        <p:spPr>
          <a:xfrm flipH="1">
            <a:off x="4374199" y="2708920"/>
            <a:ext cx="16970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0E42ACAD-5D1E-432B-B0BC-CAAD16B2C700}"/>
              </a:ext>
            </a:extLst>
          </p:cNvPr>
          <p:cNvCxnSpPr>
            <a:cxnSpLocks/>
            <a:stCxn id="51" idx="2"/>
            <a:endCxn id="57" idx="2"/>
          </p:cNvCxnSpPr>
          <p:nvPr/>
        </p:nvCxnSpPr>
        <p:spPr>
          <a:xfrm rot="5400000">
            <a:off x="7283821" y="4549521"/>
            <a:ext cx="4007" cy="2386647"/>
          </a:xfrm>
          <a:prstGeom prst="bentConnector3">
            <a:avLst>
              <a:gd name="adj1" fmla="val 11193087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B536500-A313-4E1A-89BF-DADA25E6D44E}"/>
              </a:ext>
            </a:extLst>
          </p:cNvPr>
          <p:cNvCxnSpPr>
            <a:cxnSpLocks/>
          </p:cNvCxnSpPr>
          <p:nvPr/>
        </p:nvCxnSpPr>
        <p:spPr>
          <a:xfrm flipH="1">
            <a:off x="6529298" y="4966272"/>
            <a:ext cx="56298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6AE598-18A0-4399-B347-F38DBCC41872}"/>
              </a:ext>
            </a:extLst>
          </p:cNvPr>
          <p:cNvCxnSpPr>
            <a:cxnSpLocks/>
          </p:cNvCxnSpPr>
          <p:nvPr/>
        </p:nvCxnSpPr>
        <p:spPr>
          <a:xfrm>
            <a:off x="6553718" y="5325708"/>
            <a:ext cx="55817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0747A187-A705-4CB5-B965-A32B2243E03E}"/>
              </a:ext>
            </a:extLst>
          </p:cNvPr>
          <p:cNvSpPr txBox="1"/>
          <p:nvPr/>
        </p:nvSpPr>
        <p:spPr>
          <a:xfrm>
            <a:off x="6281655" y="5752628"/>
            <a:ext cx="16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結帳請求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1F861205-B0D8-421A-925D-9A170D02E44F}"/>
              </a:ext>
            </a:extLst>
          </p:cNvPr>
          <p:cNvSpPr txBox="1"/>
          <p:nvPr/>
        </p:nvSpPr>
        <p:spPr>
          <a:xfrm>
            <a:off x="3448490" y="5760366"/>
            <a:ext cx="127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掃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FAA7DF1-B98B-4501-8C33-B904313D1593}"/>
              </a:ext>
            </a:extLst>
          </p:cNvPr>
          <p:cNvSpPr txBox="1"/>
          <p:nvPr/>
        </p:nvSpPr>
        <p:spPr>
          <a:xfrm>
            <a:off x="280318" y="1814953"/>
            <a:ext cx="156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商品價錢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43233FD9-1C25-4DA8-8D76-594864A6A4CE}"/>
              </a:ext>
            </a:extLst>
          </p:cNvPr>
          <p:cNvSpPr txBox="1"/>
          <p:nvPr/>
        </p:nvSpPr>
        <p:spPr>
          <a:xfrm>
            <a:off x="4170803" y="988803"/>
            <a:ext cx="34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查詢商品是否有折價並計算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96CCCD9A-4625-47C7-BA66-0B8D7664647A}"/>
              </a:ext>
            </a:extLst>
          </p:cNvPr>
          <p:cNvSpPr txBox="1"/>
          <p:nvPr/>
        </p:nvSpPr>
        <p:spPr>
          <a:xfrm>
            <a:off x="5398159" y="4322219"/>
            <a:ext cx="19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回傳結帳請求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93216EF-D6C7-4E22-BD3C-8B34BF025BF7}"/>
              </a:ext>
            </a:extLst>
          </p:cNvPr>
          <p:cNvSpPr txBox="1"/>
          <p:nvPr/>
        </p:nvSpPr>
        <p:spPr>
          <a:xfrm>
            <a:off x="5810533" y="6237312"/>
            <a:ext cx="330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掃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24A58503-10DC-441F-906C-706F2B7A3063}"/>
              </a:ext>
            </a:extLst>
          </p:cNvPr>
          <p:cNvSpPr txBox="1"/>
          <p:nvPr/>
        </p:nvSpPr>
        <p:spPr>
          <a:xfrm>
            <a:off x="2915816" y="4330327"/>
            <a:ext cx="25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屏幕顯示交易完成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97F52A4E-6CB0-4693-B9F5-6E2881BBE29A}"/>
              </a:ext>
            </a:extLst>
          </p:cNvPr>
          <p:cNvSpPr txBox="1"/>
          <p:nvPr/>
        </p:nvSpPr>
        <p:spPr>
          <a:xfrm>
            <a:off x="53412" y="2819419"/>
            <a:ext cx="19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交易紀錄建檔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422C9B93-ABE0-4787-A5AB-AA992FA5EF10}"/>
              </a:ext>
            </a:extLst>
          </p:cNvPr>
          <p:cNvSpPr txBox="1"/>
          <p:nvPr/>
        </p:nvSpPr>
        <p:spPr>
          <a:xfrm>
            <a:off x="7251758" y="4320422"/>
            <a:ext cx="19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回傳電子發票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D893423-A81A-4D6C-9DE8-C60321AA45D8}"/>
              </a:ext>
            </a:extLst>
          </p:cNvPr>
          <p:cNvCxnSpPr>
            <a:cxnSpLocks/>
          </p:cNvCxnSpPr>
          <p:nvPr/>
        </p:nvCxnSpPr>
        <p:spPr>
          <a:xfrm>
            <a:off x="7766830" y="5098830"/>
            <a:ext cx="54958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D175BE2B-A829-4EDC-A80E-31E2B17AEAEB}"/>
              </a:ext>
            </a:extLst>
          </p:cNvPr>
          <p:cNvCxnSpPr>
            <a:cxnSpLocks/>
          </p:cNvCxnSpPr>
          <p:nvPr/>
        </p:nvCxnSpPr>
        <p:spPr>
          <a:xfrm flipV="1">
            <a:off x="5613045" y="1287814"/>
            <a:ext cx="0" cy="3708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A57A143F-9A84-48B3-B100-B267E36277BF}"/>
              </a:ext>
            </a:extLst>
          </p:cNvPr>
          <p:cNvCxnSpPr>
            <a:cxnSpLocks/>
          </p:cNvCxnSpPr>
          <p:nvPr/>
        </p:nvCxnSpPr>
        <p:spPr>
          <a:xfrm flipH="1" flipV="1">
            <a:off x="5210203" y="4631893"/>
            <a:ext cx="532236" cy="628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C1673B1B-47B6-499F-AF08-6909227CC38F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820336" y="56106"/>
            <a:ext cx="316153" cy="3833847"/>
          </a:xfrm>
          <a:prstGeom prst="bentConnector4">
            <a:avLst>
              <a:gd name="adj1" fmla="val -127398"/>
              <a:gd name="adj2" fmla="val 9918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EACB2ADF-2F66-41C0-BA2F-C1CF1378CA6C}"/>
              </a:ext>
            </a:extLst>
          </p:cNvPr>
          <p:cNvCxnSpPr>
            <a:cxnSpLocks/>
          </p:cNvCxnSpPr>
          <p:nvPr/>
        </p:nvCxnSpPr>
        <p:spPr>
          <a:xfrm flipV="1">
            <a:off x="1019800" y="2705606"/>
            <a:ext cx="3845026" cy="100453"/>
          </a:xfrm>
          <a:prstGeom prst="bentConnector3">
            <a:avLst>
              <a:gd name="adj1" fmla="val 12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1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174</Words>
  <Application>Microsoft Office PowerPoint</Application>
  <PresentationFormat>如螢幕大小 (4:3)</PresentationFormat>
  <Paragraphs>56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A6409001 A6409001</dc:creator>
  <cp:lastModifiedBy>A6409001 A6409001</cp:lastModifiedBy>
  <cp:revision>57</cp:revision>
  <dcterms:created xsi:type="dcterms:W3CDTF">2019-06-02T06:22:10Z</dcterms:created>
  <dcterms:modified xsi:type="dcterms:W3CDTF">2019-06-02T14:20:55Z</dcterms:modified>
</cp:coreProperties>
</file>