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06" r:id="rId4"/>
    <p:sldMasterId id="2147483714" r:id="rId5"/>
  </p:sldMasterIdLst>
  <p:notesMasterIdLst>
    <p:notesMasterId r:id="rId32"/>
  </p:notesMasterIdLst>
  <p:sldIdLst>
    <p:sldId id="256" r:id="rId6"/>
    <p:sldId id="272" r:id="rId7"/>
    <p:sldId id="278" r:id="rId8"/>
    <p:sldId id="273" r:id="rId9"/>
    <p:sldId id="276" r:id="rId10"/>
    <p:sldId id="277" r:id="rId11"/>
    <p:sldId id="279" r:id="rId12"/>
    <p:sldId id="291" r:id="rId13"/>
    <p:sldId id="257" r:id="rId14"/>
    <p:sldId id="271" r:id="rId15"/>
    <p:sldId id="285" r:id="rId16"/>
    <p:sldId id="286" r:id="rId17"/>
    <p:sldId id="287" r:id="rId18"/>
    <p:sldId id="258" r:id="rId19"/>
    <p:sldId id="280" r:id="rId20"/>
    <p:sldId id="266" r:id="rId21"/>
    <p:sldId id="268" r:id="rId22"/>
    <p:sldId id="269" r:id="rId23"/>
    <p:sldId id="270" r:id="rId24"/>
    <p:sldId id="267" r:id="rId25"/>
    <p:sldId id="283" r:id="rId26"/>
    <p:sldId id="263" r:id="rId27"/>
    <p:sldId id="289" r:id="rId28"/>
    <p:sldId id="284" r:id="rId29"/>
    <p:sldId id="290" r:id="rId30"/>
    <p:sldId id="26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10" autoAdjust="0"/>
    <p:restoredTop sz="94926" autoAdjust="0"/>
  </p:normalViewPr>
  <p:slideViewPr>
    <p:cSldViewPr snapToGrid="0">
      <p:cViewPr varScale="1">
        <p:scale>
          <a:sx n="90" d="100"/>
          <a:sy n="90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FEE2C-4A5B-4DAA-BF6A-9C3A776095C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974A8-E6C0-41F9-A89D-35148AA2B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36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85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F861-B505-4AC6-B970-82558E15F74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83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7B86-EAAA-4766-8A86-E28E48BC43E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552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A639-D57B-4C5B-A283-97254057E43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116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4C07-5AE5-4104-9D7D-66A6E9B911A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32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BF15-DEC4-4301-BAD2-D51D8EB042D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22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1847-1C51-4F87-80A3-4C0FAEB0A00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817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A5C5-D449-4DCA-9A03-E1EA12A98C7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0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185E-5168-4CA9-A33F-6630D6AFE7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26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CD2D-7B33-4353-88C6-A03F49E4DE2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91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21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793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5CFE-76AB-4549-A946-EFEF752E2099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961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071D-33E7-444F-9547-6DAC834DE288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009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B244C-08BE-4AD1-8F4B-07E20CCBF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E5FBC9-AEE9-47FD-AD53-B93C776AE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9DE0A9-F8E2-4C47-8E6C-BA1775E2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BEA7-E036-46DD-9303-F28B5925841B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D7FC37-0AFF-4256-A2E7-87A4C0FC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892F9E-958E-48DC-BA3F-995A3B4E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651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8D6A6-DE98-483B-B7E8-D38B3FDA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955BC5-FC20-4FF6-80B5-9D1782832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02276F-0402-486A-B9A7-9015E815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8C9-4471-4678-9EE3-B7193C7FA64E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E60091-7AD7-4DBC-8FC5-5CB908B8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67B08C-3052-4773-9246-582E1904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619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8D05-5DA2-481F-B259-8D4B4BA964E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582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5548-235E-4862-876D-3AD53C9EF6A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251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BEB8-81AB-4B03-BD74-50E4E8839532}" type="datetime1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9652B-FBE4-45D3-9C35-AED15EDD1F8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55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-1875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0024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C45A-9402-4067-8702-7E645BB8953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64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ACC05-5E0B-4F53-8AA2-3038050B0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77" y="1040958"/>
            <a:ext cx="7562023" cy="1998272"/>
          </a:xfrm>
        </p:spPr>
        <p:txBody>
          <a:bodyPr>
            <a:normAutofit/>
          </a:bodyPr>
          <a:lstStyle/>
          <a:p>
            <a:r>
              <a:rPr lang="en-US" altLang="zh-TW" sz="8800" dirty="0">
                <a:latin typeface="標楷體" panose="03000509000000000000" pitchFamily="65" charset="-120"/>
                <a:ea typeface="標楷體" panose="03000509000000000000" pitchFamily="65" charset="-120"/>
              </a:rPr>
              <a:t>B13</a:t>
            </a:r>
            <a:r>
              <a:rPr lang="zh-TW" altLang="en-US" sz="8800" dirty="0">
                <a:latin typeface="標楷體" panose="03000509000000000000" pitchFamily="65" charset="-120"/>
                <a:ea typeface="標楷體" panose="03000509000000000000" pitchFamily="65" charset="-120"/>
              </a:rPr>
              <a:t>：無人商店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70B4B9-71E7-42EA-8650-B24FF88C6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4148970"/>
            <a:ext cx="7766936" cy="1998272"/>
          </a:xfrm>
        </p:spPr>
        <p:txBody>
          <a:bodyPr>
            <a:normAutofit/>
          </a:bodyPr>
          <a:lstStyle/>
          <a:p>
            <a:pPr algn="r"/>
            <a:r>
              <a:rPr lang="zh-TW" altLang="en-US" sz="3600" dirty="0"/>
              <a:t>組長</a:t>
            </a:r>
            <a:r>
              <a:rPr lang="en-US" altLang="zh-TW" sz="3600" dirty="0"/>
              <a:t>:</a:t>
            </a:r>
            <a:r>
              <a:rPr lang="zh-TW" altLang="en-US" sz="3600" dirty="0"/>
              <a:t>陳宥睿</a:t>
            </a:r>
            <a:endParaRPr lang="en-US" altLang="zh-TW" sz="3600" dirty="0"/>
          </a:p>
          <a:p>
            <a:pPr algn="r"/>
            <a:r>
              <a:rPr lang="zh-TW" altLang="en-US" sz="3600" dirty="0"/>
              <a:t>組員</a:t>
            </a:r>
            <a:r>
              <a:rPr lang="en-US" altLang="zh-TW" sz="3600" dirty="0"/>
              <a:t>:</a:t>
            </a:r>
            <a:r>
              <a:rPr lang="zh-TW" altLang="en-US" sz="3600" dirty="0"/>
              <a:t>邱郁涵</a:t>
            </a:r>
            <a:endParaRPr lang="en-US" altLang="zh-TW" sz="3600" dirty="0"/>
          </a:p>
          <a:p>
            <a:pPr algn="r"/>
            <a:r>
              <a:rPr lang="zh-TW" altLang="en-US" sz="3600" dirty="0"/>
              <a:t>黃姵瑄</a:t>
            </a:r>
            <a:endParaRPr lang="en-US" altLang="zh-TW" sz="3600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B09F6BA8-4F0B-4825-8D03-AF049F8B0878}"/>
              </a:ext>
            </a:extLst>
          </p:cNvPr>
          <p:cNvSpPr txBox="1">
            <a:spLocks/>
          </p:cNvSpPr>
          <p:nvPr/>
        </p:nvSpPr>
        <p:spPr>
          <a:xfrm>
            <a:off x="3183467" y="6178061"/>
            <a:ext cx="7766936" cy="679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spcBef>
                <a:spcPct val="20000"/>
              </a:spcBef>
            </a:pPr>
            <a:r>
              <a:rPr lang="zh-TW" altLang="en-US" sz="3600" dirty="0">
                <a:solidFill>
                  <a:schemeClr val="tx1"/>
                </a:solidFill>
              </a:rPr>
              <a:t>指導教授</a:t>
            </a:r>
            <a:r>
              <a:rPr lang="en-US" altLang="zh-TW" sz="3600" dirty="0">
                <a:solidFill>
                  <a:schemeClr val="tx1"/>
                </a:solidFill>
              </a:rPr>
              <a:t>:</a:t>
            </a:r>
            <a:r>
              <a:rPr lang="zh-TW" altLang="en-US" sz="3600" dirty="0">
                <a:solidFill>
                  <a:schemeClr val="tx1"/>
                </a:solidFill>
              </a:rPr>
              <a:t>洪敏雄 教授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B6E61D-2C59-41DE-ACA8-1B79AEF9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70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CB12907-A230-4C4A-BA79-FF6DC229D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77700" cy="6858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4D8255-7774-49F8-87F1-32DEC8B1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771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B2E3C-CD3D-4863-901F-FBCCA7B0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管理端服務功能樹狀圖</a:t>
            </a:r>
            <a:br>
              <a:rPr lang="zh-TW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</a:br>
            <a:endParaRPr lang="zh-TW" altLang="en-US" sz="5400" dirty="0">
              <a:ln w="0"/>
              <a:gradFill>
                <a:gsLst>
                  <a:gs pos="21000">
                    <a:srgbClr val="53575C"/>
                  </a:gs>
                  <a:gs pos="88000">
                    <a:schemeClr val="accent5">
                      <a:lumMod val="75000"/>
                    </a:schemeClr>
                  </a:gs>
                </a:gsLst>
                <a:lin ang="5400000"/>
              </a:gradFill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DCC536-7DFB-4E12-BB44-6A029892A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28" y="846139"/>
            <a:ext cx="10255272" cy="6011861"/>
          </a:xfrm>
          <a:prstGeom prst="rect">
            <a:avLst/>
          </a:prstGeom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700FCD-8B2B-4528-BF89-FDBC82D0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500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B2E3C-CD3D-4863-901F-FBCCA7B0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商店端服務功能樹狀圖</a:t>
            </a:r>
            <a:br>
              <a:rPr lang="zh-TW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</a:br>
            <a:endParaRPr lang="zh-TW" altLang="en-US" sz="5400" dirty="0">
              <a:ln w="0"/>
              <a:gradFill>
                <a:gsLst>
                  <a:gs pos="21000">
                    <a:srgbClr val="53575C"/>
                  </a:gs>
                  <a:gs pos="88000">
                    <a:schemeClr val="accent5">
                      <a:lumMod val="75000"/>
                    </a:schemeClr>
                  </a:gs>
                </a:gsLst>
                <a:lin ang="5400000"/>
              </a:gradFill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7EC6C9-2DBA-47CB-8E3C-62A8DD7B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14400"/>
            <a:ext cx="12192000" cy="59436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5C2006-9D09-4EEF-86A7-9912D19B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38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B2E3C-CD3D-4863-901F-FBCCA7B0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手機</a:t>
            </a:r>
            <a:r>
              <a:rPr lang="en-US" altLang="zh-TW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App</a:t>
            </a:r>
            <a:r>
              <a:rPr lang="zh-TW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功能樹狀圖</a:t>
            </a:r>
            <a:br>
              <a:rPr lang="zh-TW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</a:br>
            <a:endParaRPr lang="zh-TW" altLang="en-US" sz="5400" dirty="0">
              <a:ln w="0"/>
              <a:gradFill>
                <a:gsLst>
                  <a:gs pos="21000">
                    <a:srgbClr val="53575C"/>
                  </a:gs>
                  <a:gs pos="88000">
                    <a:schemeClr val="accent5">
                      <a:lumMod val="75000"/>
                    </a:schemeClr>
                  </a:gs>
                </a:gsLst>
                <a:lin ang="5400000"/>
              </a:gradFill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08BF37-CE17-4EB3-BDBB-00DEF5505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31" y="1074739"/>
            <a:ext cx="10856669" cy="5389562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81F351-F0B9-46A4-A56E-0D4D04E7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749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88449BC-069A-4CB3-AD98-DAC06D4FA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E13D40-E367-43BC-B8D2-908D413A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618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EE916-7C2A-4EA0-AAEF-81E32AA5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852" y="552893"/>
            <a:ext cx="10260296" cy="6092456"/>
          </a:xfrm>
        </p:spPr>
        <p:txBody>
          <a:bodyPr>
            <a:normAutofit/>
          </a:bodyPr>
          <a:lstStyle/>
          <a:p>
            <a:pPr algn="ctr"/>
            <a:r>
              <a:rPr lang="zh-TW" altLang="en-US" sz="79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</a:rPr>
              <a:t>初步成果與設計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AFDF18-9057-4D4B-A75C-1A72C9DA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976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5CD6B0-C7A7-466E-9172-2C45E0E2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RFID</a:t>
            </a:r>
            <a:r>
              <a:rPr lang="zh-TW" altLang="en-US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標籤讀寫的展示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B2CA94C-3224-4C11-8D2F-9CD47592D9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27" y="1905002"/>
            <a:ext cx="3769976" cy="40882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F278B7F-8877-4CDF-AA99-BD17596457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96223" y="1917701"/>
            <a:ext cx="3470564" cy="408824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6FE4D20-27DA-4F88-8B28-14A5E7D35F6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65407" y="1917701"/>
            <a:ext cx="3596794" cy="4075545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AD2915-E2D7-454B-A157-AE4A6ED9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264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53B91-0522-43A3-B934-94DA9729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網頁設計圖</a:t>
            </a:r>
            <a:r>
              <a:rPr lang="en-US" altLang="zh-TW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en-US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管理員端</a:t>
            </a:r>
            <a:r>
              <a:rPr lang="en-US" altLang="zh-TW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)</a:t>
            </a:r>
            <a:endParaRPr lang="zh-TW" altLang="en-US" sz="6600" dirty="0">
              <a:ln w="0"/>
              <a:gradFill>
                <a:gsLst>
                  <a:gs pos="21000">
                    <a:srgbClr val="53575C"/>
                  </a:gs>
                  <a:gs pos="88000">
                    <a:schemeClr val="accent5">
                      <a:lumMod val="75000"/>
                    </a:schemeClr>
                  </a:gs>
                </a:gsLst>
                <a:lin ang="5400000"/>
              </a:gradFill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C25D20E-87A6-4947-ACE0-C9FE9D0617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0400"/>
            <a:ext cx="3609110" cy="4927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BC6C81D-A908-4A1C-BD4E-D6D0035220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63555" y="1930399"/>
            <a:ext cx="3936999" cy="492760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AC3ECC6-6648-4857-8BD6-687EDF98429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55000" y="1930399"/>
            <a:ext cx="3937000" cy="4927600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784918-0CF5-41F8-937A-41653DB2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500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DA8A4-4785-43A9-A36A-1E1EBF6E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網頁設計圖</a:t>
            </a:r>
            <a:r>
              <a:rPr lang="en-US" altLang="zh-TW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en-US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管理員端</a:t>
            </a:r>
            <a:r>
              <a:rPr lang="en-US" altLang="zh-TW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)</a:t>
            </a:r>
            <a:endParaRPr lang="zh-TW" altLang="en-US" sz="6600" dirty="0">
              <a:ln w="0"/>
              <a:gradFill>
                <a:gsLst>
                  <a:gs pos="21000">
                    <a:srgbClr val="53575C"/>
                  </a:gs>
                  <a:gs pos="88000">
                    <a:schemeClr val="accent5">
                      <a:lumMod val="75000"/>
                    </a:schemeClr>
                  </a:gs>
                </a:gsLst>
                <a:lin ang="5400000"/>
              </a:gradFill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F7A40FC-494F-4AE2-A864-57B4784C65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813806"/>
            <a:ext cx="3750349" cy="50441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C1CBE87-B5F5-413D-A1F9-59B1261673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89400" y="1813813"/>
            <a:ext cx="3962400" cy="504418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DC2756D-8EA0-46DC-A8AC-559AFEA1B73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29600" y="1813806"/>
            <a:ext cx="3962400" cy="5044187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CAD075-A165-4DA2-B694-0A00289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47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6BC27-A34C-4C3B-8401-325F5B23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網頁設計圖</a:t>
            </a:r>
            <a:r>
              <a:rPr lang="en-US" altLang="zh-TW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en-US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店家端</a:t>
            </a:r>
            <a:r>
              <a:rPr lang="en-US" altLang="zh-TW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)</a:t>
            </a:r>
            <a:endParaRPr lang="zh-TW" altLang="en-US" sz="6600" dirty="0">
              <a:ln w="0"/>
              <a:gradFill>
                <a:gsLst>
                  <a:gs pos="21000">
                    <a:srgbClr val="53575C"/>
                  </a:gs>
                  <a:gs pos="88000">
                    <a:schemeClr val="accent5">
                      <a:lumMod val="75000"/>
                    </a:schemeClr>
                  </a:gs>
                </a:gsLst>
                <a:lin ang="5400000"/>
              </a:gradFill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E8A1124-BE47-46F8-AD26-5F1FECCE9A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294" y="1753848"/>
            <a:ext cx="3962400" cy="510415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D8A6724-98E5-4F5E-98CD-ED726480AC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753848"/>
            <a:ext cx="3495789" cy="510415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FA05206-4CE1-4BD2-BDB1-61C30AC177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31199" y="1753848"/>
            <a:ext cx="3860801" cy="5104151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0A2922-9315-43C6-AE4E-5AE6EEEA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703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F9796-B35E-4CF2-AB1A-90750CCE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sz="7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D31981-8485-4CDE-9AA5-91E314AF7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53" y="1840520"/>
            <a:ext cx="4607169" cy="5017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第一部分</a:t>
            </a:r>
            <a:r>
              <a:rPr lang="en-US" altLang="zh-TW" sz="2400" dirty="0"/>
              <a:t>:</a:t>
            </a:r>
            <a:r>
              <a:rPr lang="zh-TW" altLang="en-US" sz="2400" dirty="0"/>
              <a:t>研究動機、目的、目標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第二部分</a:t>
            </a:r>
            <a:r>
              <a:rPr lang="en-US" altLang="zh-TW" sz="2400" dirty="0"/>
              <a:t>:</a:t>
            </a:r>
            <a:r>
              <a:rPr lang="zh-TW" altLang="en-US" sz="2400" dirty="0"/>
              <a:t>系統架構設計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第三部分</a:t>
            </a:r>
            <a:r>
              <a:rPr lang="en-US" altLang="zh-TW" sz="2400" dirty="0"/>
              <a:t>:</a:t>
            </a:r>
            <a:r>
              <a:rPr lang="zh-TW" altLang="en-US" sz="2400" dirty="0"/>
              <a:t>初步成果與設計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1596632-51CE-45C2-BDC9-BD6D68123085}"/>
              </a:ext>
            </a:extLst>
          </p:cNvPr>
          <p:cNvSpPr txBox="1">
            <a:spLocks/>
          </p:cNvSpPr>
          <p:nvPr/>
        </p:nvSpPr>
        <p:spPr>
          <a:xfrm>
            <a:off x="7296146" y="1840520"/>
            <a:ext cx="4446700" cy="5017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spcBef>
                <a:spcPct val="20000"/>
              </a:spcBef>
              <a:buNone/>
            </a:pPr>
            <a:r>
              <a:rPr lang="zh-TW" altLang="en-US" sz="2400" dirty="0">
                <a:solidFill>
                  <a:schemeClr val="tx1"/>
                </a:solidFill>
              </a:rPr>
              <a:t>第四部分</a:t>
            </a:r>
            <a:r>
              <a:rPr lang="en-US" altLang="zh-TW" sz="2400" dirty="0">
                <a:solidFill>
                  <a:schemeClr val="tx1"/>
                </a:solidFill>
              </a:rPr>
              <a:t>:</a:t>
            </a:r>
            <a:r>
              <a:rPr lang="zh-TW" altLang="en-US" sz="2400" dirty="0">
                <a:solidFill>
                  <a:schemeClr val="tx1"/>
                </a:solidFill>
              </a:rPr>
              <a:t>專題進度與分工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0" indent="0" defTabSz="1219170">
              <a:spcBef>
                <a:spcPct val="20000"/>
              </a:spcBef>
              <a:buNone/>
            </a:pPr>
            <a:endParaRPr lang="en-US" altLang="zh-TW" sz="2400" dirty="0">
              <a:solidFill>
                <a:schemeClr val="tx1"/>
              </a:solidFill>
            </a:endParaRPr>
          </a:p>
          <a:p>
            <a:pPr marL="0" indent="0" defTabSz="1219170">
              <a:spcBef>
                <a:spcPct val="20000"/>
              </a:spcBef>
              <a:buNone/>
            </a:pPr>
            <a:r>
              <a:rPr lang="zh-TW" altLang="en-US" sz="2400" dirty="0">
                <a:solidFill>
                  <a:schemeClr val="tx1"/>
                </a:solidFill>
              </a:rPr>
              <a:t>第五部分</a:t>
            </a:r>
            <a:r>
              <a:rPr lang="en-US" altLang="zh-TW" sz="2400" dirty="0">
                <a:solidFill>
                  <a:schemeClr val="tx1"/>
                </a:solidFill>
              </a:rPr>
              <a:t>:</a:t>
            </a:r>
            <a:r>
              <a:rPr lang="zh-TW" altLang="en-US" sz="2400" dirty="0">
                <a:solidFill>
                  <a:schemeClr val="tx1"/>
                </a:solidFill>
              </a:rPr>
              <a:t>結論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5B56B2A-2E1D-44A5-9201-B36E2FD17A8E}"/>
              </a:ext>
            </a:extLst>
          </p:cNvPr>
          <p:cNvSpPr/>
          <p:nvPr/>
        </p:nvSpPr>
        <p:spPr>
          <a:xfrm rot="5400000">
            <a:off x="1345137" y="1956784"/>
            <a:ext cx="343877" cy="3321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664A93D-B7B1-4544-A54B-48F2C69CED6E}"/>
              </a:ext>
            </a:extLst>
          </p:cNvPr>
          <p:cNvSpPr/>
          <p:nvPr/>
        </p:nvSpPr>
        <p:spPr>
          <a:xfrm rot="5400000">
            <a:off x="1345137" y="2813425"/>
            <a:ext cx="343877" cy="3321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4F00B20E-C838-4069-998E-8B264E30F164}"/>
              </a:ext>
            </a:extLst>
          </p:cNvPr>
          <p:cNvSpPr/>
          <p:nvPr/>
        </p:nvSpPr>
        <p:spPr>
          <a:xfrm rot="5400000">
            <a:off x="1349791" y="3670066"/>
            <a:ext cx="343877" cy="3321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75F937D0-9BE4-4C86-BF51-CB503187B22E}"/>
              </a:ext>
            </a:extLst>
          </p:cNvPr>
          <p:cNvSpPr/>
          <p:nvPr/>
        </p:nvSpPr>
        <p:spPr>
          <a:xfrm rot="5400000">
            <a:off x="6932404" y="1943104"/>
            <a:ext cx="343877" cy="3321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1E73122B-E335-4633-A431-B0640681E614}"/>
              </a:ext>
            </a:extLst>
          </p:cNvPr>
          <p:cNvSpPr/>
          <p:nvPr/>
        </p:nvSpPr>
        <p:spPr>
          <a:xfrm rot="5400000">
            <a:off x="6958130" y="2806585"/>
            <a:ext cx="343877" cy="3321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20F8783B-D378-4FB6-B53C-6AEDB00E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305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57EF3-39E4-4FBF-B1C0-BEDC06B8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手機</a:t>
            </a:r>
            <a:r>
              <a:rPr lang="en-US" altLang="zh-TW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APP</a:t>
            </a:r>
            <a:r>
              <a:rPr lang="zh-TW" altLang="en-US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設計圖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67DC8C7-C2B8-4448-BC5F-BCD17A5750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49" y="1511300"/>
            <a:ext cx="2744999" cy="53467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B5846F6-A920-4EBB-99FE-FE4741362C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09114" y="1417640"/>
            <a:ext cx="2971267" cy="544036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596892B-FC80-403E-AD64-B3F9DF4C371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80382" y="1600200"/>
            <a:ext cx="2874634" cy="5257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659C1BA-B02F-4685-9613-401FCCFA1EF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62777" y="1600200"/>
            <a:ext cx="2844800" cy="5257800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89910F3-FF48-4B3A-87FC-A3291169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876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EE916-7C2A-4EA0-AAEF-81E32AA5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852" y="552893"/>
            <a:ext cx="10260296" cy="5803458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TW" sz="8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8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8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</a:rPr>
              <a:t>進度與分工</a:t>
            </a:r>
            <a:br>
              <a:rPr lang="en-US" altLang="zh-TW" sz="8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</a:rPr>
            </a:br>
            <a:br>
              <a:rPr lang="en-US" altLang="zh-TW" sz="8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</a:rPr>
            </a:br>
            <a:endParaRPr lang="zh-TW" altLang="en-US" sz="8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B5C52D-4D20-496A-8A0B-800BAF54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150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AAE07-1CAB-4B4C-ADAD-7249C905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專題執行進度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6B94788-82B0-4080-BFC8-13D6C80A4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828"/>
            <a:ext cx="12192000" cy="5213533"/>
          </a:xfrm>
          <a:prstGeom prst="rect">
            <a:avLst/>
          </a:prstGeom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26F908-397C-4678-8A08-005E0CF6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6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91ADB-B4A8-4CBE-9D09-1965D540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281"/>
            <a:ext cx="10972800" cy="1143000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工作分配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E6B71A8-13A2-4BC7-8645-B94B9EBEB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26247"/>
              </p:ext>
            </p:extLst>
          </p:nvPr>
        </p:nvGraphicFramePr>
        <p:xfrm>
          <a:off x="75282" y="1162281"/>
          <a:ext cx="12116718" cy="5559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7386">
                  <a:extLst>
                    <a:ext uri="{9D8B030D-6E8A-4147-A177-3AD203B41FA5}">
                      <a16:colId xmlns:a16="http://schemas.microsoft.com/office/drawing/2014/main" val="660738767"/>
                    </a:ext>
                  </a:extLst>
                </a:gridCol>
                <a:gridCol w="8999332">
                  <a:extLst>
                    <a:ext uri="{9D8B030D-6E8A-4147-A177-3AD203B41FA5}">
                      <a16:colId xmlns:a16="http://schemas.microsoft.com/office/drawing/2014/main" val="782251929"/>
                    </a:ext>
                  </a:extLst>
                </a:gridCol>
              </a:tblGrid>
              <a:tr h="556911">
                <a:tc>
                  <a:txBody>
                    <a:bodyPr/>
                    <a:lstStyle/>
                    <a:p>
                      <a:pPr marL="0" indent="-774065" algn="ctr" defTabSz="121917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3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姓名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-774065" algn="ctr" defTabSz="121917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3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工作內容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4110990"/>
                  </a:ext>
                </a:extLst>
              </a:tr>
              <a:tr h="2143836">
                <a:tc>
                  <a:txBody>
                    <a:bodyPr/>
                    <a:lstStyle/>
                    <a:p>
                      <a:pPr indent="-774065" algn="ctr">
                        <a:spcAft>
                          <a:spcPts val="0"/>
                        </a:spcAft>
                      </a:pPr>
                      <a:r>
                        <a:rPr lang="zh-TW" sz="3600" kern="100" dirty="0">
                          <a:effectLst/>
                        </a:rPr>
                        <a:t>陳宥睿</a:t>
                      </a:r>
                      <a:endParaRPr lang="zh-TW" sz="3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774065" algn="just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TW" sz="2400" kern="100" dirty="0">
                          <a:effectLst/>
                        </a:rPr>
                        <a:t>蒐集</a:t>
                      </a:r>
                      <a:r>
                        <a:rPr lang="en-US" sz="2400" kern="100" dirty="0">
                          <a:effectLst/>
                        </a:rPr>
                        <a:t>RFID</a:t>
                      </a:r>
                      <a:r>
                        <a:rPr lang="zh-TW" sz="2400" kern="100" dirty="0">
                          <a:effectLst/>
                        </a:rPr>
                        <a:t>與</a:t>
                      </a:r>
                      <a:r>
                        <a:rPr lang="en-US" sz="2400" kern="100" dirty="0">
                          <a:effectLst/>
                        </a:rPr>
                        <a:t>NFC</a:t>
                      </a:r>
                      <a:r>
                        <a:rPr lang="zh-TW" sz="2400" kern="100" dirty="0">
                          <a:effectLst/>
                        </a:rPr>
                        <a:t>相關資料與實作、雲端服務—</a:t>
                      </a:r>
                      <a:r>
                        <a:rPr lang="zh-TW" altLang="en-US" sz="2400" kern="100" dirty="0">
                          <a:effectLst/>
                        </a:rPr>
                        <a:t>管理</a:t>
                      </a:r>
                      <a:r>
                        <a:rPr lang="zh-TW" sz="2400" kern="100" dirty="0">
                          <a:effectLst/>
                        </a:rPr>
                        <a:t>端服務（</a:t>
                      </a:r>
                      <a:r>
                        <a:rPr lang="zh-TW" altLang="en-US" sz="2400" kern="100" dirty="0">
                          <a:effectLst/>
                        </a:rPr>
                        <a:t>會員管理</a:t>
                      </a:r>
                      <a:r>
                        <a:rPr lang="zh-TW" sz="2400" kern="100" dirty="0">
                          <a:effectLst/>
                        </a:rPr>
                        <a:t>、前端</a:t>
                      </a:r>
                      <a:r>
                        <a:rPr lang="en-US" sz="2400" kern="100" dirty="0">
                          <a:effectLst/>
                        </a:rPr>
                        <a:t>GUI</a:t>
                      </a:r>
                      <a:r>
                        <a:rPr lang="zh-TW" sz="2400" kern="100" dirty="0">
                          <a:effectLst/>
                        </a:rPr>
                        <a:t>設計、</a:t>
                      </a:r>
                      <a:r>
                        <a:rPr lang="zh-TW" altLang="en-US" sz="2400" kern="100" dirty="0">
                          <a:effectLst/>
                        </a:rPr>
                        <a:t>新增商品、商品管理、交易紀錄、商品查尋</a:t>
                      </a:r>
                      <a:r>
                        <a:rPr lang="zh-TW" sz="2400" kern="100" dirty="0">
                          <a:effectLst/>
                        </a:rPr>
                        <a:t>）</a:t>
                      </a:r>
                      <a:r>
                        <a:rPr lang="zh-TW" altLang="en-US" sz="2400" kern="100" dirty="0">
                          <a:effectLst/>
                        </a:rPr>
                        <a:t>、</a:t>
                      </a:r>
                      <a:r>
                        <a:rPr lang="zh-TW" altLang="zh-TW" sz="2400" kern="100" dirty="0">
                          <a:effectLst/>
                        </a:rPr>
                        <a:t>雲端服務—商店端服務（回傳電子發票服務</a:t>
                      </a:r>
                      <a:r>
                        <a:rPr lang="zh-TW" altLang="en-US" sz="2400" kern="100" dirty="0">
                          <a:effectLst/>
                        </a:rPr>
                        <a:t>、</a:t>
                      </a:r>
                      <a:r>
                        <a:rPr lang="zh-TW" altLang="zh-TW" sz="2400" kern="100" dirty="0">
                          <a:effectLst/>
                        </a:rPr>
                        <a:t>結帳系統）</a:t>
                      </a:r>
                      <a:r>
                        <a:rPr lang="zh-TW" sz="2400" kern="100" dirty="0">
                          <a:effectLst/>
                        </a:rPr>
                        <a:t>、資料庫管理、手機</a:t>
                      </a:r>
                      <a:r>
                        <a:rPr lang="en-US" sz="2400" kern="100" dirty="0">
                          <a:effectLst/>
                        </a:rPr>
                        <a:t>APP</a:t>
                      </a:r>
                      <a:r>
                        <a:rPr lang="zh-TW" sz="2400" kern="100" dirty="0">
                          <a:effectLst/>
                        </a:rPr>
                        <a:t>活動（會員資訊</a:t>
                      </a:r>
                      <a:r>
                        <a:rPr lang="zh-TW" altLang="en-US" sz="2400" kern="100" dirty="0">
                          <a:effectLst/>
                        </a:rPr>
                        <a:t>、</a:t>
                      </a:r>
                      <a:r>
                        <a:rPr lang="zh-TW" sz="2400" kern="100" dirty="0">
                          <a:effectLst/>
                        </a:rPr>
                        <a:t>代碼支付</a:t>
                      </a:r>
                      <a:r>
                        <a:rPr lang="zh-TW" altLang="en-US" sz="2400" kern="100" dirty="0">
                          <a:effectLst/>
                        </a:rPr>
                        <a:t>、</a:t>
                      </a:r>
                      <a:r>
                        <a:rPr lang="zh-TW" sz="2400" kern="100" dirty="0">
                          <a:effectLst/>
                        </a:rPr>
                        <a:t>交易紀錄</a:t>
                      </a:r>
                      <a:r>
                        <a:rPr lang="zh-TW" altLang="en-US" sz="2400" kern="100" dirty="0">
                          <a:effectLst/>
                        </a:rPr>
                        <a:t>、</a:t>
                      </a:r>
                      <a:r>
                        <a:rPr lang="zh-TW" sz="2400" kern="100" dirty="0">
                          <a:effectLst/>
                        </a:rPr>
                        <a:t>使用者設定）、投影片撰寫、論文撰寫、系統整合、監督。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8030654"/>
                  </a:ext>
                </a:extLst>
              </a:tr>
              <a:tr h="2143836">
                <a:tc>
                  <a:txBody>
                    <a:bodyPr/>
                    <a:lstStyle/>
                    <a:p>
                      <a:pPr marL="0" indent="-774065" algn="ctr" defTabSz="121917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3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邱郁涵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774065" algn="just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TW" sz="2400" kern="100" dirty="0">
                          <a:effectLst/>
                        </a:rPr>
                        <a:t>蒐集無人商店相關文獻、雲端服務—商店端服務（回傳電子發票服務</a:t>
                      </a:r>
                      <a:r>
                        <a:rPr lang="zh-TW" altLang="en-US" sz="2400" kern="100" dirty="0">
                          <a:effectLst/>
                        </a:rPr>
                        <a:t>、</a:t>
                      </a:r>
                      <a:r>
                        <a:rPr lang="zh-TW" sz="2400" kern="100" dirty="0">
                          <a:effectLst/>
                        </a:rPr>
                        <a:t>結帳系統、計算金額系統</a:t>
                      </a:r>
                      <a:r>
                        <a:rPr lang="zh-TW" altLang="en-US" sz="2400" kern="100" dirty="0">
                          <a:effectLst/>
                        </a:rPr>
                        <a:t>、</a:t>
                      </a:r>
                      <a:r>
                        <a:rPr lang="zh-TW" sz="2400" kern="100" dirty="0">
                          <a:effectLst/>
                        </a:rPr>
                        <a:t>活動折價設定系統</a:t>
                      </a:r>
                      <a:r>
                        <a:rPr lang="zh-TW" altLang="zh-TW" sz="2400" kern="100" dirty="0">
                          <a:effectLst/>
                        </a:rPr>
                        <a:t>、前端</a:t>
                      </a:r>
                      <a:r>
                        <a:rPr lang="en-US" altLang="zh-TW" sz="2400" kern="100" dirty="0">
                          <a:effectLst/>
                        </a:rPr>
                        <a:t>GUI</a:t>
                      </a:r>
                      <a:r>
                        <a:rPr lang="zh-TW" altLang="zh-TW" sz="2400" kern="100" dirty="0">
                          <a:effectLst/>
                        </a:rPr>
                        <a:t>設計</a:t>
                      </a:r>
                      <a:r>
                        <a:rPr lang="zh-TW" sz="2400" kern="100" dirty="0">
                          <a:effectLst/>
                        </a:rPr>
                        <a:t>）、雲端服務—使用者手機</a:t>
                      </a:r>
                      <a:r>
                        <a:rPr lang="en-US" sz="2400" kern="100" dirty="0">
                          <a:effectLst/>
                        </a:rPr>
                        <a:t>API</a:t>
                      </a:r>
                      <a:r>
                        <a:rPr lang="zh-TW" sz="2400" kern="100" dirty="0">
                          <a:effectLst/>
                        </a:rPr>
                        <a:t>服務（會員資訊服務、交易紀錄服務</a:t>
                      </a:r>
                      <a:r>
                        <a:rPr lang="zh-TW" altLang="en-US" sz="2400" kern="100" dirty="0">
                          <a:effectLst/>
                        </a:rPr>
                        <a:t>、</a:t>
                      </a:r>
                      <a:r>
                        <a:rPr lang="zh-TW" sz="2400" kern="100" dirty="0">
                          <a:effectLst/>
                        </a:rPr>
                        <a:t>設定系統服務）、投影片撰寫、論文撰寫。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050045"/>
                  </a:ext>
                </a:extLst>
              </a:tr>
              <a:tr h="714612">
                <a:tc>
                  <a:txBody>
                    <a:bodyPr/>
                    <a:lstStyle/>
                    <a:p>
                      <a:pPr marL="0" indent="-774065" algn="ctr" defTabSz="121917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3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黃姵瑄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774065" algn="just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TW" sz="2400" kern="100" dirty="0">
                          <a:effectLst/>
                        </a:rPr>
                        <a:t>手機</a:t>
                      </a:r>
                      <a:r>
                        <a:rPr lang="en-US" sz="2400" kern="100" dirty="0">
                          <a:effectLst/>
                        </a:rPr>
                        <a:t>APP</a:t>
                      </a:r>
                      <a:r>
                        <a:rPr lang="zh-TW" sz="2400" kern="100" dirty="0">
                          <a:effectLst/>
                        </a:rPr>
                        <a:t>的各個活動的</a:t>
                      </a:r>
                      <a:r>
                        <a:rPr lang="en-US" sz="2400" kern="100" dirty="0">
                          <a:effectLst/>
                        </a:rPr>
                        <a:t>GUI</a:t>
                      </a:r>
                      <a:r>
                        <a:rPr lang="zh-TW" sz="2400" kern="100" dirty="0">
                          <a:effectLst/>
                        </a:rPr>
                        <a:t>框架設計</a:t>
                      </a:r>
                      <a:r>
                        <a:rPr lang="zh-TW" altLang="en-US" sz="2400" kern="100" dirty="0">
                          <a:effectLst/>
                        </a:rPr>
                        <a:t>、</a:t>
                      </a:r>
                      <a:r>
                        <a:rPr lang="zh-TW" sz="2400" kern="100" dirty="0">
                          <a:effectLst/>
                        </a:rPr>
                        <a:t>海報與</a:t>
                      </a:r>
                      <a:r>
                        <a:rPr lang="en-US" sz="2400" kern="100" dirty="0">
                          <a:effectLst/>
                        </a:rPr>
                        <a:t>DM</a:t>
                      </a:r>
                      <a:r>
                        <a:rPr lang="zh-TW" sz="2400" kern="100" dirty="0">
                          <a:effectLst/>
                        </a:rPr>
                        <a:t>。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158849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80CC9B6-CBCB-4BE8-8CEE-EFB88729F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93630" y="-1175095"/>
            <a:ext cx="208062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zh-TW" altLang="zh-TW" sz="1400" b="1" i="0" u="none" strike="noStrike" cap="none" normalizeH="0" baseline="0" bmk="_Toc10201504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表 </a:t>
            </a:r>
            <a:r>
              <a:rPr kumimoji="0" lang="en-US" altLang="zh-TW" sz="1400" b="1" i="0" u="none" strike="noStrike" cap="none" normalizeH="0" baseline="0" bmk="_Toc10201504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4.1</a:t>
            </a:r>
            <a:r>
              <a:rPr kumimoji="0" lang="zh-TW" altLang="en-US" sz="1400" b="1" i="0" u="none" strike="noStrike" cap="none" normalizeH="0" baseline="0" bmk="_Toc10201504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參與本項研究人員及工作內容</a:t>
            </a:r>
            <a:endParaRPr kumimoji="0" lang="zh-TW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7D43BB-BC59-4B17-BDB8-8143ACE5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149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EE916-7C2A-4EA0-AAEF-81E32AA5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852" y="1054432"/>
            <a:ext cx="10260296" cy="5484481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TW" sz="8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8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8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br>
              <a:rPr lang="en-US" altLang="zh-TW" sz="8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</a:rPr>
            </a:br>
            <a:br>
              <a:rPr lang="en-US" altLang="zh-TW" sz="8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</a:rPr>
            </a:br>
            <a:endParaRPr lang="zh-TW" altLang="en-US" sz="8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615A17-49B7-4DE6-B142-BAC3DF45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770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797728-42B1-4D14-BBEF-951B85A4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F568A-964C-4CFB-96E0-42660B9BB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目前已初步規劃網頁與手機</a:t>
            </a:r>
            <a:r>
              <a:rPr lang="en-US" altLang="zh-TW" sz="3600" dirty="0"/>
              <a:t>App</a:t>
            </a:r>
            <a:r>
              <a:rPr lang="zh-TW" altLang="en-US" sz="3600" dirty="0"/>
              <a:t>需要的功能。</a:t>
            </a:r>
            <a:endParaRPr lang="en-US" altLang="zh-TW" sz="3600" dirty="0"/>
          </a:p>
          <a:p>
            <a:r>
              <a:rPr lang="zh-TW" altLang="en-US" sz="3600" dirty="0"/>
              <a:t>目前已成功實作</a:t>
            </a:r>
            <a:r>
              <a:rPr lang="en-US" altLang="zh-TW" sz="3600" dirty="0"/>
              <a:t>NFC-tool</a:t>
            </a:r>
            <a:r>
              <a:rPr lang="zh-TW" altLang="en-US" sz="3600" dirty="0"/>
              <a:t>的讀寫。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zh-TW" altLang="en-US" sz="3600" dirty="0"/>
              <a:t>預計在暑假結束前完成管理端與商店端的網頁的功能。</a:t>
            </a:r>
            <a:endParaRPr lang="en-US" altLang="zh-TW" sz="3600" dirty="0"/>
          </a:p>
          <a:p>
            <a:r>
              <a:rPr lang="zh-TW" altLang="en-US" sz="3600" dirty="0"/>
              <a:t>預計在</a:t>
            </a:r>
            <a:r>
              <a:rPr lang="en-US" altLang="zh-TW" sz="3600" dirty="0"/>
              <a:t>12</a:t>
            </a:r>
            <a:r>
              <a:rPr lang="zh-TW" altLang="en-US" sz="3600" dirty="0"/>
              <a:t>月前將手機</a:t>
            </a:r>
            <a:r>
              <a:rPr lang="en-US" altLang="zh-TW" sz="3600" dirty="0"/>
              <a:t>App</a:t>
            </a:r>
            <a:r>
              <a:rPr lang="zh-TW" altLang="en-US" sz="3600" dirty="0"/>
              <a:t>與網頁端做結合並完成除錯。</a:t>
            </a:r>
            <a:endParaRPr lang="en-US" altLang="zh-TW" sz="3600" dirty="0"/>
          </a:p>
          <a:p>
            <a:r>
              <a:rPr lang="zh-TW" altLang="en-US" sz="3600" dirty="0"/>
              <a:t>如預計完成後加上更多服務，使系統更完善</a:t>
            </a:r>
            <a:endParaRPr lang="en-US" altLang="zh-TW" sz="3600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DF5AAF-7BC6-4506-B8F7-C3282A3A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713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2E96B-176B-4096-830E-634FDC67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669093"/>
            <a:ext cx="8596668" cy="3519813"/>
          </a:xfrm>
        </p:spPr>
        <p:txBody>
          <a:bodyPr>
            <a:normAutofit/>
          </a:bodyPr>
          <a:lstStyle/>
          <a:p>
            <a:pPr algn="ctr"/>
            <a:r>
              <a:rPr lang="en-US" altLang="zh-TW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END</a:t>
            </a:r>
            <a:br>
              <a:rPr lang="en-US" altLang="zh-TW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</a:br>
            <a:r>
              <a:rPr lang="zh-TW" alt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謝謝大家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93FD35-93C3-434C-A796-B823090A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516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EE916-7C2A-4EA0-AAEF-81E32AA5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56" y="597122"/>
            <a:ext cx="11589488" cy="6124354"/>
          </a:xfrm>
        </p:spPr>
        <p:txBody>
          <a:bodyPr>
            <a:normAutofit/>
          </a:bodyPr>
          <a:lstStyle/>
          <a:p>
            <a:pPr algn="ctr"/>
            <a:r>
              <a:rPr lang="zh-TW" altLang="en-US" sz="8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</a:rPr>
              <a:t>研究動機、目的、目標</a:t>
            </a:r>
            <a:endParaRPr lang="zh-TW" altLang="en-US" sz="8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038229-07E0-4C3A-B8D5-41BCD4F5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24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D1688-C12A-4623-BB99-08671895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2AE730-A34B-4FCC-9063-617012D3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483098"/>
          </a:xfrm>
        </p:spPr>
        <p:txBody>
          <a:bodyPr>
            <a:normAutofit lnSpcReduction="10000"/>
          </a:bodyPr>
          <a:lstStyle/>
          <a:p>
            <a:r>
              <a:rPr lang="zh-TW" altLang="en-US" sz="3200" dirty="0"/>
              <a:t>    </a:t>
            </a:r>
            <a:r>
              <a:rPr lang="zh-TW" altLang="zh-TW" sz="3200" dirty="0"/>
              <a:t>由於課程安排，課堂偶而會有業師來進行演講。在某一次的演講中，業師提到無人商店系統 「</a:t>
            </a:r>
            <a:r>
              <a:rPr lang="en-US" altLang="zh-TW" sz="3200" dirty="0"/>
              <a:t>Amazon GO</a:t>
            </a:r>
            <a:r>
              <a:rPr lang="zh-TW" altLang="zh-TW" sz="3200" dirty="0"/>
              <a:t>」，引起我們的興趣，想要深入探討這個系統，了解它是如何運作。因此，我們也想要做出一套屬於自己的無人商店系統。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 </a:t>
            </a:r>
            <a:r>
              <a:rPr lang="en-US" altLang="zh-TW" sz="3200" dirty="0"/>
              <a:t>	</a:t>
            </a:r>
            <a:r>
              <a:rPr lang="zh-TW" altLang="en-US" sz="3200" dirty="0"/>
              <a:t>   市面上已經越來越多快速支付的</a:t>
            </a:r>
            <a:r>
              <a:rPr lang="en-US" altLang="zh-TW" sz="3200" dirty="0"/>
              <a:t>App</a:t>
            </a:r>
            <a:r>
              <a:rPr lang="zh-TW" altLang="en-US" sz="3200" dirty="0"/>
              <a:t>與超商合作，例如</a:t>
            </a:r>
            <a:r>
              <a:rPr lang="en-US" altLang="zh-TW" sz="3200" dirty="0"/>
              <a:t>:</a:t>
            </a:r>
            <a:r>
              <a:rPr lang="zh-TW" altLang="en-US" sz="3200" dirty="0"/>
              <a:t>街口支付，</a:t>
            </a:r>
            <a:r>
              <a:rPr lang="en-US" altLang="zh-TW" sz="3200" dirty="0"/>
              <a:t>Line</a:t>
            </a:r>
            <a:r>
              <a:rPr lang="zh-TW" altLang="en-US" sz="3200" dirty="0"/>
              <a:t> </a:t>
            </a:r>
            <a:r>
              <a:rPr lang="en-US" altLang="zh-TW" sz="3200" dirty="0"/>
              <a:t>Pay</a:t>
            </a:r>
            <a:r>
              <a:rPr lang="zh-TW" altLang="en-US" sz="3200" dirty="0"/>
              <a:t>。因此我們想將快速支付與商店無人化結合為我們專題的製作方向。</a:t>
            </a:r>
            <a:endParaRPr lang="en-US" altLang="zh-TW" sz="3200" dirty="0"/>
          </a:p>
          <a:p>
            <a:endParaRPr lang="en-US" altLang="zh-TW" sz="2400" dirty="0"/>
          </a:p>
          <a:p>
            <a:endParaRPr lang="zh-TW" altLang="zh-TW" sz="2400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50FD00-72CD-4B99-860A-4F97A9DF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496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4D2D7-444F-409C-A594-425E0D02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0"/>
            <a:ext cx="10972800" cy="1143000"/>
          </a:xfrm>
        </p:spPr>
        <p:txBody>
          <a:bodyPr/>
          <a:lstStyle/>
          <a:p>
            <a:pPr algn="ctr"/>
            <a:r>
              <a:rPr lang="zh-TW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9183B4-1129-4F8E-9AA2-8854451EE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3000"/>
            <a:ext cx="10972800" cy="57149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sz="5100" dirty="0"/>
              <a:t>本研究透過日前所學及所知技術來達成目標為了達到上述之目標，將使用三大軟硬體如下：</a:t>
            </a:r>
          </a:p>
          <a:p>
            <a:pPr lvl="0"/>
            <a:r>
              <a:rPr lang="en-US" altLang="zh-TW" sz="5800" dirty="0">
                <a:solidFill>
                  <a:srgbClr val="FF0000"/>
                </a:solidFill>
              </a:rPr>
              <a:t>1.</a:t>
            </a:r>
            <a:r>
              <a:rPr lang="zh-TW" altLang="zh-TW" sz="5800" dirty="0">
                <a:solidFill>
                  <a:srgbClr val="FF0000"/>
                </a:solidFill>
              </a:rPr>
              <a:t>使用</a:t>
            </a:r>
            <a:r>
              <a:rPr lang="en-US" altLang="zh-TW" sz="5800" dirty="0">
                <a:solidFill>
                  <a:srgbClr val="FF0000"/>
                </a:solidFill>
              </a:rPr>
              <a:t>RFID</a:t>
            </a:r>
            <a:endParaRPr lang="zh-TW" altLang="zh-TW" sz="5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sz="4500" dirty="0"/>
              <a:t>透過無線電訊號識別特定目標並</a:t>
            </a:r>
            <a:r>
              <a:rPr lang="zh-TW" altLang="en-US" sz="4500" dirty="0"/>
              <a:t>快速</a:t>
            </a:r>
            <a:r>
              <a:rPr lang="zh-TW" altLang="zh-TW" sz="4500" dirty="0"/>
              <a:t>讀寫相關數據並將數據內容紀錄在我們的資料庫</a:t>
            </a:r>
            <a:r>
              <a:rPr lang="zh-TW" altLang="en-US" sz="4500" dirty="0"/>
              <a:t>。</a:t>
            </a:r>
            <a:endParaRPr lang="zh-TW" altLang="zh-TW" sz="4500" dirty="0"/>
          </a:p>
          <a:p>
            <a:r>
              <a:rPr lang="en-US" altLang="zh-TW" sz="5800" dirty="0">
                <a:solidFill>
                  <a:srgbClr val="FF0000"/>
                </a:solidFill>
              </a:rPr>
              <a:t>2.APP</a:t>
            </a:r>
            <a:r>
              <a:rPr lang="zh-TW" altLang="zh-TW" sz="5800" dirty="0">
                <a:solidFill>
                  <a:srgbClr val="FF0000"/>
                </a:solidFill>
              </a:rPr>
              <a:t>開發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sz="4500" dirty="0"/>
              <a:t>使用</a:t>
            </a:r>
            <a:r>
              <a:rPr lang="en-US" altLang="zh-TW" sz="4500" dirty="0"/>
              <a:t> Android  Studio</a:t>
            </a:r>
            <a:r>
              <a:rPr lang="zh-TW" altLang="zh-TW" sz="4500" dirty="0"/>
              <a:t>開發</a:t>
            </a:r>
            <a:r>
              <a:rPr lang="en-US" altLang="zh-TW" sz="4500" dirty="0"/>
              <a:t>APP</a:t>
            </a:r>
            <a:r>
              <a:rPr lang="zh-TW" altLang="zh-TW" sz="4500" dirty="0"/>
              <a:t>，讓使用者在我們的</a:t>
            </a:r>
            <a:r>
              <a:rPr lang="en-US" altLang="zh-TW" sz="4500" dirty="0"/>
              <a:t>APP</a:t>
            </a:r>
            <a:r>
              <a:rPr lang="zh-TW" altLang="zh-TW" sz="4500" dirty="0"/>
              <a:t>進行查帳、付款等目的</a:t>
            </a:r>
            <a:r>
              <a:rPr lang="zh-TW" altLang="en-US" dirty="0"/>
              <a:t>。</a:t>
            </a:r>
            <a:endParaRPr lang="zh-TW" altLang="zh-TW" dirty="0"/>
          </a:p>
          <a:p>
            <a:pPr lvl="0"/>
            <a:r>
              <a:rPr lang="en-US" altLang="zh-TW" sz="5800" dirty="0">
                <a:solidFill>
                  <a:srgbClr val="FF0000"/>
                </a:solidFill>
              </a:rPr>
              <a:t>3.</a:t>
            </a:r>
            <a:r>
              <a:rPr lang="zh-TW" altLang="zh-TW" sz="5800" dirty="0">
                <a:solidFill>
                  <a:srgbClr val="FF0000"/>
                </a:solidFill>
              </a:rPr>
              <a:t>網站開發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sz="4500" dirty="0"/>
              <a:t>使用</a:t>
            </a:r>
            <a:r>
              <a:rPr lang="en-US" altLang="zh-TW" sz="4500" dirty="0"/>
              <a:t>ASP.NET</a:t>
            </a:r>
            <a:r>
              <a:rPr lang="zh-TW" altLang="zh-TW" sz="4500" dirty="0"/>
              <a:t>的</a:t>
            </a:r>
            <a:r>
              <a:rPr lang="en-US" altLang="zh-TW" sz="4500" dirty="0"/>
              <a:t>MVC</a:t>
            </a:r>
            <a:r>
              <a:rPr lang="zh-TW" altLang="zh-TW" sz="4500" dirty="0"/>
              <a:t>架構進行網站開發</a:t>
            </a:r>
            <a:r>
              <a:rPr lang="zh-TW" altLang="en-US" sz="4500" dirty="0"/>
              <a:t>與各項服務的</a:t>
            </a:r>
            <a:r>
              <a:rPr lang="en-US" altLang="zh-TW" sz="4500" dirty="0"/>
              <a:t>API</a:t>
            </a:r>
            <a:r>
              <a:rPr lang="zh-TW" altLang="en-US" sz="4500" dirty="0"/>
              <a:t>開發</a:t>
            </a:r>
            <a:r>
              <a:rPr lang="zh-TW" altLang="zh-TW" sz="4500" dirty="0"/>
              <a:t>，動態連接資料庫</a:t>
            </a:r>
            <a:r>
              <a:rPr lang="zh-TW" altLang="en-US" sz="4500" dirty="0"/>
              <a:t>，</a:t>
            </a:r>
            <a:r>
              <a:rPr lang="zh-TW" altLang="zh-TW" sz="4500" dirty="0"/>
              <a:t>顯示使用者所購買的</a:t>
            </a:r>
            <a:r>
              <a:rPr lang="zh-TW" altLang="en-US" sz="4500" dirty="0"/>
              <a:t>商</a:t>
            </a:r>
            <a:r>
              <a:rPr lang="zh-TW" altLang="zh-TW" sz="4500" dirty="0"/>
              <a:t>品項且記錄是否結帳之紀錄。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6EF089-A6AD-4444-8DDB-AF0F3779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608D4-71E7-4B0E-86BD-5EFEB3CD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研究目標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ED485D-3904-4581-9C33-CF7C90981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12109288" cy="5440361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altLang="zh-TW" sz="2000" dirty="0"/>
              <a:t>	</a:t>
            </a:r>
            <a:endParaRPr lang="zh-TW" altLang="zh-TW" dirty="0"/>
          </a:p>
          <a:p>
            <a:pPr lvl="0"/>
            <a:r>
              <a:rPr lang="zh-TW" altLang="en-US" sz="3200" dirty="0">
                <a:solidFill>
                  <a:srgbClr val="FF0000"/>
                </a:solidFill>
              </a:rPr>
              <a:t>便利性</a:t>
            </a:r>
            <a:endParaRPr lang="zh-TW" altLang="zh-TW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zh-TW" altLang="zh-TW" sz="2800" dirty="0"/>
              <a:t>顧客只需要簡單的步驟就能快速結帳。</a:t>
            </a:r>
            <a:endParaRPr lang="en-US" altLang="zh-TW" sz="2800" dirty="0"/>
          </a:p>
          <a:p>
            <a:pPr marL="0" indent="0">
              <a:buNone/>
            </a:pPr>
            <a:endParaRPr lang="zh-TW" altLang="zh-TW" sz="3800" dirty="0"/>
          </a:p>
          <a:p>
            <a:r>
              <a:rPr lang="zh-TW" altLang="en-US" sz="3200" dirty="0">
                <a:solidFill>
                  <a:srgbClr val="FF0000"/>
                </a:solidFill>
              </a:rPr>
              <a:t>減少時間又環保</a:t>
            </a:r>
            <a:endParaRPr lang="en-US" altLang="zh-TW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100" dirty="0"/>
              <a:t>	</a:t>
            </a:r>
            <a:r>
              <a:rPr lang="zh-TW" altLang="zh-TW" sz="2800" dirty="0"/>
              <a:t>可以減少顧客排隊的等待時間，為想快速購買物品的上班族帶來很大的福音。而發票的部分是回傳電子式發票，因此減少紙類的印製，方便又環保。</a:t>
            </a:r>
          </a:p>
          <a:p>
            <a:pPr marL="0" lvl="0" indent="0">
              <a:buNone/>
            </a:pPr>
            <a:endParaRPr lang="en-US" altLang="zh-TW" sz="2800" dirty="0"/>
          </a:p>
          <a:p>
            <a:pPr lvl="0"/>
            <a:r>
              <a:rPr lang="zh-TW" altLang="en-US" sz="3200" dirty="0">
                <a:solidFill>
                  <a:srgbClr val="FF0000"/>
                </a:solidFill>
              </a:rPr>
              <a:t>減少店家人事成本</a:t>
            </a:r>
            <a:endParaRPr lang="zh-TW" altLang="zh-TW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sz="2800" dirty="0"/>
              <a:t>員工只需要</a:t>
            </a:r>
            <a:r>
              <a:rPr lang="zh-TW" altLang="en-US" sz="2800" dirty="0"/>
              <a:t>做</a:t>
            </a:r>
            <a:r>
              <a:rPr lang="zh-TW" altLang="zh-TW" sz="2800" dirty="0"/>
              <a:t>其他的事物</a:t>
            </a:r>
            <a:r>
              <a:rPr lang="zh-TW" altLang="en-US" sz="2800" dirty="0"/>
              <a:t>與輔助顧客</a:t>
            </a:r>
            <a:r>
              <a:rPr lang="zh-TW" altLang="zh-TW" sz="2800" dirty="0"/>
              <a:t>，因此一個班可能就可以減少</a:t>
            </a:r>
            <a:r>
              <a:rPr lang="zh-TW" altLang="en-US" sz="2800" dirty="0"/>
              <a:t>員工的</a:t>
            </a:r>
            <a:r>
              <a:rPr lang="zh-TW" altLang="zh-TW" sz="2800" dirty="0"/>
              <a:t>人</a:t>
            </a:r>
            <a:r>
              <a:rPr lang="zh-TW" altLang="en-US" sz="2800" dirty="0"/>
              <a:t>數</a:t>
            </a:r>
            <a:r>
              <a:rPr lang="zh-TW" altLang="zh-TW" sz="2800" dirty="0"/>
              <a:t>，長期下來可以為店家減少人事成本。</a:t>
            </a:r>
            <a:endParaRPr lang="en-US" altLang="zh-TW" sz="28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5007464-C218-4FCC-BBD3-A26F7CD7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165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EE916-7C2A-4EA0-AAEF-81E32AA5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3405"/>
            <a:ext cx="11128744" cy="6209414"/>
          </a:xfrm>
        </p:spPr>
        <p:txBody>
          <a:bodyPr>
            <a:normAutofit/>
          </a:bodyPr>
          <a:lstStyle/>
          <a:p>
            <a:pPr algn="ctr"/>
            <a:r>
              <a:rPr lang="zh-TW" altLang="en-US" sz="8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</a:rPr>
              <a:t>系統架構設計與情境</a:t>
            </a:r>
            <a:endParaRPr lang="zh-TW" altLang="en-US" sz="8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BC57EF-36FD-4782-B632-62F06456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881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BDD1BFC-4F66-4004-A42C-5EEA46147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1"/>
            <a:ext cx="12192000" cy="59055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4B6E16-9E32-4920-B5F3-D6D4BDD5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951BE9CE-3597-43F3-830E-E0826B8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無人商店系統架構圖</a:t>
            </a:r>
            <a:br>
              <a:rPr lang="zh-TW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chemeClr val="accent5">
                        <a:lumMod val="75000"/>
                      </a:schemeClr>
                    </a:gs>
                  </a:gsLst>
                  <a:lin ang="5400000"/>
                </a:gra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</a:br>
            <a:endParaRPr lang="zh-TW" altLang="en-US" sz="5400" dirty="0">
              <a:ln w="0"/>
              <a:gradFill>
                <a:gsLst>
                  <a:gs pos="21000">
                    <a:srgbClr val="53575C"/>
                  </a:gs>
                  <a:gs pos="88000">
                    <a:schemeClr val="accent5">
                      <a:lumMod val="75000"/>
                    </a:schemeClr>
                  </a:gs>
                </a:gsLst>
                <a:lin ang="5400000"/>
              </a:gradFill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752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0D52266-9B7B-48B7-A192-C26A0BA7E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20500" cy="6858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FBE841-5F06-4EEA-A28C-5927D166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652B-FBE4-45D3-9C35-AED15EDD1F8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774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2465B"/>
      </a:accent1>
      <a:accent2>
        <a:srgbClr val="4C8EA5"/>
      </a:accent2>
      <a:accent3>
        <a:srgbClr val="BD65A5"/>
      </a:accent3>
      <a:accent4>
        <a:srgbClr val="4F5778"/>
      </a:accent4>
      <a:accent5>
        <a:srgbClr val="C2465B"/>
      </a:accent5>
      <a:accent6>
        <a:srgbClr val="4C8EA5"/>
      </a:accent6>
      <a:hlink>
        <a:srgbClr val="BF0000"/>
      </a:hlink>
      <a:folHlink>
        <a:srgbClr val="393938"/>
      </a:folHlink>
    </a:clrScheme>
    <a:fontScheme name="atyqvpyl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459A0A17249BA489AB8E239BBBAF080" ma:contentTypeVersion="6" ma:contentTypeDescription="建立新的文件。" ma:contentTypeScope="" ma:versionID="8ae6056eadc4f818d3e1a3552d15997d">
  <xsd:schema xmlns:xsd="http://www.w3.org/2001/XMLSchema" xmlns:xs="http://www.w3.org/2001/XMLSchema" xmlns:p="http://schemas.microsoft.com/office/2006/metadata/properties" xmlns:ns2="a300ae46-c96c-4fd0-90ec-9021b7e316a0" targetNamespace="http://schemas.microsoft.com/office/2006/metadata/properties" ma:root="true" ma:fieldsID="16d7e85f124a5a34cb7ec3154cac84f8" ns2:_="">
    <xsd:import namespace="a300ae46-c96c-4fd0-90ec-9021b7e316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0ae46-c96c-4fd0-90ec-9021b7e316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5DCDE7-4F35-4DC8-A6BE-EF25D77EBD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923485-DAFE-4FA7-B836-F040D6FB1A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00ae46-c96c-4fd0-90ec-9021b7e316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9E4F4D-8341-4CAC-AA7D-3BAEC2112F9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300ae46-c96c-4fd0-90ec-9021b7e316a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创意水彩墨迹晕染PPT模板</Template>
  <TotalTime>3498</TotalTime>
  <Words>473</Words>
  <Application>Microsoft Office PowerPoint</Application>
  <PresentationFormat>寬螢幕</PresentationFormat>
  <Paragraphs>98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標楷體</vt:lpstr>
      <vt:lpstr>Arial</vt:lpstr>
      <vt:lpstr>Calibri</vt:lpstr>
      <vt:lpstr>Calibri Light</vt:lpstr>
      <vt:lpstr>Wingdings 3</vt:lpstr>
      <vt:lpstr>第一PPT，www.1ppt.com</vt:lpstr>
      <vt:lpstr>Office 佈景主題</vt:lpstr>
      <vt:lpstr>B13：無人商店</vt:lpstr>
      <vt:lpstr>目錄</vt:lpstr>
      <vt:lpstr>研究動機、目的、目標</vt:lpstr>
      <vt:lpstr>研究動機</vt:lpstr>
      <vt:lpstr>研究目的</vt:lpstr>
      <vt:lpstr>研究目標</vt:lpstr>
      <vt:lpstr>系統架構設計與情境</vt:lpstr>
      <vt:lpstr>無人商店系統架構圖 </vt:lpstr>
      <vt:lpstr>PowerPoint 簡報</vt:lpstr>
      <vt:lpstr>PowerPoint 簡報</vt:lpstr>
      <vt:lpstr>管理端服務功能樹狀圖 </vt:lpstr>
      <vt:lpstr>商店端服務功能樹狀圖 </vt:lpstr>
      <vt:lpstr>手機App功能樹狀圖 </vt:lpstr>
      <vt:lpstr>PowerPoint 簡報</vt:lpstr>
      <vt:lpstr>初步成果與設計</vt:lpstr>
      <vt:lpstr>RFID標籤讀寫的展示</vt:lpstr>
      <vt:lpstr>網頁設計圖(管理員端)</vt:lpstr>
      <vt:lpstr>網頁設計圖(管理員端)</vt:lpstr>
      <vt:lpstr>網頁設計圖(店家端)</vt:lpstr>
      <vt:lpstr>手機APP設計圖</vt:lpstr>
      <vt:lpstr>  進度與分工  </vt:lpstr>
      <vt:lpstr>專題執行進度</vt:lpstr>
      <vt:lpstr>工作分配</vt:lpstr>
      <vt:lpstr>  結論  </vt:lpstr>
      <vt:lpstr>結論</vt:lpstr>
      <vt:lpstr>END  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智能無人商店系統</dc:title>
  <dc:creator>User</dc:creator>
  <cp:lastModifiedBy>User</cp:lastModifiedBy>
  <cp:revision>66</cp:revision>
  <dcterms:created xsi:type="dcterms:W3CDTF">2019-03-19T12:19:06Z</dcterms:created>
  <dcterms:modified xsi:type="dcterms:W3CDTF">2019-06-04T17:01:48Z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0x0101008459A0A17249BA489AB8E239BBBAF080</vt:lpwstr>
  </property>
</Properties>
</file>