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8FF"/>
    <a:srgbClr val="FF99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3911" autoAdjust="0"/>
  </p:normalViewPr>
  <p:slideViewPr>
    <p:cSldViewPr>
      <p:cViewPr>
        <p:scale>
          <a:sx n="66" d="100"/>
          <a:sy n="66" d="100"/>
        </p:scale>
        <p:origin x="1156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F58A-DC15-4339-B4BB-CC730081D1D4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25EF-B714-481D-B4F7-CCA7D0E949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5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25EF-B714-481D-B4F7-CCA7D0E9499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6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sv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sv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726BA7A-535A-4A85-9E20-1F8E3DA5F6D4}"/>
              </a:ext>
            </a:extLst>
          </p:cNvPr>
          <p:cNvGrpSpPr/>
          <p:nvPr/>
        </p:nvGrpSpPr>
        <p:grpSpPr>
          <a:xfrm>
            <a:off x="-900608" y="347477"/>
            <a:ext cx="11417937" cy="5747723"/>
            <a:chOff x="-900608" y="347477"/>
            <a:chExt cx="11417937" cy="574772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562E44-B2F2-4FB7-B350-CE15C78090BA}"/>
                </a:ext>
              </a:extLst>
            </p:cNvPr>
            <p:cNvSpPr/>
            <p:nvPr/>
          </p:nvSpPr>
          <p:spPr>
            <a:xfrm>
              <a:off x="781713" y="347477"/>
              <a:ext cx="776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chemeClr val="accent5">
                          <a:lumMod val="75000"/>
                        </a:schemeClr>
                      </a:gs>
                    </a:gsLst>
                    <a:lin ang="5400000"/>
                  </a:gradFill>
                  <a:effectLst/>
                </a:rPr>
                <a:t>無人商店之雲端服務框架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6D01A9BF-148B-45B3-9BAD-A5D9DBECC778}"/>
                </a:ext>
              </a:extLst>
            </p:cNvPr>
            <p:cNvGrpSpPr/>
            <p:nvPr/>
          </p:nvGrpSpPr>
          <p:grpSpPr>
            <a:xfrm>
              <a:off x="-900608" y="2108541"/>
              <a:ext cx="11417937" cy="3986659"/>
              <a:chOff x="-900608" y="2108541"/>
              <a:chExt cx="11417937" cy="3986659"/>
            </a:xfrm>
          </p:grpSpPr>
          <p:sp>
            <p:nvSpPr>
              <p:cNvPr id="25" name="雲朵形 24">
                <a:extLst>
                  <a:ext uri="{FF2B5EF4-FFF2-40B4-BE49-F238E27FC236}">
                    <a16:creationId xmlns:a16="http://schemas.microsoft.com/office/drawing/2014/main" id="{259AD998-16E6-4ABF-9FEC-299198942BCA}"/>
                  </a:ext>
                </a:extLst>
              </p:cNvPr>
              <p:cNvSpPr/>
              <p:nvPr/>
            </p:nvSpPr>
            <p:spPr>
              <a:xfrm>
                <a:off x="-900608" y="4626027"/>
                <a:ext cx="11417937" cy="1469173"/>
              </a:xfrm>
              <a:prstGeom prst="cloud">
                <a:avLst/>
              </a:prstGeom>
              <a:pattFill prst="wdUpDiag">
                <a:fgClr>
                  <a:schemeClr val="accent1"/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64002A-4543-4A0A-A6BF-4CA67083888C}"/>
                  </a:ext>
                </a:extLst>
              </p:cNvPr>
              <p:cNvSpPr/>
              <p:nvPr/>
            </p:nvSpPr>
            <p:spPr>
              <a:xfrm>
                <a:off x="364991" y="4619834"/>
                <a:ext cx="8743513" cy="663114"/>
              </a:xfrm>
              <a:prstGeom prst="rect">
                <a:avLst/>
              </a:prstGeom>
              <a:pattFill prst="narVert">
                <a:fgClr>
                  <a:srgbClr val="002060"/>
                </a:fgClr>
                <a:bgClr>
                  <a:srgbClr val="002060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2400" b="1" dirty="0">
                    <a:ln w="0"/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+mj-ea"/>
                    <a:ea typeface="+mj-ea"/>
                  </a:rPr>
                  <a:t>無人商店系統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31CD9D3-A850-43B9-898D-9E93467CEA17}"/>
                  </a:ext>
                </a:extLst>
              </p:cNvPr>
              <p:cNvSpPr/>
              <p:nvPr/>
            </p:nvSpPr>
            <p:spPr>
              <a:xfrm>
                <a:off x="663233" y="4104079"/>
                <a:ext cx="2468607" cy="51575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管理端服務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9455595-E40F-4AF3-9E1E-9E6A778545C0}"/>
                  </a:ext>
                </a:extLst>
              </p:cNvPr>
              <p:cNvSpPr/>
              <p:nvPr/>
            </p:nvSpPr>
            <p:spPr>
              <a:xfrm>
                <a:off x="4736416" y="4104079"/>
                <a:ext cx="1995824" cy="51575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商店端服務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6F2C94B-2A9E-422E-977A-E11E82296222}"/>
                  </a:ext>
                </a:extLst>
              </p:cNvPr>
              <p:cNvSpPr/>
              <p:nvPr/>
            </p:nvSpPr>
            <p:spPr>
              <a:xfrm>
                <a:off x="7092280" y="4097883"/>
                <a:ext cx="1419887" cy="51575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使用者手機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</a:t>
                </a: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服務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CD4FAF-D7A4-48A0-877D-29376187F47D}"/>
                  </a:ext>
                </a:extLst>
              </p:cNvPr>
              <p:cNvSpPr/>
              <p:nvPr/>
            </p:nvSpPr>
            <p:spPr>
              <a:xfrm>
                <a:off x="745595" y="2108545"/>
                <a:ext cx="523116" cy="198934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會員管理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C55EB54-4C79-4E5A-BFB7-53DC859A2640}"/>
                  </a:ext>
                </a:extLst>
              </p:cNvPr>
              <p:cNvSpPr/>
              <p:nvPr/>
            </p:nvSpPr>
            <p:spPr>
              <a:xfrm>
                <a:off x="1313947" y="2108544"/>
                <a:ext cx="523116" cy="198934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商品管理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CEE7AC4-EF78-4388-847C-FBAEBA01F8AB}"/>
                  </a:ext>
                </a:extLst>
              </p:cNvPr>
              <p:cNvSpPr/>
              <p:nvPr/>
            </p:nvSpPr>
            <p:spPr>
              <a:xfrm>
                <a:off x="1882299" y="2108544"/>
                <a:ext cx="523116" cy="198934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新增商品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82634A-7412-446A-B31C-CB501243B344}"/>
                  </a:ext>
                </a:extLst>
              </p:cNvPr>
              <p:cNvSpPr/>
              <p:nvPr/>
            </p:nvSpPr>
            <p:spPr>
              <a:xfrm>
                <a:off x="2442161" y="2108542"/>
                <a:ext cx="523116" cy="198934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交易紀錄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58CFD63-B975-4227-A250-BD4B325C0CAB}"/>
                  </a:ext>
                </a:extLst>
              </p:cNvPr>
              <p:cNvSpPr/>
              <p:nvPr/>
            </p:nvSpPr>
            <p:spPr>
              <a:xfrm>
                <a:off x="4894929" y="2108541"/>
                <a:ext cx="523116" cy="198934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會員折價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C96EF0C-CC8F-45A9-9964-978186BE0BE2}"/>
                  </a:ext>
                </a:extLst>
              </p:cNvPr>
              <p:cNvSpPr/>
              <p:nvPr/>
            </p:nvSpPr>
            <p:spPr>
              <a:xfrm>
                <a:off x="5463281" y="2108542"/>
                <a:ext cx="523116" cy="198934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計算金額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6AE475-6C1E-4B4E-A428-FF34553754E0}"/>
                  </a:ext>
                </a:extLst>
              </p:cNvPr>
              <p:cNvSpPr/>
              <p:nvPr/>
            </p:nvSpPr>
            <p:spPr>
              <a:xfrm>
                <a:off x="6025613" y="2108542"/>
                <a:ext cx="523116" cy="198934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結帳服務</a:t>
                </a:r>
              </a:p>
            </p:txBody>
          </p: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90807631-7145-4380-97D5-27D2A93A25AD}"/>
                  </a:ext>
                </a:extLst>
              </p:cNvPr>
              <p:cNvGrpSpPr/>
              <p:nvPr/>
            </p:nvGrpSpPr>
            <p:grpSpPr>
              <a:xfrm>
                <a:off x="3175381" y="2721603"/>
                <a:ext cx="1540635" cy="1339379"/>
                <a:chOff x="-316531" y="2403016"/>
                <a:chExt cx="2059126" cy="1815688"/>
              </a:xfrm>
            </p:grpSpPr>
            <p:pic>
              <p:nvPicPr>
                <p:cNvPr id="21" name="圖形 20" descr="資料庫">
                  <a:extLst>
                    <a:ext uri="{FF2B5EF4-FFF2-40B4-BE49-F238E27FC236}">
                      <a16:creationId xmlns:a16="http://schemas.microsoft.com/office/drawing/2014/main" id="{85C286A6-CCCD-4C38-826F-0CA1E8E2DA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9" y="2403016"/>
                  <a:ext cx="1315014" cy="1315014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3C4B9858-5870-4434-B378-7DFB6925CA4B}"/>
                    </a:ext>
                  </a:extLst>
                </p:cNvPr>
                <p:cNvSpPr txBox="1"/>
                <p:nvPr/>
              </p:nvSpPr>
              <p:spPr>
                <a:xfrm>
                  <a:off x="-316531" y="3718030"/>
                  <a:ext cx="2059126" cy="500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dirty="0">
                      <a:solidFill>
                        <a:schemeClr val="tx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雲端資料庫</a:t>
                  </a:r>
                </a:p>
              </p:txBody>
            </p:sp>
          </p:grp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64360C8-0E49-4A50-9381-7817A8E785A9}"/>
                  </a:ext>
                </a:extLst>
              </p:cNvPr>
              <p:cNvSpPr/>
              <p:nvPr/>
            </p:nvSpPr>
            <p:spPr>
              <a:xfrm>
                <a:off x="7188925" y="2114738"/>
                <a:ext cx="523116" cy="198934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設定服務</a:t>
                </a:r>
                <a:endParaRPr lang="en-US" altLang="zh-TW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CDCCB73-643B-44EC-9DC3-329B5E4538A9}"/>
                  </a:ext>
                </a:extLst>
              </p:cNvPr>
              <p:cNvSpPr/>
              <p:nvPr/>
            </p:nvSpPr>
            <p:spPr>
              <a:xfrm>
                <a:off x="7819990" y="2114738"/>
                <a:ext cx="523116" cy="1989341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查詢服務</a:t>
                </a:r>
                <a:endParaRPr lang="en-US" altLang="zh-TW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777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257047F3-E886-40D9-9DA1-31ABA65BD248}"/>
              </a:ext>
            </a:extLst>
          </p:cNvPr>
          <p:cNvGrpSpPr/>
          <p:nvPr/>
        </p:nvGrpSpPr>
        <p:grpSpPr>
          <a:xfrm>
            <a:off x="103458" y="388162"/>
            <a:ext cx="9040542" cy="6910730"/>
            <a:chOff x="103458" y="388162"/>
            <a:chExt cx="9040542" cy="691073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F218CB7-69F7-434A-9ACC-A5D4574F69A4}"/>
                </a:ext>
              </a:extLst>
            </p:cNvPr>
            <p:cNvSpPr/>
            <p:nvPr/>
          </p:nvSpPr>
          <p:spPr>
            <a:xfrm>
              <a:off x="1017186" y="388162"/>
              <a:ext cx="71096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chemeClr val="accent5">
                          <a:lumMod val="75000"/>
                        </a:schemeClr>
                      </a:gs>
                    </a:gsLst>
                    <a:lin ang="5400000"/>
                  </a:gradFill>
                  <a:effectLst/>
                </a:rPr>
                <a:t>無人商店之實體端框架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1ECF337D-745D-41CE-AADC-F35917B82B0C}"/>
                </a:ext>
              </a:extLst>
            </p:cNvPr>
            <p:cNvGrpSpPr/>
            <p:nvPr/>
          </p:nvGrpSpPr>
          <p:grpSpPr>
            <a:xfrm>
              <a:off x="103458" y="1825876"/>
              <a:ext cx="9040542" cy="5473016"/>
              <a:chOff x="103458" y="1825876"/>
              <a:chExt cx="9040542" cy="5473016"/>
            </a:xfrm>
          </p:grpSpPr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D2E2C220-6B65-4CD7-ABC6-83FA4371C3CE}"/>
                  </a:ext>
                </a:extLst>
              </p:cNvPr>
              <p:cNvGrpSpPr/>
              <p:nvPr/>
            </p:nvGrpSpPr>
            <p:grpSpPr>
              <a:xfrm>
                <a:off x="103458" y="1825876"/>
                <a:ext cx="9040542" cy="5473016"/>
                <a:chOff x="130742" y="964649"/>
                <a:chExt cx="9040542" cy="5473016"/>
              </a:xfrm>
            </p:grpSpPr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9FDA69D2-0B31-4A51-AAC5-842D6C0F6D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37" b="31100"/>
                <a:stretch/>
              </p:blipFill>
              <p:spPr>
                <a:xfrm>
                  <a:off x="130742" y="964649"/>
                  <a:ext cx="6684764" cy="547301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6575DE9-9B76-40E8-ACA0-B8E2279A7010}"/>
                    </a:ext>
                  </a:extLst>
                </p:cNvPr>
                <p:cNvSpPr/>
                <p:nvPr/>
              </p:nvSpPr>
              <p:spPr>
                <a:xfrm>
                  <a:off x="6578996" y="5570747"/>
                  <a:ext cx="2592288" cy="525418"/>
                </a:xfrm>
                <a:prstGeom prst="rect">
                  <a:avLst/>
                </a:prstGeom>
                <a:solidFill>
                  <a:srgbClr val="7BC8FF"/>
                </a:solidFill>
                <a:ln w="31750">
                  <a:solidFill>
                    <a:srgbClr val="7BC8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7BCE0A-AA4F-4DB4-A1AA-63083037E8EB}"/>
                  </a:ext>
                </a:extLst>
              </p:cNvPr>
              <p:cNvGrpSpPr/>
              <p:nvPr/>
            </p:nvGrpSpPr>
            <p:grpSpPr>
              <a:xfrm>
                <a:off x="7246377" y="1844823"/>
                <a:ext cx="1619317" cy="1807099"/>
                <a:chOff x="6179221" y="2509521"/>
                <a:chExt cx="1603104" cy="1789006"/>
              </a:xfrm>
            </p:grpSpPr>
            <p:pic>
              <p:nvPicPr>
                <p:cNvPr id="5" name="圖形 4" descr="收銀機">
                  <a:extLst>
                    <a:ext uri="{FF2B5EF4-FFF2-40B4-BE49-F238E27FC236}">
                      <a16:creationId xmlns:a16="http://schemas.microsoft.com/office/drawing/2014/main" id="{D67C7A9C-67B6-4A9A-89C9-F7BCBAE56C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9221" y="2509521"/>
                  <a:ext cx="1603104" cy="1603104"/>
                </a:xfrm>
                <a:prstGeom prst="rect">
                  <a:avLst/>
                </a:prstGeom>
              </p:spPr>
            </p:pic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71226397-B8FE-4357-B0F7-89FD3B761BA9}"/>
                    </a:ext>
                  </a:extLst>
                </p:cNvPr>
                <p:cNvSpPr txBox="1"/>
                <p:nvPr/>
              </p:nvSpPr>
              <p:spPr>
                <a:xfrm>
                  <a:off x="6293078" y="3898417"/>
                  <a:ext cx="13200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>
                      <a:solidFill>
                        <a:schemeClr val="tx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結帳台</a:t>
                  </a:r>
                </a:p>
              </p:txBody>
            </p:sp>
          </p:grpSp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23AC093F-3549-4C3F-8257-B4379CDE9093}"/>
                  </a:ext>
                </a:extLst>
              </p:cNvPr>
              <p:cNvGrpSpPr/>
              <p:nvPr/>
            </p:nvGrpSpPr>
            <p:grpSpPr>
              <a:xfrm>
                <a:off x="5392348" y="4342361"/>
                <a:ext cx="1320065" cy="1465822"/>
                <a:chOff x="5102478" y="3912523"/>
                <a:chExt cx="1320065" cy="1465822"/>
              </a:xfrm>
            </p:grpSpPr>
            <p:pic>
              <p:nvPicPr>
                <p:cNvPr id="7" name="圖形 6" descr="購物籃">
                  <a:extLst>
                    <a:ext uri="{FF2B5EF4-FFF2-40B4-BE49-F238E27FC236}">
                      <a16:creationId xmlns:a16="http://schemas.microsoft.com/office/drawing/2014/main" id="{787005E2-752B-4145-8831-148D762C0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9428" y="3912523"/>
                  <a:ext cx="1215876" cy="1215876"/>
                </a:xfrm>
                <a:prstGeom prst="rect">
                  <a:avLst/>
                </a:prstGeom>
              </p:spPr>
            </p:pic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FCBB7B5F-88C1-46D4-BC10-00A6864EFF8D}"/>
                    </a:ext>
                  </a:extLst>
                </p:cNvPr>
                <p:cNvSpPr txBox="1"/>
                <p:nvPr/>
              </p:nvSpPr>
              <p:spPr>
                <a:xfrm>
                  <a:off x="5102478" y="4978235"/>
                  <a:ext cx="13200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>
                      <a:solidFill>
                        <a:schemeClr val="accen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商品</a:t>
                  </a:r>
                </a:p>
              </p:txBody>
            </p:sp>
          </p:grp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445F5C67-4210-48E3-A38C-E76A64EDDE8D}"/>
                  </a:ext>
                </a:extLst>
              </p:cNvPr>
              <p:cNvGrpSpPr/>
              <p:nvPr/>
            </p:nvGrpSpPr>
            <p:grpSpPr>
              <a:xfrm>
                <a:off x="5212151" y="2115459"/>
                <a:ext cx="1603103" cy="1536463"/>
                <a:chOff x="7888588" y="1283147"/>
                <a:chExt cx="1603103" cy="1536463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28F02D8A-9472-400E-95F6-A77A4BE74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1897" y="1283147"/>
                  <a:ext cx="1036486" cy="103648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843A904E-A618-4352-8D51-EA3B669AB9D6}"/>
                    </a:ext>
                  </a:extLst>
                </p:cNvPr>
                <p:cNvSpPr txBox="1"/>
                <p:nvPr/>
              </p:nvSpPr>
              <p:spPr>
                <a:xfrm>
                  <a:off x="7888588" y="2419500"/>
                  <a:ext cx="16031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>
                      <a:solidFill>
                        <a:schemeClr val="accen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雲端伺服器</a:t>
                  </a:r>
                </a:p>
              </p:txBody>
            </p:sp>
          </p:grpSp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071B991C-F06E-4CFB-A937-9EABE79087FF}"/>
                  </a:ext>
                </a:extLst>
              </p:cNvPr>
              <p:cNvGrpSpPr/>
              <p:nvPr/>
            </p:nvGrpSpPr>
            <p:grpSpPr>
              <a:xfrm>
                <a:off x="3563888" y="2130042"/>
                <a:ext cx="1267112" cy="1485901"/>
                <a:chOff x="3563888" y="2130042"/>
                <a:chExt cx="1267112" cy="1485901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1087730D-38E9-4BFB-A9C7-9BE07B949D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3430" y="2130042"/>
                  <a:ext cx="1036487" cy="1036487"/>
                </a:xfrm>
                <a:prstGeom prst="rect">
                  <a:avLst/>
                </a:prstGeom>
                <a:noFill/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4CFE8F7D-4A5E-4A51-B300-5421D9C14397}"/>
                    </a:ext>
                  </a:extLst>
                </p:cNvPr>
                <p:cNvSpPr txBox="1"/>
                <p:nvPr/>
              </p:nvSpPr>
              <p:spPr>
                <a:xfrm>
                  <a:off x="3563888" y="3215833"/>
                  <a:ext cx="1267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algn="ctr">
                    <a:defRPr sz="2000">
                      <a:solidFill>
                        <a:schemeClr val="accen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defRPr>
                  </a:lvl1pPr>
                </a:lstStyle>
                <a:p>
                  <a:r>
                    <a:rPr lang="zh-TW" altLang="en-US" dirty="0"/>
                    <a:t>手機</a:t>
                  </a:r>
                </a:p>
              </p:txBody>
            </p: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67C24515-D0AA-4148-8490-77203CD7C3A1}"/>
                  </a:ext>
                </a:extLst>
              </p:cNvPr>
              <p:cNvGrpSpPr/>
              <p:nvPr/>
            </p:nvGrpSpPr>
            <p:grpSpPr>
              <a:xfrm>
                <a:off x="7396004" y="4390856"/>
                <a:ext cx="1320065" cy="1469653"/>
                <a:chOff x="7491079" y="3963705"/>
                <a:chExt cx="1320065" cy="1469653"/>
              </a:xfrm>
            </p:grpSpPr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A0E0800F-28F3-45B0-9CC9-DECA0A8AD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3186" y="3963705"/>
                  <a:ext cx="1075852" cy="1075852"/>
                </a:xfrm>
                <a:prstGeom prst="rect">
                  <a:avLst/>
                </a:prstGeom>
                <a:noFill/>
              </p:spPr>
            </p:pic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BFC98D66-86C8-4383-8EE6-ACBF9DAC7F4B}"/>
                    </a:ext>
                  </a:extLst>
                </p:cNvPr>
                <p:cNvSpPr txBox="1"/>
                <p:nvPr/>
              </p:nvSpPr>
              <p:spPr>
                <a:xfrm>
                  <a:off x="7491079" y="5033248"/>
                  <a:ext cx="13200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>
                      <a:solidFill>
                        <a:schemeClr val="accen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讀取器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5877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5CE04823-6D61-4631-9398-BA5008AE473B}"/>
              </a:ext>
            </a:extLst>
          </p:cNvPr>
          <p:cNvGrpSpPr/>
          <p:nvPr/>
        </p:nvGrpSpPr>
        <p:grpSpPr>
          <a:xfrm>
            <a:off x="-72008" y="225003"/>
            <a:ext cx="9396536" cy="6876405"/>
            <a:chOff x="-72008" y="225003"/>
            <a:chExt cx="9396536" cy="6876405"/>
          </a:xfrm>
        </p:grpSpPr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ED207D4F-7CEF-44E1-BE93-84EAE8FF1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7" b="31100"/>
            <a:stretch/>
          </p:blipFill>
          <p:spPr>
            <a:xfrm>
              <a:off x="-72008" y="3829512"/>
              <a:ext cx="3996307" cy="3271896"/>
            </a:xfrm>
            <a:prstGeom prst="rect">
              <a:avLst/>
            </a:prstGeom>
            <a:ln>
              <a:noFill/>
            </a:ln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C550036-66F8-4E93-B0EB-E951F8D4EA86}"/>
                </a:ext>
              </a:extLst>
            </p:cNvPr>
            <p:cNvSpPr/>
            <p:nvPr/>
          </p:nvSpPr>
          <p:spPr>
            <a:xfrm>
              <a:off x="3782908" y="6583144"/>
              <a:ext cx="5541620" cy="361167"/>
            </a:xfrm>
            <a:prstGeom prst="rect">
              <a:avLst/>
            </a:prstGeom>
            <a:solidFill>
              <a:srgbClr val="7BC8FF"/>
            </a:solidFill>
            <a:ln w="31750">
              <a:solidFill>
                <a:srgbClr val="7BC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6" name="圖形 55" descr="收銀機">
              <a:extLst>
                <a:ext uri="{FF2B5EF4-FFF2-40B4-BE49-F238E27FC236}">
                  <a16:creationId xmlns:a16="http://schemas.microsoft.com/office/drawing/2014/main" id="{36BB7872-E790-40D6-B69F-522E7167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29851" y="4606759"/>
              <a:ext cx="958373" cy="958372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89115FC-A6CA-450A-8166-D7B534CCA270}"/>
                </a:ext>
              </a:extLst>
            </p:cNvPr>
            <p:cNvSpPr txBox="1"/>
            <p:nvPr/>
          </p:nvSpPr>
          <p:spPr>
            <a:xfrm>
              <a:off x="5697917" y="5437071"/>
              <a:ext cx="789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結帳台</a:t>
              </a:r>
            </a:p>
          </p:txBody>
        </p:sp>
        <p:pic>
          <p:nvPicPr>
            <p:cNvPr id="54" name="圖形 53" descr="購物籃">
              <a:extLst>
                <a:ext uri="{FF2B5EF4-FFF2-40B4-BE49-F238E27FC236}">
                  <a16:creationId xmlns:a16="http://schemas.microsoft.com/office/drawing/2014/main" id="{CA8E1E2E-35D8-47BB-BEE1-2DF1F8E4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26038" y="4799963"/>
              <a:ext cx="726879" cy="726879"/>
            </a:xfrm>
            <a:prstGeom prst="rect">
              <a:avLst/>
            </a:prstGeom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E81B0079-5E4A-4795-9A82-DB6439E843F2}"/>
                </a:ext>
              </a:extLst>
            </p:cNvPr>
            <p:cNvSpPr txBox="1"/>
            <p:nvPr/>
          </p:nvSpPr>
          <p:spPr>
            <a:xfrm>
              <a:off x="3021883" y="5437071"/>
              <a:ext cx="789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</a:t>
              </a:r>
            </a:p>
          </p:txBody>
        </p:sp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5E7D5D6D-1AF1-4D49-ACE3-F903BB92B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383" y="4789012"/>
              <a:ext cx="619635" cy="619636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58993DB-D2EA-4A3D-8585-7CFFCED2C98A}"/>
                </a:ext>
              </a:extLst>
            </p:cNvPr>
            <p:cNvSpPr txBox="1"/>
            <p:nvPr/>
          </p:nvSpPr>
          <p:spPr>
            <a:xfrm>
              <a:off x="6929013" y="5468351"/>
              <a:ext cx="109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雲端伺服器</a:t>
              </a:r>
            </a:p>
          </p:txBody>
        </p: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7D8F219D-A76F-4144-B1FF-2C73BBE0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922" y="4783953"/>
              <a:ext cx="619636" cy="619636"/>
            </a:xfrm>
            <a:prstGeom prst="rect">
              <a:avLst/>
            </a:prstGeom>
            <a:noFill/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F8928D7-1010-4CA7-A4C5-2A9A3429C896}"/>
                </a:ext>
              </a:extLst>
            </p:cNvPr>
            <p:cNvSpPr txBox="1"/>
            <p:nvPr/>
          </p:nvSpPr>
          <p:spPr>
            <a:xfrm>
              <a:off x="8100392" y="5433064"/>
              <a:ext cx="757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algn="ctr">
                <a:defRPr sz="200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sz="1400" dirty="0"/>
                <a:t>手機</a:t>
              </a:r>
            </a:p>
          </p:txBody>
        </p:sp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F1C733F4-6F58-4B15-A849-1F0F4DCF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896" y="4828954"/>
              <a:ext cx="643170" cy="643169"/>
            </a:xfrm>
            <a:prstGeom prst="rect">
              <a:avLst/>
            </a:prstGeom>
            <a:noFill/>
          </p:spPr>
        </p:pic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9AE4862-CD0D-4786-A077-2F65DF540333}"/>
                </a:ext>
              </a:extLst>
            </p:cNvPr>
            <p:cNvSpPr txBox="1"/>
            <p:nvPr/>
          </p:nvSpPr>
          <p:spPr>
            <a:xfrm>
              <a:off x="4358898" y="5468351"/>
              <a:ext cx="789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讀取器</a:t>
              </a:r>
            </a:p>
          </p:txBody>
        </p:sp>
        <p:sp>
          <p:nvSpPr>
            <p:cNvPr id="64" name="雲朵形 63">
              <a:extLst>
                <a:ext uri="{FF2B5EF4-FFF2-40B4-BE49-F238E27FC236}">
                  <a16:creationId xmlns:a16="http://schemas.microsoft.com/office/drawing/2014/main" id="{94D8325C-31B6-4F7D-BE15-D18B55BCFD10}"/>
                </a:ext>
              </a:extLst>
            </p:cNvPr>
            <p:cNvSpPr/>
            <p:nvPr/>
          </p:nvSpPr>
          <p:spPr>
            <a:xfrm>
              <a:off x="995447" y="3168336"/>
              <a:ext cx="7724484" cy="993928"/>
            </a:xfrm>
            <a:prstGeom prst="cloud">
              <a:avLst/>
            </a:prstGeom>
            <a:pattFill prst="wdUpDiag">
              <a:fgClr>
                <a:schemeClr val="accent1"/>
              </a:fgClr>
              <a:bgClr>
                <a:schemeClr val="accent5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36A6553-1B98-4947-B00A-5BCC5DAF7360}"/>
                </a:ext>
              </a:extLst>
            </p:cNvPr>
            <p:cNvSpPr/>
            <p:nvPr/>
          </p:nvSpPr>
          <p:spPr>
            <a:xfrm>
              <a:off x="1851652" y="3164147"/>
              <a:ext cx="5915178" cy="448611"/>
            </a:xfrm>
            <a:prstGeom prst="rect">
              <a:avLst/>
            </a:prstGeom>
            <a:pattFill prst="narVert">
              <a:fgClr>
                <a:srgbClr val="002060"/>
              </a:fgClr>
              <a:bgClr>
                <a:srgbClr val="002060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+mj-ea"/>
                  <a:ea typeface="+mj-ea"/>
                </a:rPr>
                <a:t>無人商店雲端服務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2EE500A-8BC7-4571-B67D-4C4A9765BEC4}"/>
                </a:ext>
              </a:extLst>
            </p:cNvPr>
            <p:cNvSpPr/>
            <p:nvPr/>
          </p:nvSpPr>
          <p:spPr>
            <a:xfrm>
              <a:off x="2026420" y="2815227"/>
              <a:ext cx="1681484" cy="34891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管理端服務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EE3058-027D-4D4C-948A-D0179BA16428}"/>
                </a:ext>
              </a:extLst>
            </p:cNvPr>
            <p:cNvSpPr/>
            <p:nvPr/>
          </p:nvSpPr>
          <p:spPr>
            <a:xfrm>
              <a:off x="5062952" y="2815227"/>
              <a:ext cx="1453264" cy="34891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商店端服務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65BC44D-C60D-4DFE-9FB3-B70F585AF99F}"/>
                </a:ext>
              </a:extLst>
            </p:cNvPr>
            <p:cNvSpPr/>
            <p:nvPr/>
          </p:nvSpPr>
          <p:spPr>
            <a:xfrm>
              <a:off x="6660232" y="2811036"/>
              <a:ext cx="960585" cy="34891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使用者手機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API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服務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D49B532-66F1-4561-B98C-38A49C6048BC}"/>
                </a:ext>
              </a:extLst>
            </p:cNvPr>
            <p:cNvSpPr/>
            <p:nvPr/>
          </p:nvSpPr>
          <p:spPr>
            <a:xfrm>
              <a:off x="2082139" y="1465205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會員管理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66C588D-ECC8-4484-906E-CECFF1D29B94}"/>
                </a:ext>
              </a:extLst>
            </p:cNvPr>
            <p:cNvSpPr/>
            <p:nvPr/>
          </p:nvSpPr>
          <p:spPr>
            <a:xfrm>
              <a:off x="2466642" y="1465204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商品管理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3ED3CB4-0D02-4EE4-A14F-1DD96FCF8F27}"/>
                </a:ext>
              </a:extLst>
            </p:cNvPr>
            <p:cNvSpPr/>
            <p:nvPr/>
          </p:nvSpPr>
          <p:spPr>
            <a:xfrm>
              <a:off x="2851144" y="1465204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新增商品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A950C9D-137F-4A86-AA07-3BF46271E40D}"/>
                </a:ext>
              </a:extLst>
            </p:cNvPr>
            <p:cNvSpPr/>
            <p:nvPr/>
          </p:nvSpPr>
          <p:spPr>
            <a:xfrm>
              <a:off x="3229903" y="1465203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交易紀錄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7A6AFCF-96C1-43C9-B08F-DFD196152B09}"/>
                </a:ext>
              </a:extLst>
            </p:cNvPr>
            <p:cNvSpPr/>
            <p:nvPr/>
          </p:nvSpPr>
          <p:spPr>
            <a:xfrm>
              <a:off x="5567006" y="1468176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會員折價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EF07214-F3F0-4F4F-A039-0AD17F687F9D}"/>
                </a:ext>
              </a:extLst>
            </p:cNvPr>
            <p:cNvSpPr/>
            <p:nvPr/>
          </p:nvSpPr>
          <p:spPr>
            <a:xfrm>
              <a:off x="5166301" y="1468381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計算金額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5DD1409-F73D-4AD1-A14F-31F3BF778E91}"/>
                </a:ext>
              </a:extLst>
            </p:cNvPr>
            <p:cNvSpPr/>
            <p:nvPr/>
          </p:nvSpPr>
          <p:spPr>
            <a:xfrm>
              <a:off x="5976369" y="1468176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結帳服務</a:t>
              </a:r>
            </a:p>
          </p:txBody>
        </p:sp>
        <p:pic>
          <p:nvPicPr>
            <p:cNvPr id="79" name="圖形 78" descr="資料庫">
              <a:extLst>
                <a:ext uri="{FF2B5EF4-FFF2-40B4-BE49-F238E27FC236}">
                  <a16:creationId xmlns:a16="http://schemas.microsoft.com/office/drawing/2014/main" id="{B5B3EB19-7A7E-4DF7-81B0-40768D1F3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96144" y="1711064"/>
              <a:ext cx="665624" cy="656257"/>
            </a:xfrm>
            <a:prstGeom prst="rect">
              <a:avLst/>
            </a:prstGeom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87D619D0-AF1E-42F8-8076-A9047D9E9D9E}"/>
                </a:ext>
              </a:extLst>
            </p:cNvPr>
            <p:cNvSpPr txBox="1"/>
            <p:nvPr/>
          </p:nvSpPr>
          <p:spPr>
            <a:xfrm>
              <a:off x="3817759" y="2367321"/>
              <a:ext cx="104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雲端資料庫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EE0A60B-B7A8-4A2B-A676-6D67E424AEFC}"/>
                </a:ext>
              </a:extLst>
            </p:cNvPr>
            <p:cNvSpPr/>
            <p:nvPr/>
          </p:nvSpPr>
          <p:spPr>
            <a:xfrm>
              <a:off x="6753105" y="1464744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設定服務</a:t>
              </a:r>
              <a:endParaRPr lang="en-US" altLang="zh-TW" sz="14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11E7A19-3137-446C-A7E8-BFF4102EBA6E}"/>
                </a:ext>
              </a:extLst>
            </p:cNvPr>
            <p:cNvSpPr/>
            <p:nvPr/>
          </p:nvSpPr>
          <p:spPr>
            <a:xfrm>
              <a:off x="7173216" y="1461011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查詢服務</a:t>
              </a:r>
              <a:endParaRPr lang="en-US" altLang="zh-TW" sz="14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2440C40-41F5-4DC6-BD28-86E0B14FACB2}"/>
                </a:ext>
              </a:extLst>
            </p:cNvPr>
            <p:cNvSpPr/>
            <p:nvPr/>
          </p:nvSpPr>
          <p:spPr>
            <a:xfrm>
              <a:off x="788794" y="225003"/>
              <a:ext cx="752000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4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chemeClr val="accent5">
                          <a:lumMod val="75000"/>
                        </a:schemeClr>
                      </a:gs>
                    </a:gsLst>
                    <a:lin ang="5400000"/>
                  </a:gradFill>
                </a:rPr>
                <a:t>情境模擬一：</a:t>
              </a:r>
              <a:r>
                <a:rPr lang="zh-TW" altLang="en-US" sz="4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chemeClr val="accent5">
                          <a:lumMod val="75000"/>
                        </a:schemeClr>
                      </a:gs>
                    </a:gsLst>
                    <a:lin ang="5400000"/>
                  </a:gradFill>
                  <a:effectLst/>
                </a:rPr>
                <a:t>使用者購買商品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80CBC23B-1DA5-45DF-9E20-D275C1228B06}"/>
                </a:ext>
              </a:extLst>
            </p:cNvPr>
            <p:cNvCxnSpPr>
              <a:cxnSpLocks/>
            </p:cNvCxnSpPr>
            <p:nvPr/>
          </p:nvCxnSpPr>
          <p:spPr>
            <a:xfrm>
              <a:off x="3737617" y="5309934"/>
              <a:ext cx="621281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23F5BF40-8F6A-4ABB-A491-16AE32BC9C7D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 flipV="1">
              <a:off x="4679709" y="2131104"/>
              <a:ext cx="486592" cy="101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CB1A7CF2-04F4-48FC-9D3A-4A7C826B4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4199" y="2708920"/>
              <a:ext cx="169702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8B536500-A313-4E1A-89BF-DADA25E6D4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9298" y="4966272"/>
              <a:ext cx="56298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6B6AE598-18A0-4399-B347-F38DBCC4187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718" y="5325708"/>
              <a:ext cx="558177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0747A187-A705-4CB5-B965-A32B2243E03E}"/>
                </a:ext>
              </a:extLst>
            </p:cNvPr>
            <p:cNvSpPr txBox="1"/>
            <p:nvPr/>
          </p:nvSpPr>
          <p:spPr>
            <a:xfrm>
              <a:off x="6281655" y="5752628"/>
              <a:ext cx="1621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結帳請求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1F861205-B0D8-421A-925D-9A170D02E44F}"/>
                </a:ext>
              </a:extLst>
            </p:cNvPr>
            <p:cNvSpPr txBox="1"/>
            <p:nvPr/>
          </p:nvSpPr>
          <p:spPr>
            <a:xfrm>
              <a:off x="3448490" y="5760366"/>
              <a:ext cx="1278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掃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RFID</a:t>
              </a:r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5FAA7DF1-B98B-4501-8C33-B904313D1593}"/>
                </a:ext>
              </a:extLst>
            </p:cNvPr>
            <p:cNvSpPr txBox="1"/>
            <p:nvPr/>
          </p:nvSpPr>
          <p:spPr>
            <a:xfrm>
              <a:off x="3798089" y="1013945"/>
              <a:ext cx="2477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DB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內商品價錢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96CCCD9A-4625-47C7-BA66-0B8D7664647A}"/>
                </a:ext>
              </a:extLst>
            </p:cNvPr>
            <p:cNvSpPr txBox="1"/>
            <p:nvPr/>
          </p:nvSpPr>
          <p:spPr>
            <a:xfrm>
              <a:off x="5398159" y="4322219"/>
              <a:ext cx="1928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回傳商品價格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24A58503-10DC-441F-906C-706F2B7A3063}"/>
                </a:ext>
              </a:extLst>
            </p:cNvPr>
            <p:cNvSpPr txBox="1"/>
            <p:nvPr/>
          </p:nvSpPr>
          <p:spPr>
            <a:xfrm>
              <a:off x="2393105" y="4126568"/>
              <a:ext cx="3142768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ts val="600"/>
                </a:spcBef>
                <a:buAutoNum type="arabicPeriod" startAt="5"/>
              </a:pP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(a) 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會員卡 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-&gt; step 6.</a:t>
              </a:r>
            </a:p>
            <a:p>
              <a:pPr>
                <a:spcBef>
                  <a:spcPts val="600"/>
                </a:spcBef>
              </a:pP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(b) 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悠遊卡 </a:t>
              </a:r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-&gt; 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交易完成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97F52A4E-6CB0-4693-B9F5-6E2881BBE29A}"/>
                </a:ext>
              </a:extLst>
            </p:cNvPr>
            <p:cNvSpPr txBox="1"/>
            <p:nvPr/>
          </p:nvSpPr>
          <p:spPr>
            <a:xfrm>
              <a:off x="53412" y="2819419"/>
              <a:ext cx="1969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建交易紀錄檔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8D893423-A81A-4D6C-9DE8-C60321AA45D8}"/>
                </a:ext>
              </a:extLst>
            </p:cNvPr>
            <p:cNvCxnSpPr>
              <a:cxnSpLocks/>
            </p:cNvCxnSpPr>
            <p:nvPr/>
          </p:nvCxnSpPr>
          <p:spPr>
            <a:xfrm>
              <a:off x="7766830" y="5098830"/>
              <a:ext cx="549586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>
              <a:extLst>
                <a:ext uri="{FF2B5EF4-FFF2-40B4-BE49-F238E27FC236}">
                  <a16:creationId xmlns:a16="http://schemas.microsoft.com/office/drawing/2014/main" id="{A57A143F-9A84-48B3-B100-B267E3627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0203" y="4631893"/>
              <a:ext cx="532236" cy="628922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C1673B1B-47B6-499F-AF08-6909227CC38F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rot="5400000">
              <a:off x="4654408" y="1765521"/>
              <a:ext cx="764488" cy="12700"/>
            </a:xfrm>
            <a:prstGeom prst="bentConnector3">
              <a:avLst>
                <a:gd name="adj1" fmla="val 99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接點: 肘形 125">
              <a:extLst>
                <a:ext uri="{FF2B5EF4-FFF2-40B4-BE49-F238E27FC236}">
                  <a16:creationId xmlns:a16="http://schemas.microsoft.com/office/drawing/2014/main" id="{EACB2ADF-2F66-41C0-BA2F-C1CF1378C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800" y="2705606"/>
              <a:ext cx="3845026" cy="100453"/>
            </a:xfrm>
            <a:prstGeom prst="bentConnector3">
              <a:avLst>
                <a:gd name="adj1" fmla="val 125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E76EFFC4-0C0A-49E0-B064-154731EF55C2}"/>
                </a:ext>
              </a:extLst>
            </p:cNvPr>
            <p:cNvSpPr txBox="1"/>
            <p:nvPr/>
          </p:nvSpPr>
          <p:spPr>
            <a:xfrm>
              <a:off x="558406" y="1043811"/>
              <a:ext cx="221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   </a:t>
              </a:r>
              <a:r>
                <a:rPr lang="zh-TW" altLang="en-US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查詢是否為會員</a:t>
              </a:r>
              <a:endPara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箭號: 上彎 35">
              <a:extLst>
                <a:ext uri="{FF2B5EF4-FFF2-40B4-BE49-F238E27FC236}">
                  <a16:creationId xmlns:a16="http://schemas.microsoft.com/office/drawing/2014/main" id="{9AB39DC4-831A-492D-922C-10CC2F4C223F}"/>
                </a:ext>
              </a:extLst>
            </p:cNvPr>
            <p:cNvSpPr/>
            <p:nvPr/>
          </p:nvSpPr>
          <p:spPr>
            <a:xfrm flipH="1">
              <a:off x="1577605" y="1389627"/>
              <a:ext cx="500519" cy="478580"/>
            </a:xfrm>
            <a:prstGeom prst="bentUpArrow">
              <a:avLst>
                <a:gd name="adj1" fmla="val 18953"/>
                <a:gd name="adj2" fmla="val 28628"/>
                <a:gd name="adj3" fmla="val 43139"/>
              </a:avLst>
            </a:prstGeom>
            <a:solidFill>
              <a:schemeClr val="accent2"/>
            </a:solidFill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61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群組 73">
            <a:extLst>
              <a:ext uri="{FF2B5EF4-FFF2-40B4-BE49-F238E27FC236}">
                <a16:creationId xmlns:a16="http://schemas.microsoft.com/office/drawing/2014/main" id="{F5E24F6C-A2E4-4727-90E8-C04DF6F1E916}"/>
              </a:ext>
            </a:extLst>
          </p:cNvPr>
          <p:cNvGrpSpPr/>
          <p:nvPr/>
        </p:nvGrpSpPr>
        <p:grpSpPr>
          <a:xfrm>
            <a:off x="-180528" y="250297"/>
            <a:ext cx="10153128" cy="5760639"/>
            <a:chOff x="-180528" y="365800"/>
            <a:chExt cx="10153128" cy="5760639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6DAAEAAA-24C0-4D39-9DEB-CC731A3D0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7" b="31100"/>
            <a:stretch/>
          </p:blipFill>
          <p:spPr>
            <a:xfrm>
              <a:off x="126554" y="2734301"/>
              <a:ext cx="3996307" cy="3271896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4F2EF0-37BD-4C86-ABE9-0DF205287A9B}"/>
                </a:ext>
              </a:extLst>
            </p:cNvPr>
            <p:cNvSpPr/>
            <p:nvPr/>
          </p:nvSpPr>
          <p:spPr>
            <a:xfrm>
              <a:off x="3981470" y="5487933"/>
              <a:ext cx="5541620" cy="361167"/>
            </a:xfrm>
            <a:prstGeom prst="rect">
              <a:avLst/>
            </a:prstGeom>
            <a:solidFill>
              <a:srgbClr val="7BC8FF"/>
            </a:solidFill>
            <a:ln w="31750">
              <a:solidFill>
                <a:srgbClr val="7BC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5" name="圖形 24" descr="收銀機">
              <a:extLst>
                <a:ext uri="{FF2B5EF4-FFF2-40B4-BE49-F238E27FC236}">
                  <a16:creationId xmlns:a16="http://schemas.microsoft.com/office/drawing/2014/main" id="{B1240901-00D7-4D8F-8C9F-14E84B614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28413" y="3511548"/>
              <a:ext cx="958373" cy="958372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05190C-9C48-4485-8ACB-F4364B7EC7E6}"/>
                </a:ext>
              </a:extLst>
            </p:cNvPr>
            <p:cNvSpPr txBox="1"/>
            <p:nvPr/>
          </p:nvSpPr>
          <p:spPr>
            <a:xfrm>
              <a:off x="5896479" y="4341860"/>
              <a:ext cx="789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結帳台</a:t>
              </a:r>
            </a:p>
          </p:txBody>
        </p:sp>
        <p:pic>
          <p:nvPicPr>
            <p:cNvPr id="27" name="圖形 26" descr="購物籃">
              <a:extLst>
                <a:ext uri="{FF2B5EF4-FFF2-40B4-BE49-F238E27FC236}">
                  <a16:creationId xmlns:a16="http://schemas.microsoft.com/office/drawing/2014/main" id="{5B2BA550-3D57-433B-A513-3C19EA248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24600" y="3704752"/>
              <a:ext cx="726879" cy="726879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60E3913-D7FD-4BC9-B23B-B3682B5D4E5D}"/>
                </a:ext>
              </a:extLst>
            </p:cNvPr>
            <p:cNvSpPr txBox="1"/>
            <p:nvPr/>
          </p:nvSpPr>
          <p:spPr>
            <a:xfrm>
              <a:off x="3220445" y="4341860"/>
              <a:ext cx="789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</a:t>
              </a: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DFFF23DD-6B2E-44B5-A463-7E0A80243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945" y="3693801"/>
              <a:ext cx="619635" cy="619636"/>
            </a:xfrm>
            <a:prstGeom prst="rect">
              <a:avLst/>
            </a:prstGeom>
            <a:ln>
              <a:noFill/>
            </a:ln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D559293-1AC5-4054-87EF-CBF6FE0EF554}"/>
                </a:ext>
              </a:extLst>
            </p:cNvPr>
            <p:cNvSpPr txBox="1"/>
            <p:nvPr/>
          </p:nvSpPr>
          <p:spPr>
            <a:xfrm>
              <a:off x="7127575" y="4373140"/>
              <a:ext cx="109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雲端伺服器</a:t>
              </a:r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4BCEE91D-A2A5-4F97-8F06-B1AB058A5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84" y="3688742"/>
              <a:ext cx="619636" cy="619636"/>
            </a:xfrm>
            <a:prstGeom prst="rect">
              <a:avLst/>
            </a:prstGeom>
            <a:noFill/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563CADB-ACDF-461E-9B23-AE47FF2D4DA9}"/>
                </a:ext>
              </a:extLst>
            </p:cNvPr>
            <p:cNvSpPr txBox="1"/>
            <p:nvPr/>
          </p:nvSpPr>
          <p:spPr>
            <a:xfrm>
              <a:off x="8298954" y="4337853"/>
              <a:ext cx="757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algn="ctr">
                <a:defRPr sz="200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sz="1400" dirty="0"/>
                <a:t>手機</a:t>
              </a: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08298D88-A65C-46ED-8161-DA3C6AED1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0458" y="3733743"/>
              <a:ext cx="643170" cy="643169"/>
            </a:xfrm>
            <a:prstGeom prst="rect">
              <a:avLst/>
            </a:prstGeom>
            <a:noFill/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C92E5C1-3E8F-4CDE-A921-724BF22325BF}"/>
                </a:ext>
              </a:extLst>
            </p:cNvPr>
            <p:cNvSpPr txBox="1"/>
            <p:nvPr/>
          </p:nvSpPr>
          <p:spPr>
            <a:xfrm>
              <a:off x="4557460" y="4373140"/>
              <a:ext cx="789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讀取器</a:t>
              </a:r>
            </a:p>
          </p:txBody>
        </p:sp>
        <p:sp>
          <p:nvSpPr>
            <p:cNvPr id="35" name="雲朵形 34">
              <a:extLst>
                <a:ext uri="{FF2B5EF4-FFF2-40B4-BE49-F238E27FC236}">
                  <a16:creationId xmlns:a16="http://schemas.microsoft.com/office/drawing/2014/main" id="{67D38667-B92A-40D9-A7C0-5802164C6499}"/>
                </a:ext>
              </a:extLst>
            </p:cNvPr>
            <p:cNvSpPr/>
            <p:nvPr/>
          </p:nvSpPr>
          <p:spPr>
            <a:xfrm>
              <a:off x="879964" y="2073125"/>
              <a:ext cx="7724484" cy="993928"/>
            </a:xfrm>
            <a:prstGeom prst="cloud">
              <a:avLst/>
            </a:prstGeom>
            <a:pattFill prst="wdUpDiag">
              <a:fgClr>
                <a:schemeClr val="accent1"/>
              </a:fgClr>
              <a:bgClr>
                <a:schemeClr val="accent5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3D086B3-3A7A-46BA-A452-49AD663ED5C0}"/>
                </a:ext>
              </a:extLst>
            </p:cNvPr>
            <p:cNvSpPr/>
            <p:nvPr/>
          </p:nvSpPr>
          <p:spPr>
            <a:xfrm>
              <a:off x="1736169" y="2068936"/>
              <a:ext cx="5915178" cy="448611"/>
            </a:xfrm>
            <a:prstGeom prst="rect">
              <a:avLst/>
            </a:prstGeom>
            <a:pattFill prst="narVert">
              <a:fgClr>
                <a:srgbClr val="002060"/>
              </a:fgClr>
              <a:bgClr>
                <a:srgbClr val="002060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+mj-ea"/>
                  <a:ea typeface="+mj-ea"/>
                </a:rPr>
                <a:t>無人商店雲端服務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42931DC-A1E7-4AAA-B0E2-8D5AB9042BAD}"/>
                </a:ext>
              </a:extLst>
            </p:cNvPr>
            <p:cNvSpPr/>
            <p:nvPr/>
          </p:nvSpPr>
          <p:spPr>
            <a:xfrm>
              <a:off x="1910937" y="1720016"/>
              <a:ext cx="1681484" cy="34891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管理端服務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B8DCD-4A14-4772-B087-52FCC2413858}"/>
                </a:ext>
              </a:extLst>
            </p:cNvPr>
            <p:cNvSpPr/>
            <p:nvPr/>
          </p:nvSpPr>
          <p:spPr>
            <a:xfrm>
              <a:off x="4947469" y="1720016"/>
              <a:ext cx="1453264" cy="34891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商店端服務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1A6A66-C18B-45C7-9764-D718B55F2947}"/>
                </a:ext>
              </a:extLst>
            </p:cNvPr>
            <p:cNvSpPr/>
            <p:nvPr/>
          </p:nvSpPr>
          <p:spPr>
            <a:xfrm>
              <a:off x="6544749" y="1715825"/>
              <a:ext cx="960585" cy="34891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使用者手機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API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服務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F1F5B0C-C298-441F-B567-8E4917B4D8A2}"/>
                </a:ext>
              </a:extLst>
            </p:cNvPr>
            <p:cNvSpPr/>
            <p:nvPr/>
          </p:nvSpPr>
          <p:spPr>
            <a:xfrm>
              <a:off x="1966656" y="369994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會員管理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86625D4-E92E-4924-AF60-87FD185E3E12}"/>
                </a:ext>
              </a:extLst>
            </p:cNvPr>
            <p:cNvSpPr/>
            <p:nvPr/>
          </p:nvSpPr>
          <p:spPr>
            <a:xfrm>
              <a:off x="2351159" y="369993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商品管理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D375BCF-D348-4C66-9494-5EE49E85CDC9}"/>
                </a:ext>
              </a:extLst>
            </p:cNvPr>
            <p:cNvSpPr/>
            <p:nvPr/>
          </p:nvSpPr>
          <p:spPr>
            <a:xfrm>
              <a:off x="2735661" y="369993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新增商品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EF10659-1D29-4C98-9BA4-CFA08189A6E6}"/>
                </a:ext>
              </a:extLst>
            </p:cNvPr>
            <p:cNvSpPr/>
            <p:nvPr/>
          </p:nvSpPr>
          <p:spPr>
            <a:xfrm>
              <a:off x="3114420" y="369992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交易紀錄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DEE7D1-D978-454F-98B8-8EBAC5EDF402}"/>
                </a:ext>
              </a:extLst>
            </p:cNvPr>
            <p:cNvSpPr/>
            <p:nvPr/>
          </p:nvSpPr>
          <p:spPr>
            <a:xfrm>
              <a:off x="5451523" y="372965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會員折價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BB7E23-D2A3-48B1-A8BA-7BF1204FC6A6}"/>
                </a:ext>
              </a:extLst>
            </p:cNvPr>
            <p:cNvSpPr/>
            <p:nvPr/>
          </p:nvSpPr>
          <p:spPr>
            <a:xfrm>
              <a:off x="5050818" y="373170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計算金額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8704ED9-91B7-4D4B-8D15-169D1F6D8F59}"/>
                </a:ext>
              </a:extLst>
            </p:cNvPr>
            <p:cNvSpPr/>
            <p:nvPr/>
          </p:nvSpPr>
          <p:spPr>
            <a:xfrm>
              <a:off x="5860886" y="372965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結帳服務</a:t>
              </a:r>
            </a:p>
          </p:txBody>
        </p:sp>
        <p:pic>
          <p:nvPicPr>
            <p:cNvPr id="47" name="圖形 46" descr="資料庫">
              <a:extLst>
                <a:ext uri="{FF2B5EF4-FFF2-40B4-BE49-F238E27FC236}">
                  <a16:creationId xmlns:a16="http://schemas.microsoft.com/office/drawing/2014/main" id="{A36C3D53-EE1A-4773-97FA-329FA09AD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80661" y="615853"/>
              <a:ext cx="665624" cy="656257"/>
            </a:xfrm>
            <a:prstGeom prst="rect">
              <a:avLst/>
            </a:prstGeom>
          </p:spPr>
        </p:pic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371D6BE-4B09-4A00-941C-2100DE73F23F}"/>
                </a:ext>
              </a:extLst>
            </p:cNvPr>
            <p:cNvSpPr txBox="1"/>
            <p:nvPr/>
          </p:nvSpPr>
          <p:spPr>
            <a:xfrm>
              <a:off x="3702276" y="1272110"/>
              <a:ext cx="104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雲端資料庫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30B5EBB-F02F-4E11-A22C-EFE16FA53CDC}"/>
                </a:ext>
              </a:extLst>
            </p:cNvPr>
            <p:cNvSpPr/>
            <p:nvPr/>
          </p:nvSpPr>
          <p:spPr>
            <a:xfrm>
              <a:off x="6637622" y="369533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設定服務</a:t>
              </a:r>
              <a:endParaRPr lang="en-US" altLang="zh-TW" sz="14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BB4244C-1A18-4263-B039-70DB9F26D25E}"/>
                </a:ext>
              </a:extLst>
            </p:cNvPr>
            <p:cNvSpPr/>
            <p:nvPr/>
          </p:nvSpPr>
          <p:spPr>
            <a:xfrm>
              <a:off x="7057733" y="365800"/>
              <a:ext cx="353899" cy="1345833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查詢服務</a:t>
              </a:r>
              <a:endParaRPr lang="en-US" altLang="zh-TW" sz="14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ED93F6E-B44E-45D9-B816-C8E62D3404A8}"/>
                </a:ext>
              </a:extLst>
            </p:cNvPr>
            <p:cNvSpPr/>
            <p:nvPr/>
          </p:nvSpPr>
          <p:spPr>
            <a:xfrm>
              <a:off x="-180528" y="5698420"/>
              <a:ext cx="10153128" cy="428019"/>
            </a:xfrm>
            <a:prstGeom prst="rect">
              <a:avLst/>
            </a:prstGeom>
            <a:solidFill>
              <a:srgbClr val="7B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17A580D-6AD2-408E-A843-42737901DD28}"/>
                </a:ext>
              </a:extLst>
            </p:cNvPr>
            <p:cNvSpPr/>
            <p:nvPr/>
          </p:nvSpPr>
          <p:spPr>
            <a:xfrm>
              <a:off x="-180528" y="5480414"/>
              <a:ext cx="1138234" cy="430002"/>
            </a:xfrm>
            <a:prstGeom prst="rect">
              <a:avLst/>
            </a:prstGeom>
            <a:solidFill>
              <a:srgbClr val="7BC8FF"/>
            </a:solidFill>
            <a:ln w="15875">
              <a:solidFill>
                <a:srgbClr val="7BC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81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195</Words>
  <Application>Microsoft Office PowerPoint</Application>
  <PresentationFormat>如螢幕大小 (4:3)</PresentationFormat>
  <Paragraphs>69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A6409001 A6409001</dc:creator>
  <cp:lastModifiedBy>A5254135</cp:lastModifiedBy>
  <cp:revision>87</cp:revision>
  <dcterms:created xsi:type="dcterms:W3CDTF">2019-06-02T06:22:10Z</dcterms:created>
  <dcterms:modified xsi:type="dcterms:W3CDTF">2019-10-27T08:02:37Z</dcterms:modified>
</cp:coreProperties>
</file>