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57" r:id="rId6"/>
    <p:sldId id="259" r:id="rId7"/>
    <p:sldId id="263" r:id="rId8"/>
    <p:sldId id="264" r:id="rId9"/>
    <p:sldId id="265" r:id="rId10"/>
    <p:sldId id="267" r:id="rId11"/>
    <p:sldId id="266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70"/>
    <p:restoredTop sz="94635"/>
  </p:normalViewPr>
  <p:slideViewPr>
    <p:cSldViewPr snapToGrid="0">
      <p:cViewPr varScale="1">
        <p:scale>
          <a:sx n="120" d="100"/>
          <a:sy n="120" d="100"/>
        </p:scale>
        <p:origin x="1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84929-100F-7E07-DB68-871A6FF4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8C598-CCB8-B2DE-8C23-C5B455E8F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DA11A-DA46-1626-13C5-8CC82E3E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8B7BE-40FE-AD95-4003-D9003F06B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9A47E-C403-0A3D-48DF-7E736217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5A329-70CF-EAFA-00CC-E4431BC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B747F-B847-6C53-63BB-5B2EDA327C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8F197-014F-EA56-4F3F-64BD4D4E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EA1FA-9BAA-93FF-F630-C6C384160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0FE9A-2EB4-9B61-7120-971F11443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04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AC81C6-D0FB-B78A-484A-D196778F7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E3F169-4B81-56EA-9491-741A9838B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65E6-97AC-93C0-CD6D-A8CFC3487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2CA50F-0640-39F5-E333-470C54CFD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06058-CB0F-03B8-5B84-206690F16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8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DAEA-F559-5D2C-2571-EC416583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71BF7-15C2-D31A-A235-E9B89F2A4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4A92D-F736-99DB-55A7-4F12E456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31295-8381-2BCE-E074-3A0AE5A46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B440E8-5D01-3F6F-BC59-A0B4B7B2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345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31A6-437A-8F5F-F479-2F679D6286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ED6F5-AD05-F0EA-1F65-85F448078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35179-9EE9-6B9E-BD50-0F41C27EB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4C35D-16DF-A05A-F28E-FBD1C854A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70D2-C475-82FF-2FD4-282417F39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0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9501-0F70-58E2-09B4-1675E267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FE83C-9F47-AAC0-7ED4-2958C3F1F5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68DCFD-DB4E-43D2-B0BB-14B1E2A10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DD350-0FCB-D102-135C-F2B563EA4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18CAE-5EE9-AE18-D9E7-B9A81D6E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7B2E1-15AA-F2A8-F7B5-80D59DB07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90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5F044-0B2D-DF4A-F841-BDBD6C5EB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4C55C-3E3B-2E22-BC28-D961C1C7F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1C014-7AD6-D689-138D-F03C9CBABC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25CA0B-90D1-7AE2-D8DC-BA0EBF53F9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95A356-B1DB-CB40-1801-5B16BC87A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5B8AA6-0BE4-ACCC-3ADD-E6173DFEF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FF3BA7-107C-3F64-A9EB-EB77D3C0C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C11C6F-0FF9-72AF-AF60-447D229D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C0B18-7C5F-6DB9-6537-F0E05A696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F9202E-EF18-812E-77C3-B5C06FD75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F5BF07-2442-8590-553C-2BAC58B1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F7481C-DD99-50BC-511B-D279EEA2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53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BC4674-7BDE-5CEA-77FC-36F0611F9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47139-9407-316E-785E-5F7B9698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C1618-E2B8-685A-F69D-097AA1A0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0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FFED1-73A1-93E5-782F-79F94E50A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ECE3B-9E0E-BC1A-C5F9-0FBCA84C4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523EC9-6A6B-889F-797C-90B812DA5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67FC6-1289-B171-5C04-1246AE476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2E703-84E0-7845-03B2-AA81B0A49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C41D4D-AA31-6A1E-FDEC-04285B7DB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27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FEB9F-A976-7597-F001-5C34DA139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699791-D08A-C260-DC99-C86F1099A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E90B2E-816C-74C5-CB06-603F261B1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DF3DC-AE29-B9FE-C0FF-D3BAD409D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673D9-A1E2-4C96-B160-A9876AC7E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00178-59B0-5D41-3745-109979DFC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276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53946-67EF-2B9B-6404-A590478E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262A59-11CA-428B-90BB-C6D3856C5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AC66B-C37C-99B9-7C60-3EEC0BB64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661BF7-FE28-2243-B2F6-E7BD84253F10}" type="datetimeFigureOut">
              <a:rPr lang="en-US" smtClean="0"/>
              <a:t>4/4/25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2895E-E8FA-5257-87A0-9EF32EC7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EA164-704E-B989-9839-A353EABDD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82E40E-4CC6-0F4E-9213-E69BAE0F9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08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C923-412D-ACB9-E64D-DA9529882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6104"/>
            <a:ext cx="9144000" cy="101303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Tutorial Week5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B430A-9D5F-382A-E29F-42822D520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44589"/>
            <a:ext cx="9144000" cy="407730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indexes, advantages / disadvantages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insersion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deletion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908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0E156-8076-C4B1-4AB9-FACD59701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11884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3</a:t>
            </a:r>
            <a:endParaRPr lang="en-US" dirty="0"/>
          </a:p>
        </p:txBody>
      </p:sp>
      <p:pic>
        <p:nvPicPr>
          <p:cNvPr id="7" name="Picture 6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85686DFC-2A51-D2F9-FC21-8B6912D8E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29651"/>
            <a:ext cx="9841063" cy="33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74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23993-D043-C5FD-7F89-CDC62C95A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28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Bitmap index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A66F2C-9C37-6524-165F-0BEB5BA4C545}"/>
              </a:ext>
            </a:extLst>
          </p:cNvPr>
          <p:cNvSpPr txBox="1"/>
          <p:nvPr/>
        </p:nvSpPr>
        <p:spPr>
          <a:xfrm>
            <a:off x="1285478" y="2019813"/>
            <a:ext cx="877637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columns with a low cardinality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for some business analytics problem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COUNT(*) FROM employees WHERE gender = ‘m’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income_level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‘L1’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AA520F-3820-489A-E10B-CB616703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78" y="1633628"/>
            <a:ext cx="7871787" cy="3180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22573A-0449-0B2C-6A65-1EDB89DEE25F}"/>
              </a:ext>
            </a:extLst>
          </p:cNvPr>
          <p:cNvSpPr txBox="1"/>
          <p:nvPr/>
        </p:nvSpPr>
        <p:spPr>
          <a:xfrm>
            <a:off x="2765009" y="3265700"/>
            <a:ext cx="73549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use a bitmap index on the ‘gender’ and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income_level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 columns</a:t>
            </a:r>
          </a:p>
        </p:txBody>
      </p:sp>
      <p:pic>
        <p:nvPicPr>
          <p:cNvPr id="10" name="Content Placeholder 9" descr="A table of names with white text&#10;&#10;AI-generated content may be incorrect.">
            <a:extLst>
              <a:ext uri="{FF2B5EF4-FFF2-40B4-BE49-F238E27FC236}">
                <a16:creationId xmlns:a16="http://schemas.microsoft.com/office/drawing/2014/main" id="{EC740884-7B09-1661-DB60-E6A986912F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65500" y="3665810"/>
            <a:ext cx="5461000" cy="3111500"/>
          </a:xfrm>
        </p:spPr>
      </p:pic>
    </p:spTree>
    <p:extLst>
      <p:ext uri="{BB962C8B-B14F-4D97-AF65-F5344CB8AC3E}">
        <p14:creationId xmlns:p14="http://schemas.microsoft.com/office/powerpoint/2010/main" val="1925973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6B61D-98A7-A4D7-05DD-270120DA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4</a:t>
            </a:r>
            <a:endParaRPr lang="en-US" dirty="0"/>
          </a:p>
        </p:txBody>
      </p:sp>
      <p:pic>
        <p:nvPicPr>
          <p:cNvPr id="5" name="Content Placeholder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BCEB52CA-98C2-9E6A-A8AF-4DEF161088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338282"/>
            <a:ext cx="5431052" cy="2181435"/>
          </a:xfrm>
        </p:spPr>
      </p:pic>
      <p:pic>
        <p:nvPicPr>
          <p:cNvPr id="7" name="Picture 6" descr="A diagram of a data flow&#10;&#10;Description automatically generated">
            <a:extLst>
              <a:ext uri="{FF2B5EF4-FFF2-40B4-BE49-F238E27FC236}">
                <a16:creationId xmlns:a16="http://schemas.microsoft.com/office/drawing/2014/main" id="{2288F1EC-0239-E734-401E-4620E327D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1245" y="1879322"/>
            <a:ext cx="6688644" cy="352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648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B174-F427-F188-7019-3817D88E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  <a:endParaRPr lang="en-US" dirty="0"/>
          </a:p>
        </p:txBody>
      </p:sp>
      <p:pic>
        <p:nvPicPr>
          <p:cNvPr id="8" name="Picture 7" descr="A diagram of a block&#10;&#10;AI-generated content may be incorrect.">
            <a:extLst>
              <a:ext uri="{FF2B5EF4-FFF2-40B4-BE49-F238E27FC236}">
                <a16:creationId xmlns:a16="http://schemas.microsoft.com/office/drawing/2014/main" id="{4A89E620-6010-67C1-3921-6480404AF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739" y="1690688"/>
            <a:ext cx="10094522" cy="433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481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C268FDD-15BF-E8BD-BED8-DA74176FF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5</a:t>
            </a:r>
            <a:endParaRPr lang="en-US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5A7948-5172-F882-98E9-85090B1E8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655" y="1462779"/>
            <a:ext cx="8836690" cy="5395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110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900FD-712F-680E-5291-5443BD170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1306"/>
            <a:ext cx="10515600" cy="122975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 insertion / deletion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0BC3B3-2385-F6F6-C04D-DE35404AB0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8549" y="1076356"/>
            <a:ext cx="7754901" cy="5781644"/>
          </a:xfrm>
        </p:spPr>
      </p:pic>
    </p:spTree>
    <p:extLst>
      <p:ext uri="{BB962C8B-B14F-4D97-AF65-F5344CB8AC3E}">
        <p14:creationId xmlns:p14="http://schemas.microsoft.com/office/powerpoint/2010/main" val="11905652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9B9FD2-F0E1-8284-C81E-110E3A1F11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8936" y="864837"/>
            <a:ext cx="7234127" cy="5393382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CDECA2E-FD38-EF6D-227E-8A1EAE043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B+ tree insertion / deletion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55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DA2AA-717D-CA5E-143F-35A75DEC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877C43-B311-0888-F9A9-75ECC2F12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530094"/>
          </a:xfrm>
        </p:spPr>
      </p:pic>
      <p:pic>
        <p:nvPicPr>
          <p:cNvPr id="9" name="Picture 8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F8294D9D-D711-1C01-323A-DC7562681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5486" y="2579410"/>
            <a:ext cx="9381027" cy="307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21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38181-0779-B5B6-B429-4A924B8B2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tree / B+ tree</a:t>
            </a:r>
          </a:p>
        </p:txBody>
      </p:sp>
      <p:pic>
        <p:nvPicPr>
          <p:cNvPr id="4" name="Content Placeholder 4" descr="A diagram of a tree&#10;&#10;Description automatically generated">
            <a:extLst>
              <a:ext uri="{FF2B5EF4-FFF2-40B4-BE49-F238E27FC236}">
                <a16:creationId xmlns:a16="http://schemas.microsoft.com/office/drawing/2014/main" id="{84FB0251-55F6-9092-B7AA-BE09666000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4568687" cy="2311218"/>
          </a:xfrm>
        </p:spPr>
      </p:pic>
      <p:pic>
        <p:nvPicPr>
          <p:cNvPr id="5" name="Picture 4" descr="A diagram of a tree pointer&#10;&#10;Description automatically generated">
            <a:extLst>
              <a:ext uri="{FF2B5EF4-FFF2-40B4-BE49-F238E27FC236}">
                <a16:creationId xmlns:a16="http://schemas.microsoft.com/office/drawing/2014/main" id="{FF72E31E-42C0-C4D7-3A5B-3828E1096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227421"/>
            <a:ext cx="5128592" cy="2774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7903B-5CDB-7612-9325-8AC3EAAC90EC}"/>
              </a:ext>
            </a:extLst>
          </p:cNvPr>
          <p:cNvSpPr txBox="1"/>
          <p:nvPr/>
        </p:nvSpPr>
        <p:spPr>
          <a:xfrm>
            <a:off x="2839338" y="4197816"/>
            <a:ext cx="6284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B+ tree,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pointers (to data) are stored in leaf nodes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duplicated keys and redundant keys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faster insertion and deletion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sequential access is possible (linked list)</a:t>
            </a:r>
          </a:p>
        </p:txBody>
      </p:sp>
    </p:spTree>
    <p:extLst>
      <p:ext uri="{BB962C8B-B14F-4D97-AF65-F5344CB8AC3E}">
        <p14:creationId xmlns:p14="http://schemas.microsoft.com/office/powerpoint/2010/main" val="4216581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9C171-7449-80FB-6B14-86B0C2E2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Index</a:t>
            </a:r>
          </a:p>
        </p:txBody>
      </p:sp>
      <p:pic>
        <p:nvPicPr>
          <p:cNvPr id="5" name="Content Placeholder 4" descr="A diagram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396E0D4-3B98-8B24-9B37-0EC3E241EB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442" y="1690688"/>
            <a:ext cx="4499558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7BD8A0-4487-0543-EEC9-FA4B815EB1B3}"/>
              </a:ext>
            </a:extLst>
          </p:cNvPr>
          <p:cNvSpPr txBox="1"/>
          <p:nvPr/>
        </p:nvSpPr>
        <p:spPr>
          <a:xfrm>
            <a:off x="6096000" y="2459504"/>
            <a:ext cx="6096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is not important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 indices are secondary indices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hash function: uniform / randomness</a:t>
            </a:r>
          </a:p>
        </p:txBody>
      </p:sp>
    </p:spTree>
    <p:extLst>
      <p:ext uri="{BB962C8B-B14F-4D97-AF65-F5344CB8AC3E}">
        <p14:creationId xmlns:p14="http://schemas.microsoft.com/office/powerpoint/2010/main" val="519534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CABA6-6C76-2AC5-7C9A-28A8DD1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6210"/>
            <a:ext cx="10515600" cy="91726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Index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0C05D7D-5681-AC49-A3AC-B9806B42E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4"/>
            <a:ext cx="10515600" cy="499807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index: ordered indices / hash indices</a:t>
            </a:r>
          </a:p>
          <a:p>
            <a:pPr marL="0" indent="0">
              <a:buNone/>
            </a:pPr>
            <a:endParaRPr lang="en-US" sz="4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ordered indices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keys are stored in some order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e.g., clustering index: the order of the index records matches the order of the actual data records in the table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for range queries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Less efficient for equality searches. More complex for rebalancing during insertions and deletions.</a:t>
            </a:r>
          </a:p>
          <a:p>
            <a:pPr marL="0" indent="0">
              <a:buNone/>
            </a:pP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indices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search keys are distributed (hopefully uniformly) across “buckets” using a “function”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for exact match queries due to direct hashing. </a:t>
            </a:r>
          </a:p>
          <a:p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</a:t>
            </a: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not efficient for range queries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9513A-B141-74F0-D3D0-51671DDA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multiple indexes</a:t>
            </a:r>
            <a:endParaRPr lang="en-US" dirty="0"/>
          </a:p>
        </p:txBody>
      </p:sp>
      <p:pic>
        <p:nvPicPr>
          <p:cNvPr id="4" name="Content Placeholder 4" descr="A close up of black text&#10;&#10;Description automatically generated">
            <a:extLst>
              <a:ext uri="{FF2B5EF4-FFF2-40B4-BE49-F238E27FC236}">
                <a16:creationId xmlns:a16="http://schemas.microsoft.com/office/drawing/2014/main" id="{AF4AFDBE-DD4B-1348-D3E4-4C403E2A83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2925" y="2176340"/>
            <a:ext cx="10566149" cy="2497033"/>
          </a:xfrm>
        </p:spPr>
      </p:pic>
    </p:spTree>
    <p:extLst>
      <p:ext uri="{BB962C8B-B14F-4D97-AF65-F5344CB8AC3E}">
        <p14:creationId xmlns:p14="http://schemas.microsoft.com/office/powerpoint/2010/main" val="1788215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834AC-8AE0-B8F4-D2AA-0E27D03A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Quadtree</a:t>
            </a:r>
          </a:p>
        </p:txBody>
      </p:sp>
      <p:pic>
        <p:nvPicPr>
          <p:cNvPr id="5" name="Content Placeholder 4" descr="A diagram of a volleyball game&#10;&#10;Description automatically generated">
            <a:extLst>
              <a:ext uri="{FF2B5EF4-FFF2-40B4-BE49-F238E27FC236}">
                <a16:creationId xmlns:a16="http://schemas.microsoft.com/office/drawing/2014/main" id="{E0F5F3EE-5D98-7DC5-D2C1-04EA3496E6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505" y="1690688"/>
            <a:ext cx="5667495" cy="39547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2C3025-E35E-EF0C-8E28-6E8D12330321}"/>
              </a:ext>
            </a:extLst>
          </p:cNvPr>
          <p:cNvSpPr txBox="1"/>
          <p:nvPr/>
        </p:nvSpPr>
        <p:spPr>
          <a:xfrm>
            <a:off x="6204269" y="2413337"/>
            <a:ext cx="5269391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non-leaf node divides its region into </a:t>
            </a:r>
          </a:p>
          <a:p>
            <a:r>
              <a:rPr lang="en-A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four equal-sized quadrants</a:t>
            </a:r>
          </a:p>
          <a:p>
            <a:endParaRPr lang="en-AU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Leaf nodes have between zero and some fixed </a:t>
            </a:r>
          </a:p>
          <a:p>
            <a:r>
              <a:rPr lang="en-A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AU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aximum number of points </a:t>
            </a:r>
          </a:p>
          <a:p>
            <a:endParaRPr lang="en-A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to Nearest Neighbor Query</a:t>
            </a:r>
          </a:p>
        </p:txBody>
      </p:sp>
    </p:spTree>
    <p:extLst>
      <p:ext uri="{BB962C8B-B14F-4D97-AF65-F5344CB8AC3E}">
        <p14:creationId xmlns:p14="http://schemas.microsoft.com/office/powerpoint/2010/main" val="36808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66E-C373-1CFC-9CA0-81C6042B0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1622921-C1A2-36A3-4273-B14BD65BE7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76269"/>
            <a:ext cx="10733103" cy="705462"/>
          </a:xfrm>
        </p:spPr>
      </p:pic>
    </p:spTree>
    <p:extLst>
      <p:ext uri="{BB962C8B-B14F-4D97-AF65-F5344CB8AC3E}">
        <p14:creationId xmlns:p14="http://schemas.microsoft.com/office/powerpoint/2010/main" val="887082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8DD3-7691-8CF3-A823-36CF5173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</a:t>
            </a:r>
            <a:endParaRPr lang="en-US" dirty="0"/>
          </a:p>
        </p:txBody>
      </p:sp>
      <p:pic>
        <p:nvPicPr>
          <p:cNvPr id="5" name="Content Placeholder 4" descr="A white paper with black text and blue text&#10;&#10;Description automatically generated">
            <a:extLst>
              <a:ext uri="{FF2B5EF4-FFF2-40B4-BE49-F238E27FC236}">
                <a16:creationId xmlns:a16="http://schemas.microsoft.com/office/drawing/2014/main" id="{6ECAF6FC-9679-F869-0C44-68E785C5AD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364" y="1690688"/>
            <a:ext cx="11827271" cy="3935896"/>
          </a:xfrm>
        </p:spPr>
      </p:pic>
    </p:spTree>
    <p:extLst>
      <p:ext uri="{BB962C8B-B14F-4D97-AF65-F5344CB8AC3E}">
        <p14:creationId xmlns:p14="http://schemas.microsoft.com/office/powerpoint/2010/main" val="869910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1075</TotalTime>
  <Words>297</Words>
  <Application>Microsoft Macintosh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Tutorial Week5</vt:lpstr>
      <vt:lpstr>Question 1</vt:lpstr>
      <vt:lpstr>B tree / B+ tree</vt:lpstr>
      <vt:lpstr>Hash Index</vt:lpstr>
      <vt:lpstr>Types of Index </vt:lpstr>
      <vt:lpstr>Review multiple indexes</vt:lpstr>
      <vt:lpstr>Quadtree</vt:lpstr>
      <vt:lpstr>Question 2</vt:lpstr>
      <vt:lpstr>Question 2</vt:lpstr>
      <vt:lpstr>Question 3</vt:lpstr>
      <vt:lpstr>Bitmap index</vt:lpstr>
      <vt:lpstr>Question 4</vt:lpstr>
      <vt:lpstr>Question 5</vt:lpstr>
      <vt:lpstr>Question 5</vt:lpstr>
      <vt:lpstr>B+ tree insertion / deletion </vt:lpstr>
      <vt:lpstr>B+ tree insertion / deletion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Qingtan Shen</dc:creator>
  <cp:lastModifiedBy>Qingtan Shen</cp:lastModifiedBy>
  <cp:revision>7</cp:revision>
  <dcterms:created xsi:type="dcterms:W3CDTF">2024-08-20T08:08:41Z</dcterms:created>
  <dcterms:modified xsi:type="dcterms:W3CDTF">2025-04-04T03:34:36Z</dcterms:modified>
</cp:coreProperties>
</file>