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70" r:id="rId6"/>
    <p:sldId id="261" r:id="rId7"/>
    <p:sldId id="262" r:id="rId8"/>
    <p:sldId id="263" r:id="rId9"/>
    <p:sldId id="264" r:id="rId10"/>
    <p:sldId id="265" r:id="rId11"/>
    <p:sldId id="268" r:id="rId12"/>
    <p:sldId id="269"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25"/>
    <p:restoredTop sz="94635"/>
  </p:normalViewPr>
  <p:slideViewPr>
    <p:cSldViewPr snapToGrid="0">
      <p:cViewPr varScale="1">
        <p:scale>
          <a:sx n="116" d="100"/>
          <a:sy n="116" d="100"/>
        </p:scale>
        <p:origin x="200" y="2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32E3D-88B8-914D-B0EF-C00FAF93D4B1}" type="datetimeFigureOut">
              <a:rPr lang="en-US" smtClean="0"/>
              <a:t>4/11/25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EEE3D-2639-EE48-8E5D-C0695419C6DC}" type="slidenum">
              <a:rPr lang="en-US" smtClean="0"/>
              <a:t>‹#›</a:t>
            </a:fld>
            <a:endParaRPr lang="en-US"/>
          </a:p>
        </p:txBody>
      </p:sp>
    </p:spTree>
    <p:extLst>
      <p:ext uri="{BB962C8B-B14F-4D97-AF65-F5344CB8AC3E}">
        <p14:creationId xmlns:p14="http://schemas.microsoft.com/office/powerpoint/2010/main" val="379017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AEEE3D-2639-EE48-8E5D-C0695419C6DC}" type="slidenum">
              <a:rPr lang="en-US" smtClean="0"/>
              <a:t>1</a:t>
            </a:fld>
            <a:endParaRPr lang="en-US"/>
          </a:p>
        </p:txBody>
      </p:sp>
    </p:spTree>
    <p:extLst>
      <p:ext uri="{BB962C8B-B14F-4D97-AF65-F5344CB8AC3E}">
        <p14:creationId xmlns:p14="http://schemas.microsoft.com/office/powerpoint/2010/main" val="207474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AEEE3D-2639-EE48-8E5D-C0695419C6DC}" type="slidenum">
              <a:rPr lang="en-US" smtClean="0"/>
              <a:t>6</a:t>
            </a:fld>
            <a:endParaRPr lang="en-US"/>
          </a:p>
        </p:txBody>
      </p:sp>
    </p:spTree>
    <p:extLst>
      <p:ext uri="{BB962C8B-B14F-4D97-AF65-F5344CB8AC3E}">
        <p14:creationId xmlns:p14="http://schemas.microsoft.com/office/powerpoint/2010/main" val="385737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AEEE3D-2639-EE48-8E5D-C0695419C6DC}" type="slidenum">
              <a:rPr lang="en-US" smtClean="0"/>
              <a:t>12</a:t>
            </a:fld>
            <a:endParaRPr lang="en-US"/>
          </a:p>
        </p:txBody>
      </p:sp>
    </p:spTree>
    <p:extLst>
      <p:ext uri="{BB962C8B-B14F-4D97-AF65-F5344CB8AC3E}">
        <p14:creationId xmlns:p14="http://schemas.microsoft.com/office/powerpoint/2010/main" val="389063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AEEE3D-2639-EE48-8E5D-C0695419C6DC}" type="slidenum">
              <a:rPr lang="en-US" smtClean="0"/>
              <a:t>13</a:t>
            </a:fld>
            <a:endParaRPr lang="en-US"/>
          </a:p>
        </p:txBody>
      </p:sp>
    </p:spTree>
    <p:extLst>
      <p:ext uri="{BB962C8B-B14F-4D97-AF65-F5344CB8AC3E}">
        <p14:creationId xmlns:p14="http://schemas.microsoft.com/office/powerpoint/2010/main" val="196296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D367-B3F0-8A27-0FA9-EC1220DC03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9D5AB3-788B-D97C-473B-3F1F12A38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D06436B-0E4D-2DC8-9650-716B5F6C20A7}"/>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5" name="Footer Placeholder 4">
            <a:extLst>
              <a:ext uri="{FF2B5EF4-FFF2-40B4-BE49-F238E27FC236}">
                <a16:creationId xmlns:a16="http://schemas.microsoft.com/office/drawing/2014/main" id="{680E58A8-8C8E-6F44-6FBA-747D063DC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F78B0-CDCF-B04F-107E-2FE06ACC0B50}"/>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414983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FFE2-C294-EA63-41DD-945AB96EF6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A91D40-1377-9322-6C56-F99E01AD211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ED76A7-5217-D15B-5A40-2EC5D5A46BDD}"/>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5" name="Footer Placeholder 4">
            <a:extLst>
              <a:ext uri="{FF2B5EF4-FFF2-40B4-BE49-F238E27FC236}">
                <a16:creationId xmlns:a16="http://schemas.microsoft.com/office/drawing/2014/main" id="{25B73AB1-D663-9C61-432D-06CB48403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202D2-66F4-DE0F-A513-537E531A8088}"/>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414717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BC7E8-0489-7546-C970-70A64C144E6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8D1849-8C79-DDBB-0D18-8049209C68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12583B-3360-1B69-2EC4-8B996149B746}"/>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5" name="Footer Placeholder 4">
            <a:extLst>
              <a:ext uri="{FF2B5EF4-FFF2-40B4-BE49-F238E27FC236}">
                <a16:creationId xmlns:a16="http://schemas.microsoft.com/office/drawing/2014/main" id="{88DD124B-14AB-1C49-6317-B60D712E8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EA413-9C0B-3D48-D93B-3ED839E96A60}"/>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24330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D57D-8173-1576-23F3-2E052AA933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908052-0017-00EB-DB9D-B6D7312C8C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189697-4A63-E37F-CD2C-B1AEDEB533E7}"/>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5" name="Footer Placeholder 4">
            <a:extLst>
              <a:ext uri="{FF2B5EF4-FFF2-40B4-BE49-F238E27FC236}">
                <a16:creationId xmlns:a16="http://schemas.microsoft.com/office/drawing/2014/main" id="{476792C9-B386-5708-ACED-87F4E5AA1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63D6E-C9B7-BF5B-A1DB-4A81A0FDB4C6}"/>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234275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872B-9F1A-4171-33D1-941F08E136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A59439-41E4-72D3-8715-58A738463F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B61399-A7A6-63B2-A2A7-90B2C19B8F3B}"/>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5" name="Footer Placeholder 4">
            <a:extLst>
              <a:ext uri="{FF2B5EF4-FFF2-40B4-BE49-F238E27FC236}">
                <a16:creationId xmlns:a16="http://schemas.microsoft.com/office/drawing/2014/main" id="{CD39417E-91C1-0CF0-BBF3-EBE6BE96E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C149-C627-C29C-1BD4-C0BBBAC99F21}"/>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79409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9B4F-87DC-6788-A140-54A27B231F5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387170-AEAE-4174-9DB8-728562F84B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626AD99-F9A3-C860-147B-FDC8A945FFC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2FB70A8-FB02-6698-E3F0-4C73026FB1F4}"/>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6" name="Footer Placeholder 5">
            <a:extLst>
              <a:ext uri="{FF2B5EF4-FFF2-40B4-BE49-F238E27FC236}">
                <a16:creationId xmlns:a16="http://schemas.microsoft.com/office/drawing/2014/main" id="{6FEA7E82-9BED-31A5-9C98-224C7B8FB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2FB88-6A7C-5FF9-8F1E-2F5F160A054B}"/>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330628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942-3F2D-76A7-89A0-077F115FBED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ACAC34-E32B-8454-67A6-421C60D79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1812E50-1A23-0937-37C8-CE8D7042BF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DC2304E-78A4-1564-297A-35BFCB493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07869A-B93A-1BD4-2992-3174A9C5332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12F0E3D-185C-74C7-3502-6E690692BA3C}"/>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8" name="Footer Placeholder 7">
            <a:extLst>
              <a:ext uri="{FF2B5EF4-FFF2-40B4-BE49-F238E27FC236}">
                <a16:creationId xmlns:a16="http://schemas.microsoft.com/office/drawing/2014/main" id="{5312A93A-A2AC-C3E6-C651-E2B538CA79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77679C-64BB-5C01-8AB4-501FC058348F}"/>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51882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41B5-9017-AFA2-600F-30852BFEEE7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0342D51-E6FE-7D4E-CB53-AA810CDAADAC}"/>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4" name="Footer Placeholder 3">
            <a:extLst>
              <a:ext uri="{FF2B5EF4-FFF2-40B4-BE49-F238E27FC236}">
                <a16:creationId xmlns:a16="http://schemas.microsoft.com/office/drawing/2014/main" id="{DC6D32F8-273F-AC29-A96B-08487C356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8C73F-577D-B86E-430F-0FF9AD2D08B6}"/>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166256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7A8BBA-471B-7D9E-E449-638C7AA5997D}"/>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3" name="Footer Placeholder 2">
            <a:extLst>
              <a:ext uri="{FF2B5EF4-FFF2-40B4-BE49-F238E27FC236}">
                <a16:creationId xmlns:a16="http://schemas.microsoft.com/office/drawing/2014/main" id="{3BD9BCB4-4A5B-E015-66D8-AF58120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0073B2-C72B-AC96-1D6E-B5C23F80E7BE}"/>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425403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DEEA-62D6-0907-1EC1-57D54CACC0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A23C902-B988-C4CF-2A12-1E2C9F42B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4B54AB-2898-0E56-9F05-03DBC427A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29ECD3-08EB-377B-C15B-BE5AFA7105EE}"/>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6" name="Footer Placeholder 5">
            <a:extLst>
              <a:ext uri="{FF2B5EF4-FFF2-40B4-BE49-F238E27FC236}">
                <a16:creationId xmlns:a16="http://schemas.microsoft.com/office/drawing/2014/main" id="{FEEE9A08-D5A8-C52E-1CA7-904D275D9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B92BD-5B77-6442-45D5-624692A4245A}"/>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94124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8F89-5EEE-5B06-E532-DAC4EAFBDE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48D986-2839-6DF5-8C58-84F7BC884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04B0B-5FA8-880E-30D9-74B6308A4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549438-40DF-5F98-EF34-B238458350D4}"/>
              </a:ext>
            </a:extLst>
          </p:cNvPr>
          <p:cNvSpPr>
            <a:spLocks noGrp="1"/>
          </p:cNvSpPr>
          <p:nvPr>
            <p:ph type="dt" sz="half" idx="10"/>
          </p:nvPr>
        </p:nvSpPr>
        <p:spPr/>
        <p:txBody>
          <a:bodyPr/>
          <a:lstStyle/>
          <a:p>
            <a:fld id="{6B36D32F-0747-7448-A239-63FBBE471EC1}" type="datetimeFigureOut">
              <a:rPr lang="en-US" smtClean="0"/>
              <a:t>4/11/25</a:t>
            </a:fld>
            <a:endParaRPr lang="en-US"/>
          </a:p>
        </p:txBody>
      </p:sp>
      <p:sp>
        <p:nvSpPr>
          <p:cNvPr id="6" name="Footer Placeholder 5">
            <a:extLst>
              <a:ext uri="{FF2B5EF4-FFF2-40B4-BE49-F238E27FC236}">
                <a16:creationId xmlns:a16="http://schemas.microsoft.com/office/drawing/2014/main" id="{42A6AFBA-D881-FB87-30AA-09D65E86A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73F3E-A294-C4BE-0B2C-C5B535CF2020}"/>
              </a:ext>
            </a:extLst>
          </p:cNvPr>
          <p:cNvSpPr>
            <a:spLocks noGrp="1"/>
          </p:cNvSpPr>
          <p:nvPr>
            <p:ph type="sldNum" sz="quarter" idx="12"/>
          </p:nvPr>
        </p:nvSpPr>
        <p:spPr/>
        <p:txBody>
          <a:bodyPr/>
          <a:lstStyle/>
          <a:p>
            <a:fld id="{4DB42E0C-4B6C-3541-AE95-71B9EDE4F149}" type="slidenum">
              <a:rPr lang="en-US" smtClean="0"/>
              <a:t>‹#›</a:t>
            </a:fld>
            <a:endParaRPr lang="en-US"/>
          </a:p>
        </p:txBody>
      </p:sp>
    </p:spTree>
    <p:extLst>
      <p:ext uri="{BB962C8B-B14F-4D97-AF65-F5344CB8AC3E}">
        <p14:creationId xmlns:p14="http://schemas.microsoft.com/office/powerpoint/2010/main" val="355222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85126-4CCF-2594-60D7-81AE9A2D3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0FA3CA-9F04-2CFB-3296-381D43692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9349ED-CE6A-6902-13A0-1D9B29F0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36D32F-0747-7448-A239-63FBBE471EC1}" type="datetimeFigureOut">
              <a:rPr lang="en-US" smtClean="0"/>
              <a:t>4/11/25</a:t>
            </a:fld>
            <a:endParaRPr lang="en-US"/>
          </a:p>
        </p:txBody>
      </p:sp>
      <p:sp>
        <p:nvSpPr>
          <p:cNvPr id="5" name="Footer Placeholder 4">
            <a:extLst>
              <a:ext uri="{FF2B5EF4-FFF2-40B4-BE49-F238E27FC236}">
                <a16:creationId xmlns:a16="http://schemas.microsoft.com/office/drawing/2014/main" id="{4A1A4256-68C8-3FE7-722A-225272CE2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BC6D61-E979-97D2-FF61-CBF48E7FB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B42E0C-4B6C-3541-AE95-71B9EDE4F149}" type="slidenum">
              <a:rPr lang="en-US" smtClean="0"/>
              <a:t>‹#›</a:t>
            </a:fld>
            <a:endParaRPr lang="en-US"/>
          </a:p>
        </p:txBody>
      </p:sp>
    </p:spTree>
    <p:extLst>
      <p:ext uri="{BB962C8B-B14F-4D97-AF65-F5344CB8AC3E}">
        <p14:creationId xmlns:p14="http://schemas.microsoft.com/office/powerpoint/2010/main" val="350877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EC01-2779-6AEA-8211-618CBE82CE4D}"/>
              </a:ext>
            </a:extLst>
          </p:cNvPr>
          <p:cNvSpPr>
            <a:spLocks noGrp="1"/>
          </p:cNvSpPr>
          <p:nvPr>
            <p:ph type="ctrTitle"/>
          </p:nvPr>
        </p:nvSpPr>
        <p:spPr>
          <a:xfrm>
            <a:off x="1524000" y="791737"/>
            <a:ext cx="9144000" cy="914400"/>
          </a:xfrm>
        </p:spPr>
        <p:txBody>
          <a:bodyPr>
            <a:normAutofit/>
          </a:bodyPr>
          <a:lstStyle/>
          <a:p>
            <a:r>
              <a:rPr lang="en-US" sz="4400" dirty="0">
                <a:latin typeface="Times New Roman" panose="02020603050405020304" pitchFamily="18" charset="0"/>
                <a:cs typeface="Times New Roman" panose="02020603050405020304" pitchFamily="18" charset="0"/>
              </a:rPr>
              <a:t>Tutorial Week 6</a:t>
            </a:r>
          </a:p>
        </p:txBody>
      </p:sp>
      <p:sp>
        <p:nvSpPr>
          <p:cNvPr id="3" name="Subtitle 2">
            <a:extLst>
              <a:ext uri="{FF2B5EF4-FFF2-40B4-BE49-F238E27FC236}">
                <a16:creationId xmlns:a16="http://schemas.microsoft.com/office/drawing/2014/main" id="{70F29668-4D7C-FBD5-5FD7-43478C840936}"/>
              </a:ext>
            </a:extLst>
          </p:cNvPr>
          <p:cNvSpPr>
            <a:spLocks noGrp="1"/>
          </p:cNvSpPr>
          <p:nvPr>
            <p:ph type="subTitle" idx="1"/>
          </p:nvPr>
        </p:nvSpPr>
        <p:spPr>
          <a:xfrm>
            <a:off x="1524000" y="2023945"/>
            <a:ext cx="9538010" cy="4042318"/>
          </a:xfrm>
        </p:spPr>
        <p:txBody>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Isolation applications</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Nest </a:t>
            </a:r>
            <a:r>
              <a:rPr lang="en-AU" dirty="0">
                <a:latin typeface="Times New Roman" panose="02020603050405020304" pitchFamily="18" charset="0"/>
                <a:cs typeface="Times New Roman" panose="02020603050405020304" pitchFamily="18" charset="0"/>
              </a:rPr>
              <a:t>/ Flat</a:t>
            </a:r>
            <a:r>
              <a:rPr lang="en-US" dirty="0">
                <a:latin typeface="Times New Roman" panose="02020603050405020304" pitchFamily="18" charset="0"/>
                <a:cs typeface="Times New Roman" panose="02020603050405020304" pitchFamily="18" charset="0"/>
              </a:rPr>
              <a:t> transactions</a:t>
            </a:r>
          </a:p>
        </p:txBody>
      </p:sp>
    </p:spTree>
    <p:extLst>
      <p:ext uri="{BB962C8B-B14F-4D97-AF65-F5344CB8AC3E}">
        <p14:creationId xmlns:p14="http://schemas.microsoft.com/office/powerpoint/2010/main" val="249466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1DC-2A89-0B52-5BAC-972CD596840B}"/>
              </a:ext>
            </a:extLst>
          </p:cNvPr>
          <p:cNvSpPr>
            <a:spLocks noGrp="1"/>
          </p:cNvSpPr>
          <p:nvPr>
            <p:ph type="title"/>
          </p:nvPr>
        </p:nvSpPr>
        <p:spPr>
          <a:xfrm>
            <a:off x="838200" y="365126"/>
            <a:ext cx="10515600" cy="1251640"/>
          </a:xfrm>
        </p:spPr>
        <p:txBody>
          <a:bodyPr/>
          <a:lstStyle/>
          <a:p>
            <a:pPr algn="ctr"/>
            <a:r>
              <a:rPr lang="en-US" dirty="0">
                <a:latin typeface="Times New Roman" panose="02020603050405020304" pitchFamily="18" charset="0"/>
                <a:cs typeface="Times New Roman" panose="02020603050405020304" pitchFamily="18" charset="0"/>
              </a:rPr>
              <a:t>Question 4</a:t>
            </a:r>
          </a:p>
        </p:txBody>
      </p:sp>
      <p:pic>
        <p:nvPicPr>
          <p:cNvPr id="5" name="Content Placeholder 4" descr="A white paper with black text&#10;&#10;Description automatically generated">
            <a:extLst>
              <a:ext uri="{FF2B5EF4-FFF2-40B4-BE49-F238E27FC236}">
                <a16:creationId xmlns:a16="http://schemas.microsoft.com/office/drawing/2014/main" id="{5627CA51-B79A-E487-EEA9-5E222A3BD02E}"/>
              </a:ext>
            </a:extLst>
          </p:cNvPr>
          <p:cNvPicPr>
            <a:picLocks noGrp="1" noChangeAspect="1"/>
          </p:cNvPicPr>
          <p:nvPr>
            <p:ph idx="1"/>
          </p:nvPr>
        </p:nvPicPr>
        <p:blipFill>
          <a:blip r:embed="rId2"/>
          <a:stretch>
            <a:fillRect/>
          </a:stretch>
        </p:blipFill>
        <p:spPr>
          <a:xfrm>
            <a:off x="711088" y="1494529"/>
            <a:ext cx="10769823" cy="2682874"/>
          </a:xfrm>
        </p:spPr>
      </p:pic>
      <p:pic>
        <p:nvPicPr>
          <p:cNvPr id="7" name="Picture 6" descr="A white rectangle with black text&#10;&#10;Description automatically generated">
            <a:extLst>
              <a:ext uri="{FF2B5EF4-FFF2-40B4-BE49-F238E27FC236}">
                <a16:creationId xmlns:a16="http://schemas.microsoft.com/office/drawing/2014/main" id="{40099195-7BF9-E861-C3EB-FE75390AF155}"/>
              </a:ext>
            </a:extLst>
          </p:cNvPr>
          <p:cNvPicPr>
            <a:picLocks noChangeAspect="1"/>
          </p:cNvPicPr>
          <p:nvPr/>
        </p:nvPicPr>
        <p:blipFill>
          <a:blip r:embed="rId3"/>
          <a:stretch>
            <a:fillRect/>
          </a:stretch>
        </p:blipFill>
        <p:spPr>
          <a:xfrm>
            <a:off x="2679699" y="4449071"/>
            <a:ext cx="6832600" cy="914400"/>
          </a:xfrm>
          <a:prstGeom prst="rect">
            <a:avLst/>
          </a:prstGeom>
        </p:spPr>
      </p:pic>
      <p:sp>
        <p:nvSpPr>
          <p:cNvPr id="8" name="TextBox 7">
            <a:extLst>
              <a:ext uri="{FF2B5EF4-FFF2-40B4-BE49-F238E27FC236}">
                <a16:creationId xmlns:a16="http://schemas.microsoft.com/office/drawing/2014/main" id="{31C632C3-E88E-B853-05B4-9309E122F87A}"/>
              </a:ext>
            </a:extLst>
          </p:cNvPr>
          <p:cNvSpPr txBox="1"/>
          <p:nvPr/>
        </p:nvSpPr>
        <p:spPr>
          <a:xfrm>
            <a:off x="711088" y="4706216"/>
            <a:ext cx="204094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Flat transaction = </a:t>
            </a:r>
          </a:p>
        </p:txBody>
      </p:sp>
    </p:spTree>
    <p:extLst>
      <p:ext uri="{BB962C8B-B14F-4D97-AF65-F5344CB8AC3E}">
        <p14:creationId xmlns:p14="http://schemas.microsoft.com/office/powerpoint/2010/main" val="309332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E9EC-E41C-7DC0-5D8E-6AB22561368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5</a:t>
            </a:r>
            <a:endParaRPr lang="en-US" dirty="0"/>
          </a:p>
        </p:txBody>
      </p:sp>
      <p:pic>
        <p:nvPicPr>
          <p:cNvPr id="5" name="Content Placeholder 4">
            <a:extLst>
              <a:ext uri="{FF2B5EF4-FFF2-40B4-BE49-F238E27FC236}">
                <a16:creationId xmlns:a16="http://schemas.microsoft.com/office/drawing/2014/main" id="{5D590C8F-CAA7-98D5-484D-0CF52CF004B9}"/>
              </a:ext>
            </a:extLst>
          </p:cNvPr>
          <p:cNvPicPr>
            <a:picLocks noGrp="1" noChangeAspect="1"/>
          </p:cNvPicPr>
          <p:nvPr>
            <p:ph idx="1"/>
          </p:nvPr>
        </p:nvPicPr>
        <p:blipFill>
          <a:blip r:embed="rId2"/>
          <a:stretch>
            <a:fillRect/>
          </a:stretch>
        </p:blipFill>
        <p:spPr>
          <a:xfrm>
            <a:off x="838200" y="1690688"/>
            <a:ext cx="10723076" cy="756478"/>
          </a:xfrm>
        </p:spPr>
      </p:pic>
      <p:pic>
        <p:nvPicPr>
          <p:cNvPr id="7" name="Picture 6" descr="A white grid with red dots&#10;&#10;Description automatically generated">
            <a:extLst>
              <a:ext uri="{FF2B5EF4-FFF2-40B4-BE49-F238E27FC236}">
                <a16:creationId xmlns:a16="http://schemas.microsoft.com/office/drawing/2014/main" id="{3293C901-A489-0075-9AB7-2ECA5BD54955}"/>
              </a:ext>
            </a:extLst>
          </p:cNvPr>
          <p:cNvPicPr>
            <a:picLocks noChangeAspect="1"/>
          </p:cNvPicPr>
          <p:nvPr/>
        </p:nvPicPr>
        <p:blipFill>
          <a:blip r:embed="rId3"/>
          <a:stretch>
            <a:fillRect/>
          </a:stretch>
        </p:blipFill>
        <p:spPr>
          <a:xfrm>
            <a:off x="4128604" y="2469530"/>
            <a:ext cx="3934791" cy="3513206"/>
          </a:xfrm>
          <a:prstGeom prst="rect">
            <a:avLst/>
          </a:prstGeom>
        </p:spPr>
      </p:pic>
    </p:spTree>
    <p:extLst>
      <p:ext uri="{BB962C8B-B14F-4D97-AF65-F5344CB8AC3E}">
        <p14:creationId xmlns:p14="http://schemas.microsoft.com/office/powerpoint/2010/main" val="57837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FAB6-D508-8C76-BA1E-2D43E0603A4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5</a:t>
            </a:r>
            <a:endParaRPr lang="en-US" dirty="0"/>
          </a:p>
        </p:txBody>
      </p:sp>
      <p:pic>
        <p:nvPicPr>
          <p:cNvPr id="5" name="Content Placeholder 4" descr="A grid with red dots and green lines&#10;&#10;Description automatically generated">
            <a:extLst>
              <a:ext uri="{FF2B5EF4-FFF2-40B4-BE49-F238E27FC236}">
                <a16:creationId xmlns:a16="http://schemas.microsoft.com/office/drawing/2014/main" id="{921CA33A-6560-54F9-7BFC-F30DF3C4D094}"/>
              </a:ext>
            </a:extLst>
          </p:cNvPr>
          <p:cNvPicPr>
            <a:picLocks noGrp="1" noChangeAspect="1"/>
          </p:cNvPicPr>
          <p:nvPr>
            <p:ph idx="1"/>
          </p:nvPr>
        </p:nvPicPr>
        <p:blipFill>
          <a:blip r:embed="rId3"/>
          <a:stretch>
            <a:fillRect/>
          </a:stretch>
        </p:blipFill>
        <p:spPr>
          <a:xfrm>
            <a:off x="3752005" y="1690688"/>
            <a:ext cx="4687990" cy="4193278"/>
          </a:xfrm>
        </p:spPr>
      </p:pic>
    </p:spTree>
    <p:extLst>
      <p:ext uri="{BB962C8B-B14F-4D97-AF65-F5344CB8AC3E}">
        <p14:creationId xmlns:p14="http://schemas.microsoft.com/office/powerpoint/2010/main" val="258149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62A9-A71B-0031-DCBA-804D9221E2F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6</a:t>
            </a:r>
            <a:endParaRPr lang="en-US" dirty="0"/>
          </a:p>
        </p:txBody>
      </p:sp>
      <p:pic>
        <p:nvPicPr>
          <p:cNvPr id="5" name="Content Placeholder 4" descr="A screenshot of a white sheet&#10;&#10;Description automatically generated">
            <a:extLst>
              <a:ext uri="{FF2B5EF4-FFF2-40B4-BE49-F238E27FC236}">
                <a16:creationId xmlns:a16="http://schemas.microsoft.com/office/drawing/2014/main" id="{368D9258-327F-C29F-8F3E-05B266F41B6F}"/>
              </a:ext>
            </a:extLst>
          </p:cNvPr>
          <p:cNvPicPr>
            <a:picLocks noGrp="1" noChangeAspect="1"/>
          </p:cNvPicPr>
          <p:nvPr>
            <p:ph idx="1"/>
          </p:nvPr>
        </p:nvPicPr>
        <p:blipFill>
          <a:blip r:embed="rId3"/>
          <a:stretch>
            <a:fillRect/>
          </a:stretch>
        </p:blipFill>
        <p:spPr>
          <a:xfrm>
            <a:off x="1187663" y="1478135"/>
            <a:ext cx="9816673" cy="4167291"/>
          </a:xfrm>
        </p:spPr>
      </p:pic>
      <p:sp>
        <p:nvSpPr>
          <p:cNvPr id="6" name="TextBox 5">
            <a:extLst>
              <a:ext uri="{FF2B5EF4-FFF2-40B4-BE49-F238E27FC236}">
                <a16:creationId xmlns:a16="http://schemas.microsoft.com/office/drawing/2014/main" id="{E63FA67C-45C3-F45A-70E1-944C3CC21035}"/>
              </a:ext>
            </a:extLst>
          </p:cNvPr>
          <p:cNvSpPr txBox="1"/>
          <p:nvPr/>
        </p:nvSpPr>
        <p:spPr>
          <a:xfrm>
            <a:off x="1245857" y="5844209"/>
            <a:ext cx="9700284" cy="369332"/>
          </a:xfrm>
          <a:prstGeom prst="rect">
            <a:avLst/>
          </a:prstGeom>
          <a:noFill/>
        </p:spPr>
        <p:txBody>
          <a:bodyPr wrap="none" rtlCol="0">
            <a:spAutoFit/>
          </a:bodyPr>
          <a:lstStyle/>
          <a:p>
            <a:r>
              <a:rPr lang="en-AU" sz="1800" dirty="0">
                <a:solidFill>
                  <a:srgbClr val="388CD3"/>
                </a:solidFill>
                <a:effectLst/>
                <a:latin typeface="LMRoman10-Regular-Identity-H"/>
              </a:rPr>
              <a:t>Without save points, the transaction needs to be started from scratch every time it needs to rollback. </a:t>
            </a:r>
            <a:endParaRPr lang="en-AU" dirty="0"/>
          </a:p>
        </p:txBody>
      </p:sp>
    </p:spTree>
    <p:extLst>
      <p:ext uri="{BB962C8B-B14F-4D97-AF65-F5344CB8AC3E}">
        <p14:creationId xmlns:p14="http://schemas.microsoft.com/office/powerpoint/2010/main" val="254647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A6FF-ED0C-6C87-F271-949CE9E2D9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Notice</a:t>
            </a:r>
          </a:p>
        </p:txBody>
      </p:sp>
      <p:sp>
        <p:nvSpPr>
          <p:cNvPr id="3" name="Content Placeholder 2">
            <a:extLst>
              <a:ext uri="{FF2B5EF4-FFF2-40B4-BE49-F238E27FC236}">
                <a16:creationId xmlns:a16="http://schemas.microsoft.com/office/drawing/2014/main" id="{9AC10A09-E328-6255-A9D9-1FCD3A06660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Q1: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Q4: </a:t>
            </a:r>
          </a:p>
          <a:p>
            <a:pPr marL="0" indent="0">
              <a:buNone/>
            </a:pPr>
            <a:r>
              <a:rPr lang="en-US" sz="2400" dirty="0">
                <a:latin typeface="Times New Roman" panose="02020603050405020304" pitchFamily="18" charset="0"/>
                <a:cs typeface="Times New Roman" panose="02020603050405020304" pitchFamily="18" charset="0"/>
              </a:rPr>
              <a:t>Draw a table to show the process next time</a:t>
            </a:r>
          </a:p>
        </p:txBody>
      </p:sp>
      <p:sp>
        <p:nvSpPr>
          <p:cNvPr id="4" name="TextBox 3">
            <a:extLst>
              <a:ext uri="{FF2B5EF4-FFF2-40B4-BE49-F238E27FC236}">
                <a16:creationId xmlns:a16="http://schemas.microsoft.com/office/drawing/2014/main" id="{E3477A76-F9EA-860A-EB91-0F3B71DC8E5C}"/>
              </a:ext>
            </a:extLst>
          </p:cNvPr>
          <p:cNvSpPr txBox="1"/>
          <p:nvPr/>
        </p:nvSpPr>
        <p:spPr>
          <a:xfrm>
            <a:off x="838200" y="2431634"/>
            <a:ext cx="10734029" cy="156966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For online shopping system: discuss the isolation strategy (on items or customers)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online banking system: discuss the start/end states (more strictly than shopping </a:t>
            </a:r>
          </a:p>
          <a:p>
            <a:r>
              <a:rPr lang="en-US" sz="2400" dirty="0">
                <a:latin typeface="Times New Roman" panose="02020603050405020304" pitchFamily="18" charset="0"/>
                <a:cs typeface="Times New Roman" panose="02020603050405020304" pitchFamily="18" charset="0"/>
              </a:rPr>
              <a:t>platform)</a:t>
            </a:r>
          </a:p>
        </p:txBody>
      </p:sp>
    </p:spTree>
    <p:extLst>
      <p:ext uri="{BB962C8B-B14F-4D97-AF65-F5344CB8AC3E}">
        <p14:creationId xmlns:p14="http://schemas.microsoft.com/office/powerpoint/2010/main" val="319876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60F0-04D9-AE13-2D71-84DBF3E02BE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1</a:t>
            </a:r>
          </a:p>
        </p:txBody>
      </p:sp>
      <p:pic>
        <p:nvPicPr>
          <p:cNvPr id="5" name="Content Placeholder 4">
            <a:extLst>
              <a:ext uri="{FF2B5EF4-FFF2-40B4-BE49-F238E27FC236}">
                <a16:creationId xmlns:a16="http://schemas.microsoft.com/office/drawing/2014/main" id="{8FBABB16-7535-55AB-B319-3C17C00C573F}"/>
              </a:ext>
            </a:extLst>
          </p:cNvPr>
          <p:cNvPicPr>
            <a:picLocks noGrp="1" noChangeAspect="1"/>
          </p:cNvPicPr>
          <p:nvPr>
            <p:ph idx="1"/>
          </p:nvPr>
        </p:nvPicPr>
        <p:blipFill>
          <a:blip r:embed="rId2"/>
          <a:stretch>
            <a:fillRect/>
          </a:stretch>
        </p:blipFill>
        <p:spPr>
          <a:xfrm>
            <a:off x="838200" y="3429000"/>
            <a:ext cx="10515600" cy="522051"/>
          </a:xfrm>
        </p:spPr>
      </p:pic>
    </p:spTree>
    <p:extLst>
      <p:ext uri="{BB962C8B-B14F-4D97-AF65-F5344CB8AC3E}">
        <p14:creationId xmlns:p14="http://schemas.microsoft.com/office/powerpoint/2010/main" val="179836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A7307-9A9A-BA01-D2BB-9A1E75149627}"/>
              </a:ext>
            </a:extLst>
          </p:cNvPr>
          <p:cNvSpPr>
            <a:spLocks noGrp="1"/>
          </p:cNvSpPr>
          <p:nvPr>
            <p:ph idx="1"/>
          </p:nvPr>
        </p:nvSpPr>
        <p:spPr>
          <a:xfrm>
            <a:off x="838200" y="1690688"/>
            <a:ext cx="10515600" cy="4486275"/>
          </a:xfrm>
        </p:spPr>
        <p:txBody>
          <a:bodyPr>
            <a:normAutofit/>
          </a:bodyPr>
          <a:lstStyle/>
          <a:p>
            <a:r>
              <a:rPr lang="en-US" sz="2400" dirty="0">
                <a:latin typeface="Times New Roman" panose="02020603050405020304" pitchFamily="18" charset="0"/>
                <a:cs typeface="Times New Roman" panose="02020603050405020304" pitchFamily="18" charset="0"/>
              </a:rPr>
              <a:t>Online shopping platform</a:t>
            </a:r>
          </a:p>
          <a:p>
            <a:pPr marL="0" indent="0">
              <a:buNone/>
            </a:pPr>
            <a:r>
              <a:rPr lang="en-US" sz="2400" dirty="0">
                <a:latin typeface="Times New Roman" panose="02020603050405020304" pitchFamily="18" charset="0"/>
                <a:cs typeface="Times New Roman" panose="02020603050405020304" pitchFamily="18" charset="0"/>
              </a:rPr>
              <a:t>Example: Customer A and B add the item to their cart and proceed to checkout closely.</a:t>
            </a:r>
          </a:p>
          <a:p>
            <a:pPr marL="0" indent="0">
              <a:buNone/>
            </a:pPr>
            <a:r>
              <a:rPr lang="en-US" sz="2400" dirty="0">
                <a:latin typeface="Times New Roman" panose="02020603050405020304" pitchFamily="18" charset="0"/>
                <a:cs typeface="Times New Roman" panose="02020603050405020304" pitchFamily="18" charset="0"/>
              </a:rPr>
              <a:t>Problem: When A is checking out, B still sees the item as available, which may lead to overselling. </a:t>
            </a:r>
          </a:p>
          <a:p>
            <a:pPr marL="0" indent="0">
              <a:buNone/>
            </a:pPr>
            <a:r>
              <a:rPr lang="en-US" sz="2400" dirty="0">
                <a:latin typeface="Times New Roman" panose="02020603050405020304" pitchFamily="18" charset="0"/>
                <a:cs typeface="Times New Roman" panose="02020603050405020304" pitchFamily="18" charset="0"/>
              </a:rPr>
              <a:t>Add isolation (All-or-Nothing Visibility / preventing overselling): </a:t>
            </a:r>
          </a:p>
        </p:txBody>
      </p:sp>
      <p:sp>
        <p:nvSpPr>
          <p:cNvPr id="4" name="Title 1">
            <a:extLst>
              <a:ext uri="{FF2B5EF4-FFF2-40B4-BE49-F238E27FC236}">
                <a16:creationId xmlns:a16="http://schemas.microsoft.com/office/drawing/2014/main" id="{FC3E5B4D-34EB-B364-F6D6-3CF5F4B19662}"/>
              </a:ext>
            </a:extLst>
          </p:cNvPr>
          <p:cNvSpPr>
            <a:spLocks noGrp="1"/>
          </p:cNvSpPr>
          <p:nvPr>
            <p:ph type="title"/>
          </p:nvPr>
        </p:nvSpPr>
        <p:spPr>
          <a:xfrm>
            <a:off x="838200" y="365125"/>
            <a:ext cx="10515600" cy="1325563"/>
          </a:xfrm>
        </p:spPr>
        <p:txBody>
          <a:bodyPr/>
          <a:lstStyle/>
          <a:p>
            <a:pPr algn="ctr"/>
            <a:r>
              <a:rPr lang="en-US" dirty="0">
                <a:latin typeface="Times New Roman" panose="02020603050405020304" pitchFamily="18" charset="0"/>
                <a:cs typeface="Times New Roman" panose="02020603050405020304" pitchFamily="18" charset="0"/>
              </a:rPr>
              <a:t>Question 1</a:t>
            </a:r>
          </a:p>
        </p:txBody>
      </p:sp>
      <p:pic>
        <p:nvPicPr>
          <p:cNvPr id="8" name="Picture 7" descr="A white text with black text&#10;&#10;Description automatically generated">
            <a:extLst>
              <a:ext uri="{FF2B5EF4-FFF2-40B4-BE49-F238E27FC236}">
                <a16:creationId xmlns:a16="http://schemas.microsoft.com/office/drawing/2014/main" id="{47F94123-63DA-E811-1509-7F1BD3CD1290}"/>
              </a:ext>
            </a:extLst>
          </p:cNvPr>
          <p:cNvPicPr>
            <a:picLocks noChangeAspect="1"/>
          </p:cNvPicPr>
          <p:nvPr/>
        </p:nvPicPr>
        <p:blipFill>
          <a:blip r:embed="rId2"/>
          <a:stretch>
            <a:fillRect/>
          </a:stretch>
        </p:blipFill>
        <p:spPr>
          <a:xfrm>
            <a:off x="1036983" y="4101798"/>
            <a:ext cx="8299174" cy="2501608"/>
          </a:xfrm>
          <a:prstGeom prst="rect">
            <a:avLst/>
          </a:prstGeom>
        </p:spPr>
      </p:pic>
    </p:spTree>
    <p:extLst>
      <p:ext uri="{BB962C8B-B14F-4D97-AF65-F5344CB8AC3E}">
        <p14:creationId xmlns:p14="http://schemas.microsoft.com/office/powerpoint/2010/main" val="13229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400F-6E74-5922-EC98-404C35DD9978}"/>
              </a:ext>
            </a:extLst>
          </p:cNvPr>
          <p:cNvSpPr>
            <a:spLocks noGrp="1"/>
          </p:cNvSpPr>
          <p:nvPr>
            <p:ph type="title"/>
          </p:nvPr>
        </p:nvSpPr>
        <p:spPr>
          <a:xfrm>
            <a:off x="838200" y="365125"/>
            <a:ext cx="10515600" cy="1227007"/>
          </a:xfrm>
        </p:spPr>
        <p:txBody>
          <a:bodyPr/>
          <a:lstStyle/>
          <a:p>
            <a:pPr algn="ctr"/>
            <a:r>
              <a:rPr lang="en-US" dirty="0">
                <a:latin typeface="Times New Roman" panose="02020603050405020304" pitchFamily="18" charset="0"/>
                <a:cs typeface="Times New Roman" panose="02020603050405020304" pitchFamily="18" charset="0"/>
              </a:rPr>
              <a:t>Question 1</a:t>
            </a:r>
            <a:endParaRPr lang="en-US" dirty="0"/>
          </a:p>
        </p:txBody>
      </p:sp>
      <p:sp>
        <p:nvSpPr>
          <p:cNvPr id="3" name="Content Placeholder 2">
            <a:extLst>
              <a:ext uri="{FF2B5EF4-FFF2-40B4-BE49-F238E27FC236}">
                <a16:creationId xmlns:a16="http://schemas.microsoft.com/office/drawing/2014/main" id="{EB0626B9-631A-83C9-0AF3-62B28EFEFE79}"/>
              </a:ext>
            </a:extLst>
          </p:cNvPr>
          <p:cNvSpPr>
            <a:spLocks noGrp="1"/>
          </p:cNvSpPr>
          <p:nvPr>
            <p:ph idx="1"/>
          </p:nvPr>
        </p:nvSpPr>
        <p:spPr>
          <a:xfrm>
            <a:off x="838200" y="1592132"/>
            <a:ext cx="10515600" cy="4584831"/>
          </a:xfrm>
        </p:spPr>
        <p:txBody>
          <a:bodyPr>
            <a:normAutofit/>
          </a:bodyPr>
          <a:lstStyle/>
          <a:p>
            <a:r>
              <a:rPr lang="en-US" sz="2400" dirty="0">
                <a:latin typeface="Times New Roman" panose="02020603050405020304" pitchFamily="18" charset="0"/>
                <a:cs typeface="Times New Roman" panose="02020603050405020304" pitchFamily="18" charset="0"/>
              </a:rPr>
              <a:t>Online banking system</a:t>
            </a:r>
          </a:p>
          <a:p>
            <a:pPr marL="0" indent="0">
              <a:buNone/>
            </a:pPr>
            <a:r>
              <a:rPr lang="en-US" sz="2400" dirty="0">
                <a:latin typeface="Times New Roman" panose="02020603050405020304" pitchFamily="18" charset="0"/>
                <a:cs typeface="Times New Roman" panose="02020603050405020304" pitchFamily="18" charset="0"/>
              </a:rPr>
              <a:t>Add isolation: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Benefits:</a:t>
            </a:r>
          </a:p>
        </p:txBody>
      </p:sp>
      <p:pic>
        <p:nvPicPr>
          <p:cNvPr id="5" name="Picture 4" descr="A white background with black text&#10;&#10;Description automatically generated">
            <a:extLst>
              <a:ext uri="{FF2B5EF4-FFF2-40B4-BE49-F238E27FC236}">
                <a16:creationId xmlns:a16="http://schemas.microsoft.com/office/drawing/2014/main" id="{B00FAA23-65F2-BA1A-B985-EBD7851C4FD2}"/>
              </a:ext>
            </a:extLst>
          </p:cNvPr>
          <p:cNvPicPr>
            <a:picLocks noChangeAspect="1"/>
          </p:cNvPicPr>
          <p:nvPr/>
        </p:nvPicPr>
        <p:blipFill>
          <a:blip r:embed="rId2"/>
          <a:stretch>
            <a:fillRect/>
          </a:stretch>
        </p:blipFill>
        <p:spPr>
          <a:xfrm>
            <a:off x="2754084" y="2157347"/>
            <a:ext cx="7747000" cy="1727200"/>
          </a:xfrm>
          <a:prstGeom prst="rect">
            <a:avLst/>
          </a:prstGeom>
        </p:spPr>
      </p:pic>
      <p:pic>
        <p:nvPicPr>
          <p:cNvPr id="7" name="Picture 6">
            <a:extLst>
              <a:ext uri="{FF2B5EF4-FFF2-40B4-BE49-F238E27FC236}">
                <a16:creationId xmlns:a16="http://schemas.microsoft.com/office/drawing/2014/main" id="{921D8218-2E85-5CB2-A6EA-F3B9AFBC464A}"/>
              </a:ext>
            </a:extLst>
          </p:cNvPr>
          <p:cNvPicPr>
            <a:picLocks noChangeAspect="1"/>
          </p:cNvPicPr>
          <p:nvPr/>
        </p:nvPicPr>
        <p:blipFill>
          <a:blip r:embed="rId3"/>
          <a:stretch>
            <a:fillRect/>
          </a:stretch>
        </p:blipFill>
        <p:spPr>
          <a:xfrm>
            <a:off x="2754084" y="4449762"/>
            <a:ext cx="8404076" cy="993095"/>
          </a:xfrm>
          <a:prstGeom prst="rect">
            <a:avLst/>
          </a:prstGeom>
        </p:spPr>
      </p:pic>
    </p:spTree>
    <p:extLst>
      <p:ext uri="{BB962C8B-B14F-4D97-AF65-F5344CB8AC3E}">
        <p14:creationId xmlns:p14="http://schemas.microsoft.com/office/powerpoint/2010/main" val="213006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7CD7-EF70-E5EF-F969-BDE5E8736BE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2</a:t>
            </a:r>
            <a:endParaRPr lang="en-US" dirty="0"/>
          </a:p>
        </p:txBody>
      </p:sp>
      <p:pic>
        <p:nvPicPr>
          <p:cNvPr id="5" name="Content Placeholder 4">
            <a:extLst>
              <a:ext uri="{FF2B5EF4-FFF2-40B4-BE49-F238E27FC236}">
                <a16:creationId xmlns:a16="http://schemas.microsoft.com/office/drawing/2014/main" id="{4952ACA6-86BC-4AD4-B15B-221FE0FE0647}"/>
              </a:ext>
            </a:extLst>
          </p:cNvPr>
          <p:cNvPicPr>
            <a:picLocks noGrp="1" noChangeAspect="1"/>
          </p:cNvPicPr>
          <p:nvPr>
            <p:ph idx="1"/>
          </p:nvPr>
        </p:nvPicPr>
        <p:blipFill>
          <a:blip r:embed="rId2"/>
          <a:stretch>
            <a:fillRect/>
          </a:stretch>
        </p:blipFill>
        <p:spPr>
          <a:xfrm>
            <a:off x="346613" y="1690688"/>
            <a:ext cx="11498774" cy="1738312"/>
          </a:xfrm>
        </p:spPr>
      </p:pic>
    </p:spTree>
    <p:extLst>
      <p:ext uri="{BB962C8B-B14F-4D97-AF65-F5344CB8AC3E}">
        <p14:creationId xmlns:p14="http://schemas.microsoft.com/office/powerpoint/2010/main" val="269021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8377-5E67-3667-B2E6-3B379FE306C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Nested transaction</a:t>
            </a:r>
          </a:p>
        </p:txBody>
      </p:sp>
      <p:sp>
        <p:nvSpPr>
          <p:cNvPr id="3" name="Content Placeholder 2">
            <a:extLst>
              <a:ext uri="{FF2B5EF4-FFF2-40B4-BE49-F238E27FC236}">
                <a16:creationId xmlns:a16="http://schemas.microsoft.com/office/drawing/2014/main" id="{E6F3C553-554B-150F-F702-903167EC2810}"/>
              </a:ext>
            </a:extLst>
          </p:cNvPr>
          <p:cNvSpPr>
            <a:spLocks noGrp="1"/>
          </p:cNvSpPr>
          <p:nvPr>
            <p:ph idx="1"/>
          </p:nvPr>
        </p:nvSpPr>
        <p:spPr>
          <a:xfrm>
            <a:off x="838200" y="1892920"/>
            <a:ext cx="10515600" cy="4599955"/>
          </a:xfrm>
        </p:spPr>
        <p:txBody>
          <a:bodyPr>
            <a:normAutofit/>
          </a:bodyPr>
          <a:lstStyle/>
          <a:p>
            <a:r>
              <a:rPr lang="en-US" sz="2400" dirty="0">
                <a:latin typeface="Times New Roman" panose="02020603050405020304" pitchFamily="18" charset="0"/>
                <a:cs typeface="Times New Roman" panose="02020603050405020304" pitchFamily="18" charset="0"/>
              </a:rPr>
              <a:t>rules</a:t>
            </a:r>
          </a:p>
          <a:p>
            <a:pPr marL="457200" indent="-457200">
              <a:buAutoNum type="arabicPeriod"/>
            </a:pPr>
            <a:r>
              <a:rPr lang="en-US" sz="2400" dirty="0">
                <a:latin typeface="Times New Roman" panose="02020603050405020304" pitchFamily="18" charset="0"/>
                <a:cs typeface="Times New Roman" panose="02020603050405020304" pitchFamily="18" charset="0"/>
              </a:rPr>
              <a:t>commit cannot take place unless the parent itself commits</a:t>
            </a:r>
          </a:p>
          <a:p>
            <a:pPr marL="457200" indent="-45720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Sub-transactions have A, C, and I properties but not D property unless all their ancestors commit</a:t>
            </a:r>
          </a:p>
          <a:p>
            <a:pPr marL="457200" indent="-45720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Commit of a sub-transaction makes its results available only to its parents</a:t>
            </a:r>
          </a:p>
          <a:p>
            <a:pPr marL="457200" indent="-457200">
              <a:buFont typeface="Arial" panose="020B0604020202020204" pitchFamily="34" charset="0"/>
              <a:buAutoNum type="arabicPeriod" startAt="4"/>
            </a:pPr>
            <a:r>
              <a:rPr lang="en-US" sz="2400" dirty="0">
                <a:latin typeface="Times New Roman" panose="02020603050405020304" pitchFamily="18" charset="0"/>
                <a:cs typeface="Times New Roman" panose="02020603050405020304" pitchFamily="18" charset="0"/>
              </a:rPr>
              <a:t>All objects of a parent are visible to its children</a:t>
            </a:r>
          </a:p>
          <a:p>
            <a:pPr marL="457200" indent="-457200">
              <a:buAutoNum type="arabicPeriod" startAt="4"/>
            </a:pPr>
            <a:r>
              <a:rPr lang="en-US" sz="2400" dirty="0">
                <a:latin typeface="Times New Roman" panose="02020603050405020304" pitchFamily="18" charset="0"/>
                <a:cs typeface="Times New Roman" panose="02020603050405020304" pitchFamily="18" charset="0"/>
              </a:rPr>
              <a:t>Parents should not modify objects while children are accessing them</a:t>
            </a:r>
          </a:p>
        </p:txBody>
      </p:sp>
    </p:spTree>
    <p:extLst>
      <p:ext uri="{BB962C8B-B14F-4D97-AF65-F5344CB8AC3E}">
        <p14:creationId xmlns:p14="http://schemas.microsoft.com/office/powerpoint/2010/main" val="307170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16FF-B63A-8A80-725A-D8BE96B91A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2</a:t>
            </a:r>
          </a:p>
        </p:txBody>
      </p:sp>
      <p:pic>
        <p:nvPicPr>
          <p:cNvPr id="5" name="Content Placeholder 4" descr="A text on a white background&#10;&#10;Description automatically generated">
            <a:extLst>
              <a:ext uri="{FF2B5EF4-FFF2-40B4-BE49-F238E27FC236}">
                <a16:creationId xmlns:a16="http://schemas.microsoft.com/office/drawing/2014/main" id="{1F3AE7EA-7A92-C939-1D3E-07A13B344405}"/>
              </a:ext>
            </a:extLst>
          </p:cNvPr>
          <p:cNvPicPr>
            <a:picLocks noGrp="1" noChangeAspect="1"/>
          </p:cNvPicPr>
          <p:nvPr>
            <p:ph idx="1"/>
          </p:nvPr>
        </p:nvPicPr>
        <p:blipFill>
          <a:blip r:embed="rId2"/>
          <a:stretch>
            <a:fillRect/>
          </a:stretch>
        </p:blipFill>
        <p:spPr>
          <a:xfrm>
            <a:off x="176837" y="1749805"/>
            <a:ext cx="11838325" cy="3358390"/>
          </a:xfrm>
        </p:spPr>
      </p:pic>
    </p:spTree>
    <p:extLst>
      <p:ext uri="{BB962C8B-B14F-4D97-AF65-F5344CB8AC3E}">
        <p14:creationId xmlns:p14="http://schemas.microsoft.com/office/powerpoint/2010/main" val="404712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27D1-01C0-1413-5654-91B7C8ADC70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Transaction Processing Monitor</a:t>
            </a:r>
          </a:p>
        </p:txBody>
      </p:sp>
      <p:sp>
        <p:nvSpPr>
          <p:cNvPr id="3" name="Content Placeholder 2">
            <a:extLst>
              <a:ext uri="{FF2B5EF4-FFF2-40B4-BE49-F238E27FC236}">
                <a16:creationId xmlns:a16="http://schemas.microsoft.com/office/drawing/2014/main" id="{6FD07668-B27F-453B-7384-30DD41F4F76D}"/>
              </a:ext>
            </a:extLst>
          </p:cNvPr>
          <p:cNvSpPr>
            <a:spLocks noGrp="1"/>
          </p:cNvSpPr>
          <p:nvPr>
            <p:ph idx="1"/>
          </p:nvPr>
        </p:nvSpPr>
        <p:spPr>
          <a:xfrm>
            <a:off x="838200" y="2001010"/>
            <a:ext cx="10515600" cy="4486275"/>
          </a:xfrm>
        </p:spPr>
        <p:txBody>
          <a:bodyPr>
            <a:normAutofit/>
          </a:bodyPr>
          <a:lstStyle/>
          <a:p>
            <a:r>
              <a:rPr lang="en-US" sz="2400" dirty="0">
                <a:latin typeface="Times New Roman" panose="02020603050405020304" pitchFamily="18" charset="0"/>
                <a:cs typeface="Times New Roman" panose="02020603050405020304" pitchFamily="18" charset="0"/>
              </a:rPr>
              <a:t>TPMs manage the transfer of data between clients and servers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TPMs are essential for ensuring that transactions are handled reliably and consistently across multiple systems or databases (ACID)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also takes appropriate actions (roll back / notification) if any error occurs</a:t>
            </a:r>
          </a:p>
        </p:txBody>
      </p:sp>
    </p:spTree>
    <p:extLst>
      <p:ext uri="{BB962C8B-B14F-4D97-AF65-F5344CB8AC3E}">
        <p14:creationId xmlns:p14="http://schemas.microsoft.com/office/powerpoint/2010/main" val="246969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10EB-1E47-6806-B13D-3FD5DFB8FB5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 3</a:t>
            </a:r>
          </a:p>
        </p:txBody>
      </p:sp>
      <p:pic>
        <p:nvPicPr>
          <p:cNvPr id="5" name="Picture 4">
            <a:extLst>
              <a:ext uri="{FF2B5EF4-FFF2-40B4-BE49-F238E27FC236}">
                <a16:creationId xmlns:a16="http://schemas.microsoft.com/office/drawing/2014/main" id="{E2C83E66-584D-D7EC-9A9F-19D9ED813C15}"/>
              </a:ext>
            </a:extLst>
          </p:cNvPr>
          <p:cNvPicPr>
            <a:picLocks noChangeAspect="1"/>
          </p:cNvPicPr>
          <p:nvPr/>
        </p:nvPicPr>
        <p:blipFill>
          <a:blip r:embed="rId2"/>
          <a:stretch>
            <a:fillRect/>
          </a:stretch>
        </p:blipFill>
        <p:spPr>
          <a:xfrm>
            <a:off x="579337" y="1690688"/>
            <a:ext cx="11033325" cy="363986"/>
          </a:xfrm>
          <a:prstGeom prst="rect">
            <a:avLst/>
          </a:prstGeom>
        </p:spPr>
      </p:pic>
      <p:sp>
        <p:nvSpPr>
          <p:cNvPr id="6" name="TextBox 5">
            <a:extLst>
              <a:ext uri="{FF2B5EF4-FFF2-40B4-BE49-F238E27FC236}">
                <a16:creationId xmlns:a16="http://schemas.microsoft.com/office/drawing/2014/main" id="{D660F207-5FCA-00A6-11FB-DA47BF615DFD}"/>
              </a:ext>
            </a:extLst>
          </p:cNvPr>
          <p:cNvSpPr txBox="1"/>
          <p:nvPr/>
        </p:nvSpPr>
        <p:spPr>
          <a:xfrm>
            <a:off x="808383" y="2266122"/>
            <a:ext cx="10545417" cy="2677656"/>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An error in a single process can affect all transactions being processed, leading to potential data inconsistencies and system disruptions. This could lead to poor performance as well as monitors of different transactions cannot be distributed either. </a:t>
            </a:r>
          </a:p>
          <a:p>
            <a:endParaRPr lang="en-AU" sz="2400" dirty="0">
              <a:latin typeface="Times New Roman" panose="02020603050405020304" pitchFamily="18" charset="0"/>
              <a:cs typeface="Times New Roman" panose="02020603050405020304" pitchFamily="18" charset="0"/>
            </a:endParaRPr>
          </a:p>
          <a:p>
            <a:r>
              <a:rPr lang="en-AU" sz="2400" dirty="0">
                <a:latin typeface="Times New Roman" panose="02020603050405020304" pitchFamily="18" charset="0"/>
                <a:cs typeface="Times New Roman" panose="02020603050405020304" pitchFamily="18" charset="0"/>
              </a:rPr>
              <a:t>To address this risk, it's essential to use redundancy, distributed architectures to ensure system reliability and minimize the impact of errors.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6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447</TotalTime>
  <Words>336</Words>
  <Application>Microsoft Macintosh PowerPoint</Application>
  <PresentationFormat>Widescreen</PresentationFormat>
  <Paragraphs>61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LMRoman10-Regular-Identity-H</vt:lpstr>
      <vt:lpstr>Aptos</vt:lpstr>
      <vt:lpstr>Aptos Display</vt:lpstr>
      <vt:lpstr>Arial</vt:lpstr>
      <vt:lpstr>Times New Roman</vt:lpstr>
      <vt:lpstr>Office Theme</vt:lpstr>
      <vt:lpstr>Tutorial Week 6</vt:lpstr>
      <vt:lpstr>Question 1</vt:lpstr>
      <vt:lpstr>Question 1</vt:lpstr>
      <vt:lpstr>Question 1</vt:lpstr>
      <vt:lpstr>Question 2</vt:lpstr>
      <vt:lpstr>Nested transaction</vt:lpstr>
      <vt:lpstr>Question 2</vt:lpstr>
      <vt:lpstr>Transaction Processing Monitor</vt:lpstr>
      <vt:lpstr>Question 3</vt:lpstr>
      <vt:lpstr>Question 4</vt:lpstr>
      <vt:lpstr>Question 5</vt:lpstr>
      <vt:lpstr>Question 5</vt:lpstr>
      <vt:lpstr>Question 6</vt:lpstr>
      <vt:lpstr>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Qingtan Shen</dc:creator>
  <cp:lastModifiedBy>Qingtan Shen</cp:lastModifiedBy>
  <cp:revision>8</cp:revision>
  <dcterms:created xsi:type="dcterms:W3CDTF">2024-08-27T08:41:03Z</dcterms:created>
  <dcterms:modified xsi:type="dcterms:W3CDTF">2025-04-11T06:23:40Z</dcterms:modified>
</cp:coreProperties>
</file>