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58" r:id="rId3"/>
    <p:sldId id="282" r:id="rId4"/>
    <p:sldId id="257" r:id="rId5"/>
    <p:sldId id="259" r:id="rId6"/>
    <p:sldId id="283" r:id="rId7"/>
    <p:sldId id="260" r:id="rId8"/>
    <p:sldId id="261" r:id="rId9"/>
    <p:sldId id="262" r:id="rId10"/>
    <p:sldId id="263" r:id="rId11"/>
    <p:sldId id="298" r:id="rId12"/>
    <p:sldId id="299" r:id="rId13"/>
    <p:sldId id="285" r:id="rId14"/>
    <p:sldId id="301" r:id="rId15"/>
    <p:sldId id="302" r:id="rId16"/>
    <p:sldId id="266" r:id="rId17"/>
    <p:sldId id="288" r:id="rId18"/>
    <p:sldId id="289" r:id="rId19"/>
    <p:sldId id="267" r:id="rId20"/>
    <p:sldId id="291" r:id="rId21"/>
    <p:sldId id="295" r:id="rId22"/>
    <p:sldId id="297" r:id="rId23"/>
    <p:sldId id="271" r:id="rId24"/>
    <p:sldId id="272" r:id="rId25"/>
    <p:sldId id="273" r:id="rId26"/>
    <p:sldId id="274" r:id="rId27"/>
    <p:sldId id="275" r:id="rId28"/>
    <p:sldId id="276" r:id="rId29"/>
    <p:sldId id="296" r:id="rId30"/>
    <p:sldId id="277" r:id="rId31"/>
    <p:sldId id="279" r:id="rId32"/>
    <p:sldId id="280" r:id="rId33"/>
    <p:sldId id="281" r:id="rId3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0B09D1-68A9-4CAC-B8EA-228956ACB613}">
  <a:tblStyle styleId="{AD0B09D1-68A9-4CAC-B8EA-228956ACB61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09BDA67-9596-403D-9796-C2B677EBE9C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814254E-07BC-4AB8-93D6-A87B3B54C58C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E3AEB75-6A23-49FB-97F9-6B4243294BC7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6" autoAdjust="0"/>
  </p:normalViewPr>
  <p:slideViewPr>
    <p:cSldViewPr>
      <p:cViewPr>
        <p:scale>
          <a:sx n="110" d="100"/>
          <a:sy n="110" d="100"/>
        </p:scale>
        <p:origin x="-658" y="-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4357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ockframework/next-level-spock" TargetMode="External"/><Relationship Id="rId3" Type="http://schemas.openxmlformats.org/officeDocument/2006/relationships/hyperlink" Target="http://www.slideshare.net/rfletcher/groovier-testing-with-spock" TargetMode="External"/><Relationship Id="rId7" Type="http://schemas.openxmlformats.org/officeDocument/2006/relationships/hyperlink" Target="https://github.com/spockframework/spock-exampl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spockframework/spock-next-generation" TargetMode="External"/><Relationship Id="rId5" Type="http://schemas.openxmlformats.org/officeDocument/2006/relationships/hyperlink" Target="https://github.com/spockframework/smarter-testing-with-spock" TargetMode="External"/><Relationship Id="rId4" Type="http://schemas.openxmlformats.org/officeDocument/2006/relationships/hyperlink" Target="http://www.slideshare.net/tux2323/spock-and-geb-in-ac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/>
              <a:t>Sprobarhet mellom Krav &lt;-&gt; Kode &lt;-&gt; (regresjons)Test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smtClean="0">
                <a:solidFill>
                  <a:schemeClr val="dk1"/>
                </a:solidFill>
              </a:rPr>
              <a:t>(fra GS-Behandle_oppgave.feature)</a:t>
            </a:r>
            <a:endParaRPr lang="no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smtClean="0">
                <a:solidFill>
                  <a:schemeClr val="dk1"/>
                </a:solidFill>
              </a:rPr>
              <a:t>(fra GS-Behandle_oppgave.feature)</a:t>
            </a:r>
            <a:endParaRPr lang="no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dirty="0" smtClean="0"/>
              <a:t>)</a:t>
            </a:r>
            <a:endParaRPr lang="no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dirty="0" smtClean="0"/>
              <a:t>)</a:t>
            </a:r>
            <a:endParaRPr lang="no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dirty="0" smtClean="0"/>
              <a:t>)</a:t>
            </a:r>
            <a:endParaRPr lang="no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/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dirty="0" smtClean="0"/>
              <a:t>)</a:t>
            </a:r>
            <a:endParaRPr lang="no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/>
              <a:t>Test-metodene må inneholde minst én Spock-etikett - hvis ikke er det ikke en Spock test</a:t>
            </a:r>
          </a:p>
          <a:p>
            <a:pPr lvl="0" rtl="0">
              <a:spcBef>
                <a:spcPts val="0"/>
              </a:spcBef>
              <a:buNone/>
            </a:pPr>
            <a:r>
              <a:rPr lang="no" dirty="0"/>
              <a:t>Mao ikke nødvendig med egen annotering eller metodenavn-syntaks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o" dirty="0"/>
              <a:t>given/setup: kan ikke repeteres (alt før første etikett er implisitt setup:)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no" dirty="0"/>
              <a:t>expect: kombinerer stimulus og respons, kan bare brukes med rene funksjoner uten side-effekt</a:t>
            </a:r>
          </a:p>
          <a:p>
            <a:pPr>
              <a:spcBef>
                <a:spcPts val="0"/>
              </a:spcBef>
              <a:buNone/>
            </a:pPr>
            <a:r>
              <a:rPr lang="no" dirty="0"/>
              <a:t>cleanup: rydder opp ekterne ressurser &amp; vil alltid bli kjørt (selv om selve testen feiler)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3"/>
              </a:rPr>
              <a:t>http://www.slideshare.net/rfletcher/groovier-testing-with-spock</a:t>
            </a:r>
          </a:p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4"/>
              </a:rPr>
              <a:t>http://www.slideshare.net/tux2323/spock-and-geb-in-action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5"/>
              </a:rPr>
              <a:t>https://github.com/spockframework/smarter-testing-with-spock</a:t>
            </a:r>
          </a:p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6"/>
              </a:rPr>
              <a:t>https://github.com/spockframework/spock-next-generation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7"/>
              </a:rPr>
              <a:t>https://github.com/spockframework/spock-example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no" u="sng" dirty="0">
                <a:solidFill>
                  <a:schemeClr val="hlink"/>
                </a:solidFill>
                <a:hlinkClick r:id="rId8"/>
              </a:rPr>
              <a:t>https://github.com/spockframework/next-level-spock</a:t>
            </a:r>
          </a:p>
          <a:p>
            <a:pPr>
              <a:spcBef>
                <a:spcPts val="0"/>
              </a:spcBef>
              <a:buNone/>
            </a:pPr>
            <a:r>
              <a:rPr lang="no" sz="1200" dirty="0">
                <a:solidFill>
                  <a:schemeClr val="dk1"/>
                </a:solidFill>
              </a:rPr>
              <a:t>http://gvsmirnov.ru/docs/presentations/java-mutation-testing/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http://itsadeliverything.com/three-amigos-meeting-agree-the-tests-before-development-starts</a:t>
            </a:r>
          </a:p>
          <a:p>
            <a:r>
              <a:rPr lang="nb-NO" dirty="0" smtClean="0"/>
              <a:t>http://itsadeliverything.com/wordpress/images//Agile-Requirements-Snail.png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350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o" dirty="0" smtClean="0"/>
              <a:t>Forbedre scenarier</a:t>
            </a:r>
            <a:r>
              <a:rPr lang="no" sz="1100" dirty="0" smtClean="0"/>
              <a:t> - korrelere ordlyd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o" sz="1100" dirty="0" smtClean="0"/>
              <a:t>(</a:t>
            </a:r>
            <a:r>
              <a:rPr lang="nb-NO" sz="1100" dirty="0" smtClean="0"/>
              <a:t>Test Driven Development)</a:t>
            </a:r>
            <a:endParaRPr lang="no" sz="14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6D4185-86F5-4D8E-8C14-87290644C1EA}" type="datetimeFigureOut">
              <a:rPr lang="nb-NO" smtClean="0"/>
              <a:t>03.09.2015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8470B9-803C-4926-B405-7EDB5718FF7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884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transition spd="slow">
    <p:wipe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tenAksel.Heien@skatteetaten.n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coles/pitest" TargetMode="External"/><Relationship Id="rId3" Type="http://schemas.openxmlformats.org/officeDocument/2006/relationships/hyperlink" Target="http://cukes.info/" TargetMode="External"/><Relationship Id="rId7" Type="http://schemas.openxmlformats.org/officeDocument/2006/relationships/hyperlink" Target="http://pites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ockframework/spock" TargetMode="External"/><Relationship Id="rId5" Type="http://schemas.openxmlformats.org/officeDocument/2006/relationships/hyperlink" Target="http://spockframework.org" TargetMode="External"/><Relationship Id="rId4" Type="http://schemas.openxmlformats.org/officeDocument/2006/relationships/hyperlink" Target="https://github.com/cucumber/cucumber-jv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755576" y="3435846"/>
            <a:ext cx="7776864" cy="1584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26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 smtClean="0"/>
              <a:t>“Industrial </a:t>
            </a:r>
            <a:r>
              <a:rPr lang="en-US" sz="3200" dirty="0"/>
              <a:t>approach for testing (2</a:t>
            </a:r>
            <a:r>
              <a:rPr lang="en-US" sz="3200" dirty="0" smtClean="0"/>
              <a:t>)”</a:t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no" sz="3600" dirty="0"/>
              <a:t>Teknikker og verktøy </a:t>
            </a:r>
            <a:br>
              <a:rPr lang="no" sz="3600" dirty="0"/>
            </a:br>
            <a:r>
              <a:rPr lang="no" sz="3600" dirty="0"/>
              <a:t>for testing i et Scrum-team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5352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b-NO" dirty="0" smtClean="0"/>
              <a:t>U</a:t>
            </a:r>
            <a:r>
              <a:rPr lang="no" dirty="0" smtClean="0"/>
              <a:t>tdrag fra Skatteetatens teststrategi</a:t>
            </a:r>
            <a:endParaRPr lang="no" dirty="0"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50" y="3599307"/>
            <a:ext cx="1279524" cy="12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007225" y="3729250"/>
            <a:ext cx="5398199" cy="1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sz="1800" dirty="0"/>
              <a:t>Sten Aksel </a:t>
            </a:r>
            <a:r>
              <a:rPr lang="no" sz="1800" dirty="0" smtClean="0"/>
              <a:t>Heien</a:t>
            </a:r>
          </a:p>
          <a:p>
            <a:r>
              <a:rPr lang="nb-NO" sz="1200" dirty="0"/>
              <a:t>Skatteetatens IT- og </a:t>
            </a:r>
            <a:r>
              <a:rPr lang="nb-NO" sz="1200" dirty="0" smtClean="0"/>
              <a:t>servicepartner (</a:t>
            </a:r>
            <a:r>
              <a:rPr lang="no" sz="1200" dirty="0" smtClean="0"/>
              <a:t>SITS) – Kompetansesenter, Grimstad</a:t>
            </a:r>
            <a:endParaRPr lang="no" sz="1200" dirty="0"/>
          </a:p>
          <a:p>
            <a:pPr lvl="0" rtl="0">
              <a:spcBef>
                <a:spcPts val="0"/>
              </a:spcBef>
              <a:buNone/>
            </a:pPr>
            <a:r>
              <a:rPr lang="no" sz="1200" dirty="0" smtClean="0">
                <a:solidFill>
                  <a:schemeClr val="dk1"/>
                </a:solidFill>
                <a:hlinkClick r:id="rId4"/>
              </a:rPr>
              <a:t>StenAksel.Heien@skatteetaten.no</a:t>
            </a:r>
            <a:r>
              <a:rPr lang="no" sz="1200" dirty="0" smtClean="0">
                <a:solidFill>
                  <a:schemeClr val="dk1"/>
                </a:solidFill>
              </a:rPr>
              <a:t/>
            </a:r>
            <a:br>
              <a:rPr lang="no" sz="1200" dirty="0" smtClean="0">
                <a:solidFill>
                  <a:schemeClr val="dk1"/>
                </a:solidFill>
              </a:rPr>
            </a:br>
            <a:endParaRPr lang="no" sz="12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no" dirty="0"/>
              <a:t>Twitter: sten_aksel   /  Google+: sten.aksel.heien@gmail.com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Cucumber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63272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no" dirty="0"/>
              <a:t>et </a:t>
            </a:r>
            <a:r>
              <a:rPr lang="no" dirty="0">
                <a:solidFill>
                  <a:schemeClr val="dk1"/>
                </a:solidFill>
              </a:rPr>
              <a:t>verktøy </a:t>
            </a:r>
            <a:r>
              <a:rPr lang="no" dirty="0" smtClean="0">
                <a:solidFill>
                  <a:schemeClr val="dk1"/>
                </a:solidFill>
              </a:rPr>
              <a:t>for krav-</a:t>
            </a:r>
            <a:r>
              <a:rPr lang="no" dirty="0">
                <a:solidFill>
                  <a:schemeClr val="dk1"/>
                </a:solidFill>
              </a:rPr>
              <a:t>/</a:t>
            </a:r>
            <a:r>
              <a:rPr lang="no" dirty="0" smtClean="0">
                <a:solidFill>
                  <a:schemeClr val="dk1"/>
                </a:solidFill>
              </a:rPr>
              <a:t>akseptansetesting </a:t>
            </a:r>
            <a:r>
              <a:rPr lang="no" dirty="0" smtClean="0"/>
              <a:t>...</a:t>
            </a:r>
            <a:endParaRPr lang="no" dirty="0"/>
          </a:p>
          <a:p>
            <a:pPr lvl="0"/>
            <a:r>
              <a:rPr lang="nb-NO" dirty="0" smtClean="0"/>
              <a:t>s</a:t>
            </a:r>
            <a:r>
              <a:rPr lang="no" dirty="0" smtClean="0"/>
              <a:t>om støtter </a:t>
            </a:r>
            <a:r>
              <a:rPr lang="no" sz="2800" b="1" dirty="0" smtClean="0"/>
              <a:t>spesifikasjon </a:t>
            </a:r>
            <a:r>
              <a:rPr lang="no" sz="2800" b="1" dirty="0"/>
              <a:t>vha. </a:t>
            </a:r>
            <a:r>
              <a:rPr lang="nb-NO" sz="2800" b="1" dirty="0" smtClean="0"/>
              <a:t>e</a:t>
            </a:r>
            <a:r>
              <a:rPr lang="no" sz="2800" b="1" dirty="0" smtClean="0"/>
              <a:t>ksempler/BDD</a:t>
            </a:r>
            <a:r>
              <a:rPr lang="no" dirty="0" smtClean="0"/>
              <a:t>...</a:t>
            </a:r>
            <a:endParaRPr lang="no" dirty="0"/>
          </a:p>
          <a:p>
            <a:pPr lvl="0"/>
            <a:r>
              <a:rPr lang="no" dirty="0">
                <a:solidFill>
                  <a:schemeClr val="dk1"/>
                </a:solidFill>
              </a:rPr>
              <a:t>der brukerhistorier og scenarier </a:t>
            </a:r>
            <a:r>
              <a:rPr lang="no" sz="2400" dirty="0">
                <a:solidFill>
                  <a:schemeClr val="dk1"/>
                </a:solidFill>
              </a:rPr>
              <a:t>(</a:t>
            </a:r>
            <a:r>
              <a:rPr lang="no" sz="2400" dirty="0" smtClean="0">
                <a:solidFill>
                  <a:schemeClr val="dk1"/>
                </a:solidFill>
              </a:rPr>
              <a:t>Gitt/Når/Så)</a:t>
            </a:r>
            <a:br>
              <a:rPr lang="no" sz="2400" dirty="0" smtClean="0">
                <a:solidFill>
                  <a:schemeClr val="dk1"/>
                </a:solidFill>
              </a:rPr>
            </a:br>
            <a:r>
              <a:rPr lang="no" dirty="0">
                <a:solidFill>
                  <a:schemeClr val="dk1"/>
                </a:solidFill>
              </a:rPr>
              <a:t>gjøres kjørbare …</a:t>
            </a:r>
          </a:p>
          <a:p>
            <a:pPr rtl="0">
              <a:spcBef>
                <a:spcPts val="0"/>
              </a:spcBef>
              <a:buNone/>
            </a:pPr>
            <a:r>
              <a:rPr lang="no" dirty="0">
                <a:solidFill>
                  <a:schemeClr val="dk1"/>
                </a:solidFill>
              </a:rPr>
              <a:t>slik at systemet får en </a:t>
            </a:r>
            <a:r>
              <a:rPr lang="no" b="1" dirty="0">
                <a:solidFill>
                  <a:schemeClr val="dk1"/>
                </a:solidFill>
              </a:rPr>
              <a:t>kjørbar spesifikasjon</a:t>
            </a:r>
          </a:p>
          <a:p>
            <a:pPr lvl="0" rtl="0">
              <a:spcBef>
                <a:spcPts val="0"/>
              </a:spcBef>
              <a:buNone/>
            </a:pPr>
            <a:r>
              <a:rPr lang="no" dirty="0">
                <a:solidFill>
                  <a:schemeClr val="dk1"/>
                </a:solidFill>
              </a:rPr>
              <a:t>og vi oppnår god </a:t>
            </a:r>
            <a:r>
              <a:rPr lang="no" u="sng" dirty="0">
                <a:solidFill>
                  <a:schemeClr val="dk1"/>
                </a:solidFill>
              </a:rPr>
              <a:t>sporbarhet fra krav til kode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25" y="205975"/>
            <a:ext cx="7524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Gherkin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nb-NO" dirty="0" smtClean="0"/>
              <a:t>Gherkin er fellesbetegnelsen på «språket» BDD testene skrives i. </a:t>
            </a:r>
          </a:p>
          <a:p>
            <a:r>
              <a:rPr lang="nb-NO" dirty="0" smtClean="0"/>
              <a:t>Det lar oss skrive tekstlige beskrivelser av forretningsregler slik fagpersoner vil kunne uttrykke dem med sine domenespesifikke ord og uttrykk.</a:t>
            </a:r>
          </a:p>
          <a:p>
            <a:r>
              <a:rPr lang="nb-NO" dirty="0" smtClean="0"/>
              <a:t>Gherkin tjener to formål - dokumentasjon og automatiserte tester.</a:t>
            </a:r>
          </a:p>
        </p:txBody>
      </p:sp>
    </p:spTree>
    <p:extLst>
      <p:ext uri="{BB962C8B-B14F-4D97-AF65-F5344CB8AC3E}">
        <p14:creationId xmlns:p14="http://schemas.microsoft.com/office/powerpoint/2010/main" val="20944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Gherkin </a:t>
            </a:r>
            <a:r>
              <a:rPr lang="nb-NO" dirty="0" err="1" smtClean="0"/>
              <a:t>gramatikken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80187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endParaRPr lang="nb-NO" sz="1200" dirty="0" smtClean="0"/>
          </a:p>
          <a:p>
            <a:r>
              <a:rPr lang="nb-NO" sz="1200" dirty="0" err="1" smtClean="0"/>
              <a:t>Feature</a:t>
            </a:r>
            <a:endParaRPr lang="nb-NO" sz="1200" dirty="0" smtClean="0"/>
          </a:p>
          <a:p>
            <a:r>
              <a:rPr lang="nb-NO" sz="1200" dirty="0" err="1" smtClean="0"/>
              <a:t>Background</a:t>
            </a:r>
            <a:endParaRPr lang="nb-NO" sz="1200" dirty="0" smtClean="0"/>
          </a:p>
          <a:p>
            <a:r>
              <a:rPr lang="nb-NO" sz="1200" dirty="0" smtClean="0"/>
              <a:t>Scenario</a:t>
            </a:r>
          </a:p>
          <a:p>
            <a:r>
              <a:rPr lang="nb-NO" sz="1200" dirty="0" smtClean="0"/>
              <a:t>Scenario </a:t>
            </a:r>
            <a:r>
              <a:rPr lang="nb-NO" sz="1200" dirty="0" err="1" smtClean="0"/>
              <a:t>Outline</a:t>
            </a:r>
            <a:endParaRPr lang="nb-NO" sz="1200" dirty="0" smtClean="0"/>
          </a:p>
          <a:p>
            <a:r>
              <a:rPr lang="nb-NO" sz="1200" dirty="0" err="1"/>
              <a:t>Examples</a:t>
            </a:r>
            <a:r>
              <a:rPr lang="nb-NO" sz="1200" dirty="0"/>
              <a:t> (eller </a:t>
            </a:r>
            <a:r>
              <a:rPr lang="nb-NO" sz="1200" dirty="0" smtClean="0"/>
              <a:t>Scenarios)</a:t>
            </a:r>
          </a:p>
          <a:p>
            <a:r>
              <a:rPr lang="nb-NO" sz="1200" dirty="0" smtClean="0"/>
              <a:t>Given</a:t>
            </a:r>
          </a:p>
          <a:p>
            <a:r>
              <a:rPr lang="nb-NO" sz="1200" dirty="0" err="1" smtClean="0"/>
              <a:t>When</a:t>
            </a:r>
            <a:endParaRPr lang="nb-NO" sz="1200" dirty="0" smtClean="0"/>
          </a:p>
          <a:p>
            <a:r>
              <a:rPr lang="nb-NO" sz="1200" dirty="0" err="1" smtClean="0"/>
              <a:t>Then</a:t>
            </a:r>
            <a:endParaRPr lang="nb-NO" sz="1200" dirty="0" smtClean="0"/>
          </a:p>
          <a:p>
            <a:r>
              <a:rPr lang="nb-NO" sz="1200" dirty="0" smtClean="0"/>
              <a:t>And</a:t>
            </a:r>
          </a:p>
          <a:p>
            <a:r>
              <a:rPr lang="nb-NO" sz="1200" dirty="0" err="1" smtClean="0"/>
              <a:t>But</a:t>
            </a:r>
            <a:endParaRPr lang="nb-NO" sz="1200" dirty="0" smtClean="0"/>
          </a:p>
          <a:p>
            <a:r>
              <a:rPr lang="nb-NO" sz="1100" dirty="0" smtClean="0"/>
              <a:t>| 	(benyttes for å definere tabeller)</a:t>
            </a:r>
          </a:p>
          <a:p>
            <a:r>
              <a:rPr lang="nb-NO" sz="1100" dirty="0" smtClean="0"/>
              <a:t>""" 	(benyttes for å definere strenger med flere linjer</a:t>
            </a:r>
          </a:p>
          <a:p>
            <a:r>
              <a:rPr lang="nb-NO" sz="1100" dirty="0" smtClean="0"/>
              <a:t>#	(benyttes for kommentarer</a:t>
            </a:r>
            <a:r>
              <a:rPr lang="nb-NO" sz="1100" dirty="0" smtClean="0"/>
              <a:t>)</a:t>
            </a:r>
            <a:endParaRPr lang="nb-NO" sz="1100" dirty="0" smtClean="0"/>
          </a:p>
        </p:txBody>
      </p:sp>
      <p:sp>
        <p:nvSpPr>
          <p:cNvPr id="5" name="Plassholder for innhold 2"/>
          <p:cNvSpPr txBox="1">
            <a:spLocks/>
          </p:cNvSpPr>
          <p:nvPr/>
        </p:nvSpPr>
        <p:spPr>
          <a:xfrm>
            <a:off x="4860032" y="1512564"/>
            <a:ext cx="3763144" cy="348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Egenskap</a:t>
            </a:r>
          </a:p>
          <a:p>
            <a:r>
              <a:rPr lang="nb-NO" dirty="0" smtClean="0"/>
              <a:t>Bakgrunn</a:t>
            </a:r>
          </a:p>
          <a:p>
            <a:r>
              <a:rPr lang="nb-NO" dirty="0" smtClean="0"/>
              <a:t>Scenario</a:t>
            </a:r>
          </a:p>
          <a:p>
            <a:r>
              <a:rPr lang="nb-NO" dirty="0" err="1" smtClean="0"/>
              <a:t>Scenariomal</a:t>
            </a:r>
            <a:endParaRPr lang="nb-NO" dirty="0" smtClean="0"/>
          </a:p>
          <a:p>
            <a:r>
              <a:rPr lang="nb-NO" dirty="0" smtClean="0"/>
              <a:t>Eksempler</a:t>
            </a:r>
          </a:p>
          <a:p>
            <a:r>
              <a:rPr lang="nb-NO" dirty="0" smtClean="0"/>
              <a:t>Gitt</a:t>
            </a:r>
          </a:p>
          <a:p>
            <a:r>
              <a:rPr lang="nb-NO" dirty="0" smtClean="0"/>
              <a:t>Når</a:t>
            </a:r>
          </a:p>
          <a:p>
            <a:r>
              <a:rPr lang="nb-NO" dirty="0" smtClean="0"/>
              <a:t>Så</a:t>
            </a:r>
          </a:p>
          <a:p>
            <a:r>
              <a:rPr lang="nb-NO" dirty="0" smtClean="0"/>
              <a:t>Og</a:t>
            </a:r>
          </a:p>
          <a:p>
            <a:r>
              <a:rPr lang="nb-NO" dirty="0" smtClean="0"/>
              <a:t>Men</a:t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 smtClean="0"/>
          </a:p>
        </p:txBody>
      </p:sp>
      <p:sp>
        <p:nvSpPr>
          <p:cNvPr id="6" name="TekstSylinder 5"/>
          <p:cNvSpPr txBox="1"/>
          <p:nvPr/>
        </p:nvSpPr>
        <p:spPr>
          <a:xfrm rot="282999">
            <a:off x="5956323" y="612335"/>
            <a:ext cx="3154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tilgjengelig for ca. 40 språk </a:t>
            </a:r>
          </a:p>
          <a:p>
            <a:pPr marL="285750" indent="-285750" algn="ctr">
              <a:buFontTx/>
              <a:buChar char="-"/>
            </a:pPr>
            <a:r>
              <a:rPr lang="nb-NO" dirty="0" smtClean="0"/>
              <a:t>selvfølgelig også for norsk!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1600"/>
            <a:ext cx="457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08" y="1212526"/>
            <a:ext cx="4286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Brukerhistorer </a:t>
            </a:r>
            <a:r>
              <a:rPr lang="no" b="0" dirty="0"/>
              <a:t>og</a:t>
            </a:r>
            <a:r>
              <a:rPr lang="no" dirty="0"/>
              <a:t> scenarier </a:t>
            </a:r>
            <a:r>
              <a:rPr lang="no" dirty="0" smtClean="0"/>
              <a:t/>
            </a:r>
            <a:br>
              <a:rPr lang="no" dirty="0" smtClean="0"/>
            </a:br>
            <a:r>
              <a:rPr lang="no" sz="2400" b="0" dirty="0" smtClean="0"/>
              <a:t>legges sammen </a:t>
            </a:r>
            <a:r>
              <a:rPr lang="no" sz="2400" b="0" dirty="0"/>
              <a:t>med </a:t>
            </a:r>
            <a:r>
              <a:rPr lang="no" sz="2400" b="0" dirty="0" smtClean="0"/>
              <a:t>koden – i en «feature» fil (ren tekst)</a:t>
            </a:r>
            <a:endParaRPr lang="no" sz="2400" b="0" dirty="0"/>
          </a:p>
        </p:txBody>
      </p:sp>
      <p:sp>
        <p:nvSpPr>
          <p:cNvPr id="95" name="Shape 95"/>
          <p:cNvSpPr txBox="1"/>
          <p:nvPr/>
        </p:nvSpPr>
        <p:spPr>
          <a:xfrm>
            <a:off x="45453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GS-Kontroll_av_oppgavegiver.feature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577"/>
            <a:ext cx="9144000" cy="3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6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273" y="0"/>
            <a:ext cx="973015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Brukerhistorer </a:t>
            </a:r>
            <a:r>
              <a:rPr lang="no" b="0" dirty="0"/>
              <a:t>og</a:t>
            </a:r>
            <a:r>
              <a:rPr lang="no" dirty="0"/>
              <a:t> scenarier </a:t>
            </a:r>
            <a:r>
              <a:rPr lang="no" dirty="0" smtClean="0"/>
              <a:t/>
            </a:r>
            <a:br>
              <a:rPr lang="no" dirty="0" smtClean="0"/>
            </a:br>
            <a:r>
              <a:rPr lang="no" sz="2400" b="0" dirty="0" smtClean="0"/>
              <a:t>legges sammen </a:t>
            </a:r>
            <a:r>
              <a:rPr lang="no" sz="2400" b="0" dirty="0"/>
              <a:t>med </a:t>
            </a:r>
            <a:r>
              <a:rPr lang="no" sz="2400" b="0" dirty="0" smtClean="0"/>
              <a:t>koden – i en «feature» fil (ren tekst)</a:t>
            </a:r>
            <a:endParaRPr lang="no" sz="2400" b="0" dirty="0"/>
          </a:p>
        </p:txBody>
      </p:sp>
      <p:sp>
        <p:nvSpPr>
          <p:cNvPr id="95" name="Shape 95"/>
          <p:cNvSpPr txBox="1"/>
          <p:nvPr/>
        </p:nvSpPr>
        <p:spPr>
          <a:xfrm>
            <a:off x="45453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GS-Kontroll_av_oppgavegiver.feature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577"/>
            <a:ext cx="9144000" cy="3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Cucumber </a:t>
            </a:r>
            <a:r>
              <a:rPr lang="no" b="0" dirty="0" smtClean="0"/>
              <a:t>stegdefinisjoner</a:t>
            </a:r>
            <a:br>
              <a:rPr lang="no" b="0" dirty="0" smtClean="0"/>
            </a:br>
            <a:r>
              <a:rPr lang="no" sz="2400" b="0" dirty="0" smtClean="0"/>
              <a:t>gjør </a:t>
            </a:r>
            <a:r>
              <a:rPr lang="no" sz="2400" b="0" dirty="0"/>
              <a:t>stegene i scenariene kjørbare vha. regulære uttrykk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496" y="1203598"/>
            <a:ext cx="9073008" cy="383745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  <p:sp>
        <p:nvSpPr>
          <p:cNvPr id="102" name="Shape 102"/>
          <p:cNvSpPr txBox="1"/>
          <p:nvPr/>
        </p:nvSpPr>
        <p:spPr>
          <a:xfrm>
            <a:off x="47739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66989" r="1583" b="-27502"/>
          <a:stretch/>
        </p:blipFill>
        <p:spPr>
          <a:xfrm>
            <a:off x="108520" y="1275606"/>
            <a:ext cx="8856000" cy="19440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2856047"/>
            <a:ext cx="8927976" cy="1355487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108520" y="1635646"/>
            <a:ext cx="8927976" cy="7200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108520" y="1275606"/>
            <a:ext cx="885498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Bild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b="81493"/>
          <a:stretch/>
        </p:blipFill>
        <p:spPr>
          <a:xfrm>
            <a:off x="108520" y="2847906"/>
            <a:ext cx="8927976" cy="252000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1691680" y="4371950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Hvert steg i scenariet er testbart</a:t>
            </a:r>
            <a:endParaRPr lang="nb-NO" dirty="0"/>
          </a:p>
        </p:txBody>
      </p:sp>
      <p:cxnSp>
        <p:nvCxnSpPr>
          <p:cNvPr id="9" name="Rett pil 8"/>
          <p:cNvCxnSpPr/>
          <p:nvPr/>
        </p:nvCxnSpPr>
        <p:spPr>
          <a:xfrm flipH="1" flipV="1">
            <a:off x="1835696" y="3723878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5" grpId="0" animBg="1"/>
      <p:bldP spid="10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Cucumber </a:t>
            </a:r>
            <a:r>
              <a:rPr lang="no" b="0" dirty="0" smtClean="0"/>
              <a:t>stegdefinisjoner</a:t>
            </a:r>
            <a:br>
              <a:rPr lang="no" b="0" dirty="0" smtClean="0"/>
            </a:br>
            <a:r>
              <a:rPr lang="no" sz="2400" b="0" dirty="0" smtClean="0"/>
              <a:t>gjør </a:t>
            </a:r>
            <a:r>
              <a:rPr lang="no" sz="2400" b="0" dirty="0"/>
              <a:t>stegene i scenariene kjørbare vha. regulære uttrykk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496" y="1203598"/>
            <a:ext cx="9073008" cy="383745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  <p:sp>
        <p:nvSpPr>
          <p:cNvPr id="102" name="Shape 102"/>
          <p:cNvSpPr txBox="1"/>
          <p:nvPr/>
        </p:nvSpPr>
        <p:spPr>
          <a:xfrm>
            <a:off x="47739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66989" r="1583" b="-27502"/>
          <a:stretch/>
        </p:blipFill>
        <p:spPr>
          <a:xfrm>
            <a:off x="108520" y="1275606"/>
            <a:ext cx="8856000" cy="19440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04" y="3291830"/>
            <a:ext cx="6465244" cy="757805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108520" y="1779662"/>
            <a:ext cx="8927976" cy="7200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108520" y="1275606"/>
            <a:ext cx="8854984" cy="3600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1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/>
              <a:t>Cucumber </a:t>
            </a:r>
            <a:r>
              <a:rPr lang="no" b="0" dirty="0" smtClean="0"/>
              <a:t>stegdefinisjoner</a:t>
            </a:r>
            <a:br>
              <a:rPr lang="no" b="0" dirty="0" smtClean="0"/>
            </a:br>
            <a:r>
              <a:rPr lang="no" sz="2400" b="0" dirty="0" smtClean="0"/>
              <a:t>gjør </a:t>
            </a:r>
            <a:r>
              <a:rPr lang="no" sz="2400" b="0" dirty="0"/>
              <a:t>stegene i scenariene kjørbare vha. regulære uttrykk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496" y="1203598"/>
            <a:ext cx="9073008" cy="383745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  <p:sp>
        <p:nvSpPr>
          <p:cNvPr id="102" name="Shape 102"/>
          <p:cNvSpPr txBox="1"/>
          <p:nvPr/>
        </p:nvSpPr>
        <p:spPr>
          <a:xfrm>
            <a:off x="47739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66989" r="1583" b="-27502"/>
          <a:stretch/>
        </p:blipFill>
        <p:spPr>
          <a:xfrm>
            <a:off x="108520" y="1275606"/>
            <a:ext cx="8856000" cy="19440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38883"/>
            <a:ext cx="8856984" cy="1786878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108520" y="1923678"/>
            <a:ext cx="8927976" cy="57606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108520" y="1275606"/>
            <a:ext cx="8854984" cy="50405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108520" y="2787774"/>
            <a:ext cx="89279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1550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 smtClean="0"/>
              <a:t>Assertere </a:t>
            </a:r>
            <a:r>
              <a:rPr lang="no" b="0" dirty="0"/>
              <a:t>i felleskode </a:t>
            </a:r>
            <a:r>
              <a:rPr lang="no" sz="2400" b="0" dirty="0" smtClean="0"/>
              <a:t>(</a:t>
            </a:r>
            <a:r>
              <a:rPr lang="no" sz="2400" b="0" dirty="0"/>
              <a:t>magnet-felles</a:t>
            </a:r>
            <a:r>
              <a:rPr lang="no" sz="2400" b="0" dirty="0" smtClean="0"/>
              <a:t>) </a:t>
            </a:r>
            <a:br>
              <a:rPr lang="no" sz="2400" b="0" dirty="0" smtClean="0"/>
            </a:br>
            <a:r>
              <a:rPr lang="no" sz="3200" b="0" dirty="0" smtClean="0"/>
              <a:t>hjelper </a:t>
            </a:r>
            <a:r>
              <a:rPr lang="no" sz="3200" b="0" dirty="0"/>
              <a:t>med sjekk av resultat</a:t>
            </a:r>
          </a:p>
        </p:txBody>
      </p:sp>
      <p:sp>
        <p:nvSpPr>
          <p:cNvPr id="5" name="Shape 101"/>
          <p:cNvSpPr txBox="1">
            <a:spLocks noGrp="1"/>
          </p:cNvSpPr>
          <p:nvPr>
            <p:ph type="body" idx="1"/>
          </p:nvPr>
        </p:nvSpPr>
        <p:spPr>
          <a:xfrm>
            <a:off x="35496" y="1203598"/>
            <a:ext cx="9073008" cy="3837452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  <p:sp>
        <p:nvSpPr>
          <p:cNvPr id="6" name="Shape 102"/>
          <p:cNvSpPr txBox="1"/>
          <p:nvPr/>
        </p:nvSpPr>
        <p:spPr>
          <a:xfrm>
            <a:off x="4773925" y="4843650"/>
            <a:ext cx="3984299" cy="2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no" sz="1100" dirty="0">
                <a:solidFill>
                  <a:schemeClr val="dk1"/>
                </a:solidFill>
              </a:rPr>
              <a:t>(fra </a:t>
            </a:r>
            <a:r>
              <a:rPr lang="no" sz="1100" dirty="0" smtClean="0">
                <a:solidFill>
                  <a:schemeClr val="dk1"/>
                </a:solidFill>
              </a:rPr>
              <a:t>StepDefinitionLeveransebehandling.java</a:t>
            </a:r>
            <a:r>
              <a:rPr lang="no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" r="2750"/>
          <a:stretch/>
        </p:blipFill>
        <p:spPr>
          <a:xfrm>
            <a:off x="72000" y="1778933"/>
            <a:ext cx="8928000" cy="252100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 smtClean="0"/>
              <a:t>Prinsipper og teknikker</a:t>
            </a:r>
            <a:endParaRPr lang="no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79296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b="1" dirty="0"/>
              <a:t>Forstå hva vi skal </a:t>
            </a:r>
            <a:r>
              <a:rPr lang="no" b="1" dirty="0" smtClean="0"/>
              <a:t>lage</a:t>
            </a:r>
            <a:r>
              <a:rPr lang="no" dirty="0" smtClean="0"/>
              <a:t/>
            </a:r>
            <a:br>
              <a:rPr lang="no" dirty="0" smtClean="0"/>
            </a:br>
            <a:endParaRPr lang="n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o" dirty="0" smtClean="0"/>
              <a:t>BDD </a:t>
            </a:r>
            <a:r>
              <a:rPr lang="no" dirty="0"/>
              <a:t>- oppførsel-drevet </a:t>
            </a:r>
            <a:r>
              <a:rPr lang="no" dirty="0" smtClean="0"/>
              <a:t>utvikling</a:t>
            </a:r>
          </a:p>
          <a:p>
            <a:pPr algn="r"/>
            <a:r>
              <a:rPr lang="no" sz="2000" dirty="0" smtClean="0"/>
              <a:t>(</a:t>
            </a:r>
            <a:r>
              <a:rPr lang="nb-NO" sz="2000" dirty="0" err="1" smtClean="0"/>
              <a:t>Behaviour</a:t>
            </a:r>
            <a:r>
              <a:rPr lang="nb-NO" sz="2000" dirty="0" smtClean="0"/>
              <a:t> </a:t>
            </a:r>
            <a:r>
              <a:rPr lang="nb-NO" sz="2000" dirty="0"/>
              <a:t>Driven Development</a:t>
            </a:r>
            <a:r>
              <a:rPr lang="no" sz="2000" dirty="0" smtClean="0"/>
              <a:t>)</a:t>
            </a:r>
            <a:endParaRPr lang="no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o" dirty="0"/>
              <a:t>Spesifikasjon vha. </a:t>
            </a:r>
            <a:r>
              <a:rPr lang="nb-NO" dirty="0"/>
              <a:t>e</a:t>
            </a:r>
            <a:r>
              <a:rPr lang="no" dirty="0"/>
              <a:t>ksempler</a:t>
            </a:r>
          </a:p>
          <a:p>
            <a:pPr algn="r"/>
            <a:r>
              <a:rPr lang="no" sz="2000" dirty="0"/>
              <a:t>(Specification by Example)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o" dirty="0" smtClean="0"/>
              <a:t>TDD </a:t>
            </a:r>
            <a:r>
              <a:rPr lang="no" dirty="0"/>
              <a:t>- </a:t>
            </a:r>
            <a:r>
              <a:rPr lang="no" dirty="0" smtClean="0"/>
              <a:t>testdrevet utvikling</a:t>
            </a:r>
          </a:p>
          <a:p>
            <a:pPr algn="r"/>
            <a:r>
              <a:rPr lang="no" sz="2000" dirty="0" smtClean="0"/>
              <a:t>		(</a:t>
            </a:r>
            <a:r>
              <a:rPr lang="nb-NO" sz="2000" dirty="0" smtClean="0"/>
              <a:t>Test </a:t>
            </a:r>
            <a:r>
              <a:rPr lang="nb-NO" sz="2000" dirty="0"/>
              <a:t>Driven </a:t>
            </a:r>
            <a:r>
              <a:rPr lang="nb-NO" sz="2000" dirty="0" smtClean="0"/>
              <a:t>Development)</a:t>
            </a:r>
            <a:endParaRPr lang="no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239168"/>
            <a:ext cx="9083675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o" dirty="0" smtClean="0"/>
              <a:t>Cucumber kjører vha. JUnit </a:t>
            </a:r>
            <a:r>
              <a:rPr lang="no" dirty="0"/>
              <a:t>Runner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5" y="1275606"/>
            <a:ext cx="8114893" cy="36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13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2" y="0"/>
            <a:ext cx="65577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3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b-NO" dirty="0" smtClean="0"/>
              <a:t>Roller</a:t>
            </a:r>
            <a:endParaRPr dirty="0"/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0"/>
            <a:ext cx="54698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4982400" y="605525"/>
            <a:ext cx="1709400" cy="4091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871550" y="2801750"/>
            <a:ext cx="1593299" cy="3128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656675" y="1130875"/>
            <a:ext cx="1147200" cy="4433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6108575" y="4059625"/>
            <a:ext cx="1147200" cy="5807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3753975" y="4764875"/>
            <a:ext cx="1622100" cy="3465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484525" y="2967500"/>
            <a:ext cx="744599" cy="6957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792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Spock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5280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et testrammeverk ...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basert på Groovy ...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>
                <a:solidFill>
                  <a:schemeClr val="dk1"/>
                </a:solidFill>
              </a:rPr>
              <a:t>for </a:t>
            </a:r>
            <a:r>
              <a:rPr lang="no" b="1" dirty="0">
                <a:solidFill>
                  <a:schemeClr val="dk1"/>
                </a:solidFill>
              </a:rPr>
              <a:t>Java</a:t>
            </a:r>
            <a:r>
              <a:rPr lang="no" dirty="0">
                <a:solidFill>
                  <a:schemeClr val="dk1"/>
                </a:solidFill>
              </a:rPr>
              <a:t> og </a:t>
            </a:r>
            <a:r>
              <a:rPr lang="no" b="1" dirty="0">
                <a:solidFill>
                  <a:schemeClr val="dk1"/>
                </a:solidFill>
              </a:rPr>
              <a:t>Groovy</a:t>
            </a:r>
            <a:r>
              <a:rPr lang="no" dirty="0">
                <a:solidFill>
                  <a:schemeClr val="dk1"/>
                </a:solidFill>
              </a:rPr>
              <a:t> appliksjoner (++) …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>
                <a:solidFill>
                  <a:schemeClr val="dk1"/>
                </a:solidFill>
              </a:rPr>
              <a:t>kompatibel med din IDE </a:t>
            </a:r>
            <a:r>
              <a:rPr lang="no" sz="2400" dirty="0">
                <a:solidFill>
                  <a:schemeClr val="dk1"/>
                </a:solidFill>
              </a:rPr>
              <a:t>(kjører vha. </a:t>
            </a:r>
            <a:r>
              <a:rPr lang="no" sz="2400" b="1" dirty="0">
                <a:solidFill>
                  <a:schemeClr val="dk1"/>
                </a:solidFill>
              </a:rPr>
              <a:t>JUnit Runner</a:t>
            </a:r>
            <a:r>
              <a:rPr lang="no" sz="2400" dirty="0">
                <a:solidFill>
                  <a:schemeClr val="dk1"/>
                </a:solidFill>
              </a:rPr>
              <a:t>)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lett å lære </a:t>
            </a:r>
            <a:r>
              <a:rPr lang="no" sz="2400" dirty="0"/>
              <a:t>... hvis du allerede kan Java &amp; JUnit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/>
              <a:t>Spock vil ...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/>
              <a:t>Redusere antall linjer testkode</a:t>
            </a:r>
          </a:p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/>
              <a:t>Gjøre testene mer lesbare</a:t>
            </a:r>
          </a:p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/>
              <a:t>Gi lesbar feedback i sin feil-diagnostikk</a:t>
            </a:r>
          </a:p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/>
              <a:t>Forenkle mocking og stubbing</a:t>
            </a:r>
          </a:p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>
                <a:solidFill>
                  <a:schemeClr val="dk1"/>
                </a:solidFill>
              </a:rPr>
              <a:t>La testene bli “spesifikasjoner”</a:t>
            </a:r>
          </a:p>
          <a:p>
            <a:pPr marL="4953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no" dirty="0"/>
              <a:t>Gjøre testing morsomt / </a:t>
            </a:r>
            <a:r>
              <a:rPr lang="no" dirty="0">
                <a:solidFill>
                  <a:schemeClr val="dk1"/>
                </a:solidFill>
              </a:rPr>
              <a:t>morsommere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39100" y="1197075"/>
            <a:ext cx="8247600" cy="37256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o"/>
              <a:t>Spock benytter etiketter (labels) </a:t>
            </a:r>
          </a:p>
        </p:txBody>
      </p:sp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976482692"/>
              </p:ext>
            </p:extLst>
          </p:nvPr>
        </p:nvGraphicFramePr>
        <p:xfrm>
          <a:off x="910775" y="1229000"/>
          <a:ext cx="7473925" cy="3441510"/>
        </p:xfrm>
        <a:graphic>
          <a:graphicData uri="http://schemas.openxmlformats.org/drawingml/2006/table">
            <a:tbl>
              <a:tblPr>
                <a:noFill/>
                <a:tableStyleId>{FE3AEB75-6A23-49FB-97F9-6B4243294BC7}</a:tableStyleId>
              </a:tblPr>
              <a:tblGrid>
                <a:gridCol w="1628575"/>
                <a:gridCol w="5845350"/>
              </a:tblGrid>
              <a:tr h="456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o" sz="1700" i="1" dirty="0"/>
                        <a:t>given: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o" sz="1700" i="1" dirty="0"/>
                        <a:t>/ setup: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o" sz="1700" dirty="0"/>
                        <a:t>forutsetninger, data (</a:t>
                      </a:r>
                      <a:r>
                        <a:rPr lang="no" sz="1700" b="1" dirty="0"/>
                        <a:t>oppsett</a:t>
                      </a:r>
                      <a:r>
                        <a:rPr lang="no" sz="1700" dirty="0"/>
                        <a:t>) (kan </a:t>
                      </a:r>
                      <a:r>
                        <a:rPr lang="no" sz="1700" i="1" dirty="0"/>
                        <a:t>ikke</a:t>
                      </a:r>
                      <a:r>
                        <a:rPr lang="no" sz="1700" dirty="0"/>
                        <a:t> repeteres</a:t>
                      </a:r>
                      <a:r>
                        <a:rPr lang="no" sz="1700" dirty="0" smtClean="0"/>
                        <a:t>)</a:t>
                      </a:r>
                      <a:br>
                        <a:rPr lang="no" sz="1700" dirty="0" smtClean="0"/>
                      </a:br>
                      <a:r>
                        <a:rPr lang="no" sz="1700" i="1" dirty="0" smtClean="0"/>
                        <a:t>setup </a:t>
                      </a:r>
                      <a:r>
                        <a:rPr lang="no" sz="1700" dirty="0"/>
                        <a:t>er </a:t>
                      </a:r>
                      <a:r>
                        <a:rPr lang="no" sz="1700" dirty="0">
                          <a:solidFill>
                            <a:schemeClr val="dk1"/>
                          </a:solidFill>
                        </a:rPr>
                        <a:t>alias for </a:t>
                      </a:r>
                      <a:r>
                        <a:rPr lang="no" sz="1700" i="1" dirty="0">
                          <a:solidFill>
                            <a:schemeClr val="dk1"/>
                          </a:solidFill>
                        </a:rPr>
                        <a:t>given </a:t>
                      </a:r>
                      <a:r>
                        <a:rPr lang="no" sz="1700" dirty="0">
                          <a:solidFill>
                            <a:schemeClr val="dk1"/>
                          </a:solidFill>
                        </a:rPr>
                        <a:t>(alltid første etikett)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when: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aksjoner som fører til endring (</a:t>
                      </a:r>
                      <a:r>
                        <a:rPr lang="no" sz="1700" b="1"/>
                        <a:t>stimuli</a:t>
                      </a:r>
                      <a:r>
                        <a:rPr lang="no" sz="1700"/>
                        <a:t>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then: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forventet endring (</a:t>
                      </a:r>
                      <a:r>
                        <a:rPr lang="no" sz="1700" b="1"/>
                        <a:t>respons</a:t>
                      </a:r>
                      <a:r>
                        <a:rPr lang="no" sz="1700"/>
                        <a:t>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expect: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forkortet alternativ for kombinasjonen </a:t>
                      </a:r>
                      <a:r>
                        <a:rPr lang="no" sz="1700" i="1"/>
                        <a:t>when</a:t>
                      </a:r>
                      <a:r>
                        <a:rPr lang="no" sz="1700"/>
                        <a:t> &amp; </a:t>
                      </a:r>
                      <a:r>
                        <a:rPr lang="no" sz="1700" i="1"/>
                        <a:t>then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where: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for parametrisering av input-data (må være siste etikett)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and: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“sminke” for ytterligere oppdeling i mindre “blokker”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 i="1"/>
                        <a:t>cleanup: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o" sz="1700"/>
                        <a:t>opprydding (vil alltid bli kjørt)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39100" y="1197075"/>
            <a:ext cx="8247600" cy="37256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o"/>
              <a:t>… som gir lesbare tester!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50" y="1238474"/>
            <a:ext cx="5367725" cy="36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39100" y="1197075"/>
            <a:ext cx="8247600" cy="37256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o"/>
              <a:t>Spock har suveren feil-diagnostikk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4" y="1263933"/>
            <a:ext cx="4685675" cy="31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100" y="2642650"/>
            <a:ext cx="4527499" cy="22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1"/>
          <p:cNvSpPr/>
          <p:nvPr/>
        </p:nvSpPr>
        <p:spPr>
          <a:xfrm>
            <a:off x="439100" y="1197075"/>
            <a:ext cx="8247600" cy="37256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no"/>
              <a:t>Innebygget mocking/stubbing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no"/>
              <a:t>… og fortsatt lesbare tester!</a:t>
            </a: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"/>
          <a:stretch/>
        </p:blipFill>
        <p:spPr>
          <a:xfrm>
            <a:off x="2123728" y="1236422"/>
            <a:ext cx="4798811" cy="3600000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 flipV="1">
            <a:off x="1533810" y="3494000"/>
            <a:ext cx="6336704" cy="15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8" y="79452"/>
            <a:ext cx="7727766" cy="49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3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Prinsipp: Utenfra og inn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02820"/>
            <a:ext cx="5688632" cy="3940679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2771800" y="111624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«</a:t>
            </a:r>
            <a:r>
              <a:rPr lang="nb-NO" dirty="0" err="1" smtClean="0"/>
              <a:t>Epic</a:t>
            </a:r>
            <a:r>
              <a:rPr lang="nb-NO" dirty="0" smtClean="0"/>
              <a:t>»</a:t>
            </a:r>
            <a:endParaRPr lang="nb-NO" dirty="0"/>
          </a:p>
        </p:txBody>
      </p:sp>
      <p:cxnSp>
        <p:nvCxnSpPr>
          <p:cNvPr id="6" name="Rett pil 5"/>
          <p:cNvCxnSpPr>
            <a:stCxn id="3" idx="3"/>
          </p:cNvCxnSpPr>
          <p:nvPr/>
        </p:nvCxnSpPr>
        <p:spPr>
          <a:xfrm>
            <a:off x="3504693" y="1270136"/>
            <a:ext cx="707267" cy="153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08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/>
              <a:t>“Spockify your JUnit tests” på 1, 2, 3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endParaRPr lang="no" dirty="0" smtClean="0"/>
          </a:p>
          <a:p>
            <a:r>
              <a:rPr lang="no" dirty="0" smtClean="0"/>
              <a:t>0</a:t>
            </a:r>
            <a:r>
              <a:rPr lang="no" dirty="0"/>
              <a:t>. endre filnavn fra java til groovy</a:t>
            </a:r>
          </a:p>
          <a:p>
            <a:r>
              <a:rPr lang="no" dirty="0"/>
              <a:t>1. extends Specification</a:t>
            </a:r>
          </a:p>
          <a:p>
            <a:r>
              <a:rPr lang="no" dirty="0"/>
              <a:t>2. Fjern @Test</a:t>
            </a:r>
          </a:p>
          <a:p>
            <a:r>
              <a:rPr lang="no" dirty="0"/>
              <a:t>3. bruk Spock etiketter (given, when, then, etc.)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PIT / pitest - Muteringstesting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o" sz="2400" dirty="0"/>
              <a:t>1. Kjør testene (grønt)</a:t>
            </a:r>
          </a:p>
          <a:p>
            <a:pPr rtl="0">
              <a:spcBef>
                <a:spcPts val="0"/>
              </a:spcBef>
              <a:buNone/>
            </a:pPr>
            <a:r>
              <a:rPr lang="no" sz="2400" dirty="0"/>
              <a:t>2. Endre kildekoden (ikke testen)</a:t>
            </a:r>
          </a:p>
          <a:p>
            <a:pPr rtl="0">
              <a:spcBef>
                <a:spcPts val="0"/>
              </a:spcBef>
              <a:buNone/>
            </a:pPr>
            <a:r>
              <a:rPr lang="no" sz="2400" dirty="0"/>
              <a:t>3. Kjør testene igjen</a:t>
            </a:r>
          </a:p>
          <a:p>
            <a:pPr rtl="0">
              <a:spcBef>
                <a:spcPts val="0"/>
              </a:spcBef>
              <a:buNone/>
            </a:pPr>
            <a:r>
              <a:rPr lang="no" sz="2400" dirty="0"/>
              <a:t>4. Noen tester bør feile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indent="457200" rtl="0">
              <a:spcBef>
                <a:spcPts val="0"/>
              </a:spcBef>
              <a:buNone/>
            </a:pPr>
            <a:r>
              <a:rPr lang="no" dirty="0"/>
              <a:t>Hvis ending </a:t>
            </a:r>
            <a:r>
              <a:rPr lang="no" b="1" dirty="0"/>
              <a:t>ikke</a:t>
            </a:r>
            <a:r>
              <a:rPr lang="no" dirty="0"/>
              <a:t> medførte testfeil,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no" dirty="0"/>
              <a:t>så er </a:t>
            </a:r>
            <a:r>
              <a:rPr lang="no" b="1" dirty="0"/>
              <a:t>ikke</a:t>
            </a:r>
            <a:r>
              <a:rPr lang="no" dirty="0"/>
              <a:t> koden dekket av test.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no" dirty="0"/>
              <a:t>Ellers, er kildekoden dekket av test.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PIT / pitest - Muteringstesting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99599" cy="37256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no" sz="1400"/>
              <a:t>FØR:</a:t>
            </a:r>
          </a:p>
          <a:p>
            <a:pPr marL="0" indent="0" rtl="0">
              <a:spcBef>
                <a:spcPts val="0"/>
              </a:spcBef>
              <a:buNone/>
            </a:pPr>
            <a:endParaRPr sz="1400"/>
          </a:p>
          <a:p>
            <a:pPr marL="0" indent="0" rtl="0">
              <a:spcBef>
                <a:spcPts val="0"/>
              </a:spcBef>
              <a:buNone/>
            </a:pPr>
            <a:r>
              <a:rPr lang="no" sz="1400"/>
              <a:t>if ( a &lt; b ) 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no" sz="1400"/>
              <a:t>  ...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no" sz="1400"/>
              <a:t>}</a:t>
            </a:r>
          </a:p>
          <a:p>
            <a:pPr marL="0" indent="0" rtl="0">
              <a:spcBef>
                <a:spcPts val="0"/>
              </a:spcBef>
              <a:buNone/>
            </a:pPr>
            <a:endParaRPr sz="1400"/>
          </a:p>
          <a:p>
            <a:pPr marL="0" indent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if ( altErOK()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701750" y="1200150"/>
            <a:ext cx="3984899" cy="37256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sz="1400">
                <a:solidFill>
                  <a:schemeClr val="dk1"/>
                </a:solidFill>
              </a:rPr>
              <a:t>ETTER: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if ( a </a:t>
            </a:r>
            <a:r>
              <a:rPr lang="no" sz="1400">
                <a:solidFill>
                  <a:srgbClr val="CC0000"/>
                </a:solidFill>
              </a:rPr>
              <a:t>&lt;=</a:t>
            </a:r>
            <a:r>
              <a:rPr lang="no" sz="1400">
                <a:solidFill>
                  <a:schemeClr val="dk1"/>
                </a:solidFill>
              </a:rPr>
              <a:t> b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if ( </a:t>
            </a:r>
            <a:r>
              <a:rPr lang="no" sz="1400">
                <a:solidFill>
                  <a:srgbClr val="CC0000"/>
                </a:solidFill>
              </a:rPr>
              <a:t>! </a:t>
            </a:r>
            <a:r>
              <a:rPr lang="no" sz="1400">
                <a:solidFill>
                  <a:schemeClr val="dk1"/>
                </a:solidFill>
              </a:rPr>
              <a:t>altErOK()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no" sz="14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196" name="Shape 196"/>
          <p:cNvCxnSpPr/>
          <p:nvPr/>
        </p:nvCxnSpPr>
        <p:spPr>
          <a:xfrm rot="10800000">
            <a:off x="5371149" y="2195075"/>
            <a:ext cx="405000" cy="5084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5102674" y="3603000"/>
            <a:ext cx="405000" cy="5084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/>
              <a:t>Referanser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no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no" sz="2000" dirty="0" smtClean="0"/>
              <a:t>Cucumber</a:t>
            </a:r>
            <a:r>
              <a:rPr lang="no" sz="2000" dirty="0"/>
              <a:t>: </a:t>
            </a:r>
            <a:r>
              <a:rPr lang="no" sz="2000" dirty="0" smtClean="0"/>
              <a:t>	</a:t>
            </a:r>
            <a:r>
              <a:rPr lang="no" sz="2000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no" sz="20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no" sz="2000" u="sng" dirty="0" smtClean="0">
                <a:solidFill>
                  <a:schemeClr val="hlink"/>
                </a:solidFill>
                <a:hlinkClick r:id="rId3"/>
              </a:rPr>
              <a:t>cukes.info/</a:t>
            </a:r>
            <a:endParaRPr lang="no" sz="2000" u="sng" dirty="0" smtClean="0">
              <a:solidFill>
                <a:schemeClr val="hlink"/>
              </a:solidFill>
            </a:endParaRPr>
          </a:p>
          <a:p>
            <a:pPr lvl="0"/>
            <a:r>
              <a:rPr lang="no" sz="2000" dirty="0"/>
              <a:t>		</a:t>
            </a:r>
            <a:r>
              <a:rPr lang="no" sz="2000" u="sng" dirty="0" smtClean="0">
                <a:solidFill>
                  <a:schemeClr val="hlink"/>
                </a:solidFill>
                <a:hlinkClick r:id="rId4"/>
              </a:rPr>
              <a:t>https</a:t>
            </a:r>
            <a:r>
              <a:rPr lang="no" sz="2000" u="sng" dirty="0">
                <a:solidFill>
                  <a:schemeClr val="hlink"/>
                </a:solidFill>
                <a:hlinkClick r:id="rId4"/>
              </a:rPr>
              <a:t>://github.com/cucumber/cucumber-jvm</a:t>
            </a:r>
          </a:p>
          <a:p>
            <a:pPr rtl="0">
              <a:spcBef>
                <a:spcPts val="0"/>
              </a:spcBef>
              <a:buNone/>
            </a:pPr>
            <a:endParaRPr lang="no" sz="2000" dirty="0" smtClean="0"/>
          </a:p>
          <a:p>
            <a:pPr rtl="0">
              <a:spcBef>
                <a:spcPts val="0"/>
              </a:spcBef>
              <a:buNone/>
            </a:pPr>
            <a:r>
              <a:rPr lang="no" sz="2000" dirty="0" smtClean="0"/>
              <a:t>Spock</a:t>
            </a:r>
            <a:r>
              <a:rPr lang="no" sz="2000" dirty="0"/>
              <a:t>: 	</a:t>
            </a:r>
            <a:r>
              <a:rPr lang="no" sz="2000" dirty="0" smtClean="0"/>
              <a:t>	</a:t>
            </a:r>
            <a:r>
              <a:rPr lang="no" sz="20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no" sz="2000" u="sng" dirty="0">
                <a:solidFill>
                  <a:schemeClr val="hlink"/>
                </a:solidFill>
                <a:hlinkClick r:id="rId5"/>
              </a:rPr>
              <a:t>://spockframework.org</a:t>
            </a:r>
          </a:p>
          <a:p>
            <a:pPr lvl="0" rtl="0">
              <a:spcBef>
                <a:spcPts val="0"/>
              </a:spcBef>
              <a:buNone/>
            </a:pPr>
            <a:r>
              <a:rPr lang="no" sz="2000" dirty="0"/>
              <a:t>	</a:t>
            </a:r>
            <a:r>
              <a:rPr lang="no" sz="2000" dirty="0" smtClean="0"/>
              <a:t>	</a:t>
            </a:r>
            <a:r>
              <a:rPr lang="no" sz="2000" u="sng" dirty="0" smtClean="0">
                <a:solidFill>
                  <a:schemeClr val="hlink"/>
                </a:solidFill>
                <a:hlinkClick r:id="rId6"/>
              </a:rPr>
              <a:t>https</a:t>
            </a:r>
            <a:r>
              <a:rPr lang="no" sz="2000" u="sng" dirty="0">
                <a:solidFill>
                  <a:schemeClr val="hlink"/>
                </a:solidFill>
                <a:hlinkClick r:id="rId6"/>
              </a:rPr>
              <a:t>://github.com/spockframework/spock</a:t>
            </a:r>
          </a:p>
          <a:p>
            <a:pPr rtl="0">
              <a:spcBef>
                <a:spcPts val="0"/>
              </a:spcBef>
              <a:buNone/>
            </a:pPr>
            <a:endParaRPr lang="no" sz="2000" dirty="0" smtClean="0"/>
          </a:p>
          <a:p>
            <a:pPr rtl="0">
              <a:spcBef>
                <a:spcPts val="0"/>
              </a:spcBef>
              <a:buNone/>
            </a:pPr>
            <a:r>
              <a:rPr lang="no" sz="2000" dirty="0" smtClean="0"/>
              <a:t>pitest</a:t>
            </a:r>
            <a:r>
              <a:rPr lang="no" sz="2000" dirty="0"/>
              <a:t>: 	</a:t>
            </a:r>
            <a:r>
              <a:rPr lang="no" sz="2000" dirty="0" smtClean="0"/>
              <a:t>	</a:t>
            </a:r>
            <a:r>
              <a:rPr lang="no" sz="20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no" sz="2000" u="sng" dirty="0">
                <a:solidFill>
                  <a:schemeClr val="hlink"/>
                </a:solidFill>
                <a:hlinkClick r:id="rId7"/>
              </a:rPr>
              <a:t>://pitest.org</a:t>
            </a:r>
            <a:r>
              <a:rPr lang="no" sz="2000" u="sng" dirty="0" smtClean="0">
                <a:solidFill>
                  <a:schemeClr val="hlink"/>
                </a:solidFill>
                <a:hlinkClick r:id="rId7"/>
              </a:rPr>
              <a:t>/</a:t>
            </a:r>
          </a:p>
          <a:p>
            <a:pPr marL="914400" lvl="0" indent="457200"/>
            <a:r>
              <a:rPr lang="no" sz="2000" dirty="0"/>
              <a:t>	</a:t>
            </a:r>
            <a:r>
              <a:rPr lang="no" sz="2000" u="sng" dirty="0" smtClean="0">
                <a:solidFill>
                  <a:schemeClr val="hlink"/>
                </a:solidFill>
                <a:hlinkClick r:id="rId8"/>
              </a:rPr>
              <a:t>https</a:t>
            </a:r>
            <a:r>
              <a:rPr lang="no" sz="2000" u="sng" dirty="0">
                <a:solidFill>
                  <a:schemeClr val="hlink"/>
                </a:solidFill>
                <a:hlinkClick r:id="rId8"/>
              </a:rPr>
              <a:t>://github.com/hcoles/pitest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no" sz="2000" dirty="0" smtClean="0"/>
              <a:t/>
            </a:r>
            <a:br>
              <a:rPr lang="no" sz="2000" dirty="0" smtClean="0"/>
            </a:br>
            <a:endParaRPr lang="no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b-NO" dirty="0" smtClean="0"/>
              <a:t>Roller</a:t>
            </a:r>
            <a:endParaRPr dirty="0"/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0"/>
            <a:ext cx="54698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4982400" y="605525"/>
            <a:ext cx="1709400" cy="4091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871550" y="2801750"/>
            <a:ext cx="1593299" cy="3128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656675" y="1130875"/>
            <a:ext cx="1147200" cy="4433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6108575" y="4059625"/>
            <a:ext cx="1147200" cy="5807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3753975" y="4764875"/>
            <a:ext cx="1622100" cy="3465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484525" y="2967500"/>
            <a:ext cx="744599" cy="6957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/>
              <a:t>Teknikk: Forstå hva vi skal lage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51520" y="1059582"/>
            <a:ext cx="8712968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lang="no" dirty="0" smtClean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no" dirty="0" smtClean="0">
                <a:solidFill>
                  <a:schemeClr val="dk1"/>
                </a:solidFill>
              </a:rPr>
              <a:t>BDD </a:t>
            </a:r>
            <a:r>
              <a:rPr lang="no" dirty="0">
                <a:solidFill>
                  <a:schemeClr val="dk1"/>
                </a:solidFill>
              </a:rPr>
              <a:t>- oppførsel-drevet utvikling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no" dirty="0">
                <a:solidFill>
                  <a:schemeClr val="dk1"/>
                </a:solidFill>
              </a:rPr>
              <a:t>Gode (nok) </a:t>
            </a:r>
            <a:r>
              <a:rPr lang="no" dirty="0" smtClean="0">
                <a:solidFill>
                  <a:schemeClr val="dk1"/>
                </a:solidFill>
              </a:rPr>
              <a:t>spesifikasjoner</a:t>
            </a:r>
            <a:br>
              <a:rPr lang="no" dirty="0" smtClean="0">
                <a:solidFill>
                  <a:schemeClr val="dk1"/>
                </a:solidFill>
              </a:rPr>
            </a:br>
            <a:r>
              <a:rPr lang="no" dirty="0" smtClean="0">
                <a:solidFill>
                  <a:schemeClr val="dk1"/>
                </a:solidFill>
              </a:rPr>
              <a:t>	(brukerhistorier </a:t>
            </a:r>
            <a:r>
              <a:rPr lang="no" dirty="0">
                <a:solidFill>
                  <a:schemeClr val="dk1"/>
                </a:solidFill>
              </a:rPr>
              <a:t>og </a:t>
            </a:r>
            <a:r>
              <a:rPr lang="no" dirty="0" smtClean="0">
                <a:solidFill>
                  <a:schemeClr val="dk1"/>
                </a:solidFill>
              </a:rPr>
              <a:t>scenarier)</a:t>
            </a:r>
            <a:endParaRPr lang="no" dirty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no" dirty="0">
                <a:solidFill>
                  <a:schemeClr val="dk1"/>
                </a:solidFill>
              </a:rPr>
              <a:t>Workshop med interessenter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no" dirty="0"/>
              <a:t>Avklare unøyaktigheter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no" dirty="0"/>
              <a:t>Legge til “manglende” scenarier </a:t>
            </a:r>
            <a:r>
              <a:rPr lang="no" sz="1800" dirty="0" smtClean="0"/>
              <a:t>(og </a:t>
            </a:r>
            <a:r>
              <a:rPr lang="no" sz="1800" dirty="0"/>
              <a:t>brukerhistorier</a:t>
            </a:r>
            <a:r>
              <a:rPr lang="no" sz="1800" dirty="0" smtClean="0"/>
              <a:t>)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no" dirty="0" smtClean="0"/>
              <a:t>Detaljere spesifiksjonen vha. eksempler</a:t>
            </a:r>
            <a:endParaRPr lang="no" dirty="0"/>
          </a:p>
        </p:txBody>
      </p:sp>
      <p:sp>
        <p:nvSpPr>
          <p:cNvPr id="52" name="Shape 52"/>
          <p:cNvSpPr txBox="1"/>
          <p:nvPr/>
        </p:nvSpPr>
        <p:spPr>
          <a:xfrm rot="257943">
            <a:off x="5230634" y="1140660"/>
            <a:ext cx="3809919" cy="424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o" sz="1800" dirty="0">
                <a:solidFill>
                  <a:schemeClr val="dk1"/>
                </a:solidFill>
              </a:rPr>
              <a:t>Felles for alle roller i Scrum-teamet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o" dirty="0" smtClean="0"/>
              <a:t>Prinsipper og teknikker</a:t>
            </a:r>
            <a:endParaRPr lang="no"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19256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r>
              <a:rPr lang="no" b="1" dirty="0"/>
              <a:t>Forstå hva vi skal lage og lage testene først</a:t>
            </a:r>
            <a:r>
              <a:rPr lang="no" dirty="0"/>
              <a:t/>
            </a:r>
            <a:br>
              <a:rPr lang="no" dirty="0"/>
            </a:br>
            <a:endParaRPr lang="no" dirty="0"/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 smtClean="0">
                <a:solidFill>
                  <a:schemeClr val="dk1"/>
                </a:solidFill>
              </a:rPr>
              <a:t>Alle </a:t>
            </a:r>
            <a:r>
              <a:rPr lang="no" dirty="0">
                <a:solidFill>
                  <a:schemeClr val="dk1"/>
                </a:solidFill>
              </a:rPr>
              <a:t>i teamet tar ansvar for </a:t>
            </a:r>
            <a:r>
              <a:rPr lang="no" dirty="0" smtClean="0">
                <a:solidFill>
                  <a:schemeClr val="dk1"/>
                </a:solidFill>
              </a:rPr>
              <a:t>testing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 smtClean="0">
                <a:solidFill>
                  <a:schemeClr val="dk1"/>
                </a:solidFill>
              </a:rPr>
              <a:t>Automatisering av testene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 smtClean="0">
                <a:solidFill>
                  <a:schemeClr val="dk1"/>
                </a:solidFill>
              </a:rPr>
              <a:t>Manuell utforskende testing</a:t>
            </a:r>
            <a:endParaRPr lang="no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59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9168"/>
            <a:ext cx="8976971" cy="384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/>
              <a:t>Teknikk: </a:t>
            </a:r>
            <a:r>
              <a:rPr lang="no" dirty="0" smtClean="0"/>
              <a:t>Testdrevet utvikling (TDD)</a:t>
            </a:r>
            <a:endParaRPr lang="no" dirty="0"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no" dirty="0" smtClean="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no" dirty="0" smtClean="0">
                <a:solidFill>
                  <a:schemeClr val="dk1"/>
                </a:solidFill>
              </a:rPr>
              <a:t>Automatiserte </a:t>
            </a:r>
            <a:r>
              <a:rPr lang="no" dirty="0">
                <a:solidFill>
                  <a:schemeClr val="dk1"/>
                </a:solidFill>
              </a:rPr>
              <a:t>kravtester</a:t>
            </a:r>
          </a:p>
          <a:p>
            <a:pPr marL="457200" indent="-457200">
              <a:buFontTx/>
              <a:buChar char="-"/>
            </a:pPr>
            <a:r>
              <a:rPr lang="no" dirty="0">
                <a:solidFill>
                  <a:schemeClr val="dk1"/>
                </a:solidFill>
              </a:rPr>
              <a:t>B</a:t>
            </a:r>
            <a:r>
              <a:rPr lang="no" dirty="0" smtClean="0">
                <a:solidFill>
                  <a:schemeClr val="dk1"/>
                </a:solidFill>
              </a:rPr>
              <a:t>rukerhistorier og scenarier</a:t>
            </a:r>
            <a:br>
              <a:rPr lang="no" dirty="0" smtClean="0">
                <a:solidFill>
                  <a:schemeClr val="dk1"/>
                </a:solidFill>
              </a:rPr>
            </a:br>
            <a:r>
              <a:rPr lang="nb-NO" dirty="0" smtClean="0">
                <a:solidFill>
                  <a:schemeClr val="dk1"/>
                </a:solidFill>
              </a:rPr>
              <a:t>s</a:t>
            </a:r>
            <a:r>
              <a:rPr lang="no" dirty="0" smtClean="0">
                <a:solidFill>
                  <a:schemeClr val="dk1"/>
                </a:solidFill>
              </a:rPr>
              <a:t>teg-for-steg</a:t>
            </a:r>
          </a:p>
          <a:p>
            <a:pPr marL="0" indent="0" rtl="0">
              <a:spcBef>
                <a:spcPts val="0"/>
              </a:spcBef>
              <a:buNone/>
            </a:pPr>
            <a:endParaRPr lang="no" dirty="0" smtClean="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no" dirty="0" smtClean="0">
                <a:solidFill>
                  <a:schemeClr val="dk1"/>
                </a:solidFill>
              </a:rPr>
              <a:t>Automatiserte </a:t>
            </a:r>
            <a:r>
              <a:rPr lang="no" dirty="0" smtClean="0"/>
              <a:t>enhetstester </a:t>
            </a:r>
            <a:endParaRPr lang="no" dirty="0"/>
          </a:p>
          <a:p>
            <a:pPr marL="0" indent="457200" rtl="0">
              <a:spcBef>
                <a:spcPts val="0"/>
              </a:spcBef>
              <a:buNone/>
            </a:pPr>
            <a:r>
              <a:rPr lang="no" dirty="0"/>
              <a:t>- lavnivå tester for koden 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no" sz="2400" dirty="0"/>
              <a:t>   (klasser/metoder</a:t>
            </a:r>
            <a:r>
              <a:rPr lang="no" sz="2400" dirty="0" smtClean="0"/>
              <a:t>)</a:t>
            </a:r>
            <a:endParaRPr lang="no" sz="2400" dirty="0"/>
          </a:p>
        </p:txBody>
      </p:sp>
      <p:sp>
        <p:nvSpPr>
          <p:cNvPr id="59" name="Shape 59"/>
          <p:cNvSpPr txBox="1"/>
          <p:nvPr/>
        </p:nvSpPr>
        <p:spPr>
          <a:xfrm rot="180000">
            <a:off x="5340216" y="1212668"/>
            <a:ext cx="3809919" cy="424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o" sz="1800" dirty="0">
                <a:solidFill>
                  <a:schemeClr val="dk1"/>
                </a:solidFill>
              </a:rPr>
              <a:t>Felles for alle roller i Scrum-teamet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067" y="1631467"/>
            <a:ext cx="2893700" cy="34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no"/>
              <a:t>Viktige mål for testing </a:t>
            </a:r>
            <a:br>
              <a:rPr lang="no"/>
            </a:br>
            <a:r>
              <a:rPr lang="no"/>
              <a:t>og valg av verktøy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419622"/>
            <a:ext cx="8229600" cy="3506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Klart, konsist og lesbart</a:t>
            </a:r>
          </a:p>
          <a:p>
            <a:pPr marL="4572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Fokus på</a:t>
            </a:r>
            <a:r>
              <a:rPr lang="no" dirty="0" smtClean="0"/>
              <a:t>:</a:t>
            </a:r>
            <a:endParaRPr lang="no" dirty="0"/>
          </a:p>
          <a:p>
            <a:r>
              <a:rPr lang="no" dirty="0"/>
              <a:t>	- kontekst</a:t>
            </a:r>
          </a:p>
          <a:p>
            <a:r>
              <a:rPr lang="no" dirty="0"/>
              <a:t>	- stimuli</a:t>
            </a:r>
          </a:p>
          <a:p>
            <a:r>
              <a:rPr lang="no" dirty="0"/>
              <a:t>	- forventninger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o" dirty="0"/>
              <a:t>Produktivitet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 dirty="0" smtClean="0"/>
              <a:t>Verktøy</a:t>
            </a:r>
            <a:endParaRPr lang="no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endParaRPr lang="no" dirty="0" smtClean="0"/>
          </a:p>
          <a:p>
            <a:r>
              <a:rPr lang="no" dirty="0" smtClean="0"/>
              <a:t>Cucumber </a:t>
            </a:r>
            <a:r>
              <a:rPr lang="no" sz="3200" dirty="0"/>
              <a:t>	</a:t>
            </a:r>
            <a:r>
              <a:rPr lang="no" dirty="0" smtClean="0"/>
              <a:t>- </a:t>
            </a:r>
            <a:r>
              <a:rPr lang="no" dirty="0"/>
              <a:t>Krav-/</a:t>
            </a:r>
            <a:r>
              <a:rPr lang="no" dirty="0" smtClean="0"/>
              <a:t>Akseptansetesting</a:t>
            </a:r>
          </a:p>
          <a:p>
            <a:endParaRPr lang="no" dirty="0"/>
          </a:p>
          <a:p>
            <a:r>
              <a:rPr lang="no" dirty="0"/>
              <a:t>Spock/JUnit </a:t>
            </a:r>
            <a:r>
              <a:rPr lang="no" sz="3200" dirty="0"/>
              <a:t>	</a:t>
            </a:r>
            <a:r>
              <a:rPr lang="no" dirty="0" smtClean="0"/>
              <a:t>- Enhetstesting</a:t>
            </a:r>
          </a:p>
          <a:p>
            <a:endParaRPr lang="no" dirty="0"/>
          </a:p>
          <a:p>
            <a:r>
              <a:rPr lang="no" dirty="0" smtClean="0">
                <a:solidFill>
                  <a:schemeClr val="dk1"/>
                </a:solidFill>
              </a:rPr>
              <a:t>PIT </a:t>
            </a:r>
            <a:r>
              <a:rPr lang="no" dirty="0">
                <a:solidFill>
                  <a:schemeClr val="dk1"/>
                </a:solidFill>
              </a:rPr>
              <a:t>/ pitest </a:t>
            </a:r>
            <a:r>
              <a:rPr lang="no" sz="3200" dirty="0"/>
              <a:t>	</a:t>
            </a:r>
            <a:r>
              <a:rPr lang="no" dirty="0" smtClean="0">
                <a:solidFill>
                  <a:schemeClr val="dk1"/>
                </a:solidFill>
              </a:rPr>
              <a:t>- Muteringstesting</a:t>
            </a:r>
            <a:endParaRPr lang="no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731</Words>
  <Application>Microsoft Office PowerPoint</Application>
  <PresentationFormat>Skjermfremvisning (16:9)</PresentationFormat>
  <Paragraphs>211</Paragraphs>
  <Slides>33</Slides>
  <Notes>27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4" baseType="lpstr">
      <vt:lpstr>light-gradient</vt:lpstr>
      <vt:lpstr>“Industrial approach for testing (2)”  Teknikker og verktøy  for testing i et Scrum-team</vt:lpstr>
      <vt:lpstr>Prinsipper og teknikker</vt:lpstr>
      <vt:lpstr>Prinsipp: Utenfra og inn</vt:lpstr>
      <vt:lpstr>Roller</vt:lpstr>
      <vt:lpstr>Teknikk: Forstå hva vi skal lage</vt:lpstr>
      <vt:lpstr>Prinsipper og teknikker</vt:lpstr>
      <vt:lpstr>Teknikk: Testdrevet utvikling (TDD)</vt:lpstr>
      <vt:lpstr>Viktige mål for testing  og valg av verktøy</vt:lpstr>
      <vt:lpstr>Verktøy</vt:lpstr>
      <vt:lpstr>Cucumber</vt:lpstr>
      <vt:lpstr>Gherkin</vt:lpstr>
      <vt:lpstr>Gherkin gramatikken</vt:lpstr>
      <vt:lpstr>Brukerhistorer og scenarier  legges sammen med koden – i en «feature» fil (ren tekst)</vt:lpstr>
      <vt:lpstr>PowerPoint-presentasjon</vt:lpstr>
      <vt:lpstr>Brukerhistorer og scenarier  legges sammen med koden – i en «feature» fil (ren tekst)</vt:lpstr>
      <vt:lpstr>Cucumber stegdefinisjoner gjør stegene i scenariene kjørbare vha. regulære uttrykk</vt:lpstr>
      <vt:lpstr>Cucumber stegdefinisjoner gjør stegene i scenariene kjørbare vha. regulære uttrykk</vt:lpstr>
      <vt:lpstr>Cucumber stegdefinisjoner gjør stegene i scenariene kjørbare vha. regulære uttrykk</vt:lpstr>
      <vt:lpstr>Assertere i felleskode (magnet-felles)  hjelper med sjekk av resultat</vt:lpstr>
      <vt:lpstr>Cucumber kjører vha. JUnit Runner</vt:lpstr>
      <vt:lpstr>PowerPoint-presentasjon</vt:lpstr>
      <vt:lpstr>Roller</vt:lpstr>
      <vt:lpstr>Spock</vt:lpstr>
      <vt:lpstr>Spock vil ...</vt:lpstr>
      <vt:lpstr>Spock benytter etiketter (labels) </vt:lpstr>
      <vt:lpstr>… som gir lesbare tester!</vt:lpstr>
      <vt:lpstr>Spock har suveren feil-diagnostikk</vt:lpstr>
      <vt:lpstr>Innebygget mocking/stubbing … og fortsatt lesbare tester!</vt:lpstr>
      <vt:lpstr>PowerPoint-presentasjon</vt:lpstr>
      <vt:lpstr>“Spockify your JUnit tests” på 1, 2, 3</vt:lpstr>
      <vt:lpstr>PIT / pitest - Muteringstesting</vt:lpstr>
      <vt:lpstr>PIT / pitest - Muteringstesting</vt:lpstr>
      <vt:lpstr>Referanser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Teknikker og verktøy  for testing i et Scrum-team</dc:title>
  <dc:creator>Heien, Sten Aksel</dc:creator>
  <cp:lastModifiedBy>Heien, Sten Aksel</cp:lastModifiedBy>
  <cp:revision>53</cp:revision>
  <dcterms:modified xsi:type="dcterms:W3CDTF">2015-09-03T12:09:44Z</dcterms:modified>
</cp:coreProperties>
</file>